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6"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3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6D699-8FB8-472C-BB8E-8BA68159CD78}" type="datetimeFigureOut">
              <a:rPr lang="en-US" smtClean="0"/>
              <a:t>9/29/2018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E58A4-5E90-4140-9E6E-79D92D15F7CE}" type="slidenum">
              <a:rPr lang="en-US" smtClean="0"/>
              <a:t>‹#›</a:t>
            </a:fld>
            <a:endParaRPr lang="en-US"/>
          </a:p>
        </p:txBody>
      </p:sp>
    </p:spTree>
    <p:extLst>
      <p:ext uri="{BB962C8B-B14F-4D97-AF65-F5344CB8AC3E}">
        <p14:creationId xmlns:p14="http://schemas.microsoft.com/office/powerpoint/2010/main" val="212385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Our Debt of Love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Romans 13:8-10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Paul gave attention to a Christian’s duty to government in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13:1-7</a:t>
            </a:r>
            <a:r>
              <a:rPr lang="en-US" dirty="0">
                <a:latin typeface="Calibri" panose="020F0502020204030204" pitchFamily="34" charset="0"/>
                <a:ea typeface="Calibri" panose="020F0502020204030204" pitchFamily="34" charset="0"/>
                <a:cs typeface="Times New Roman" panose="02020603050405020304" pitchFamily="18" charset="0"/>
              </a:rPr>
              <a:t> – the last 2 verses concluded with our responsibility to pay our taxes, i.e. what we owe the government.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Having said this, Paul returned to the attitudes and actions we are to have toward one another.</a:t>
            </a: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13:8-10</a:t>
            </a:r>
            <a:r>
              <a:rPr lang="en-US" dirty="0">
                <a:latin typeface="Calibri" panose="020F0502020204030204" pitchFamily="34" charset="0"/>
                <a:ea typeface="Calibri" panose="020F0502020204030204" pitchFamily="34" charset="0"/>
                <a:cs typeface="Times New Roman" panose="02020603050405020304" pitchFamily="18" charset="0"/>
              </a:rPr>
              <a:t> – As Christians, we should pay our debts, what we owe, </a:t>
            </a:r>
            <a:r>
              <a:rPr lang="en-US" b="1" dirty="0">
                <a:latin typeface="Calibri" panose="020F0502020204030204" pitchFamily="34" charset="0"/>
                <a:ea typeface="Calibri" panose="020F0502020204030204" pitchFamily="34" charset="0"/>
                <a:cs typeface="Times New Roman" panose="02020603050405020304" pitchFamily="18" charset="0"/>
              </a:rPr>
              <a:t>but there is a great thing we all owe each other that is a debt in perpetuity – love.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are to submit to the laws God has given to us, and many of them have to do with our relationships with each other on earth.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All these horizontal commands are summed up in love for neighbor.</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Every requirement God has given to us in our relationships will be met if we but love each other.</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 says we are indebted to each other in this way.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Reason for Our Debt</a:t>
            </a:r>
          </a:p>
          <a:p>
            <a:endParaRPr lang="en-US" dirty="0"/>
          </a:p>
        </p:txBody>
      </p:sp>
      <p:sp>
        <p:nvSpPr>
          <p:cNvPr id="4" name="Slide Number Placeholder 3"/>
          <p:cNvSpPr>
            <a:spLocks noGrp="1"/>
          </p:cNvSpPr>
          <p:nvPr>
            <p:ph type="sldNum" sz="quarter" idx="10"/>
          </p:nvPr>
        </p:nvSpPr>
        <p:spPr/>
        <p:txBody>
          <a:bodyPr/>
          <a:lstStyle/>
          <a:p>
            <a:fld id="{8AEE58A4-5E90-4140-9E6E-79D92D15F7CE}" type="slidenum">
              <a:rPr lang="en-US" smtClean="0"/>
              <a:t>2</a:t>
            </a:fld>
            <a:endParaRPr lang="en-US"/>
          </a:p>
        </p:txBody>
      </p:sp>
    </p:spTree>
    <p:extLst>
      <p:ext uri="{BB962C8B-B14F-4D97-AF65-F5344CB8AC3E}">
        <p14:creationId xmlns:p14="http://schemas.microsoft.com/office/powerpoint/2010/main" val="47847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Reason for Our Debt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God’s Love for Us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3:16</a:t>
            </a:r>
            <a:r>
              <a:rPr lang="en-US" dirty="0">
                <a:latin typeface="Calibri" panose="020F0502020204030204" pitchFamily="34" charset="0"/>
                <a:ea typeface="Calibri" panose="020F0502020204030204" pitchFamily="34" charset="0"/>
                <a:cs typeface="Times New Roman" panose="02020603050405020304" pitchFamily="18" charset="0"/>
              </a:rPr>
              <a:t> – What God did for the world in sending His Son.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was in spite of the fact that we were unlovable.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5:6-8</a:t>
            </a:r>
            <a:r>
              <a:rPr lang="en-US" dirty="0">
                <a:latin typeface="Calibri" panose="020F0502020204030204" pitchFamily="34" charset="0"/>
                <a:ea typeface="Calibri" panose="020F0502020204030204" pitchFamily="34" charset="0"/>
                <a:cs typeface="Times New Roman" panose="02020603050405020304" pitchFamily="18" charset="0"/>
              </a:rPr>
              <a:t> – while we were still sinners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“WHEN WE WERE ENEMIES” (v. 10)</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4:9-11</a:t>
            </a:r>
            <a:r>
              <a:rPr lang="en-US" dirty="0">
                <a:latin typeface="Calibri" panose="020F0502020204030204" pitchFamily="34" charset="0"/>
                <a:ea typeface="Calibri" panose="020F0502020204030204" pitchFamily="34" charset="0"/>
                <a:cs typeface="Times New Roman" panose="02020603050405020304" pitchFamily="18" charset="0"/>
              </a:rPr>
              <a:t> – This love of God expressed toward all men demands that we see that value in each other.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looked on us in our depraved state, and was moved with compassion.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He did the greatest thing He could do in sending His Son for us.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must strive to see the value in each other that God saw in us – IF GOD VIEWED US THIS WAY, THEN SHOULDN’T WE VIEW EACH OTHER SIMILARLY.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Our Undeniable Link</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As Mankind: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17:24, 26-28</a:t>
            </a:r>
            <a:r>
              <a:rPr lang="en-US" dirty="0">
                <a:latin typeface="Calibri" panose="020F0502020204030204" pitchFamily="34" charset="0"/>
                <a:ea typeface="Calibri" panose="020F0502020204030204" pitchFamily="34" charset="0"/>
                <a:cs typeface="Times New Roman" panose="02020603050405020304" pitchFamily="18" charset="0"/>
              </a:rPr>
              <a:t> – we all are the offspring of God.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understand, and view each other as a creation of God.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26)</a:t>
            </a:r>
            <a:r>
              <a:rPr lang="en-US" dirty="0">
                <a:latin typeface="Calibri" panose="020F0502020204030204" pitchFamily="34" charset="0"/>
                <a:ea typeface="Calibri" panose="020F0502020204030204" pitchFamily="34" charset="0"/>
                <a:cs typeface="Times New Roman" panose="02020603050405020304" pitchFamily="18" charset="0"/>
              </a:rPr>
              <a:t> – one blood – there is no superior race, people, nation, culture, etc.</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6:7</a:t>
            </a:r>
            <a:r>
              <a:rPr lang="en-US" dirty="0">
                <a:latin typeface="Calibri" panose="020F0502020204030204" pitchFamily="34" charset="0"/>
                <a:ea typeface="Calibri" panose="020F0502020204030204" pitchFamily="34" charset="0"/>
                <a:cs typeface="Times New Roman" panose="02020603050405020304" pitchFamily="18" charset="0"/>
              </a:rPr>
              <a:t> – We enter the world, and leave the world the same way.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9:27</a:t>
            </a:r>
            <a:r>
              <a:rPr lang="en-US" dirty="0">
                <a:latin typeface="Calibri" panose="020F0502020204030204" pitchFamily="34" charset="0"/>
                <a:ea typeface="Calibri" panose="020F0502020204030204" pitchFamily="34" charset="0"/>
                <a:cs typeface="Times New Roman" panose="02020603050405020304" pitchFamily="18" charset="0"/>
              </a:rPr>
              <a:t> – We are all subject to the same end.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Speaking of death – “No man is an island, entire of itself…any man's death diminishes me, because I am involved in mankind; and therefore never send to know for whom the bell tolls; it tolls for thee.” (John Donne)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Because of our undeniable share in human life, and death, we are naturally indebted to each other in this life.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As Christians: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Christ, the links of mankind are understood and appreciated, and the greater link of the FAMILY OF GOD IS EMPHASIZED.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book of Ephesians does a wonderful job of emphasizing the unification in Christ, and the implications such brings: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1:9-10</a:t>
            </a:r>
            <a:r>
              <a:rPr lang="en-US" dirty="0">
                <a:latin typeface="Calibri" panose="020F0502020204030204" pitchFamily="34" charset="0"/>
                <a:ea typeface="Calibri" panose="020F0502020204030204" pitchFamily="34" charset="0"/>
                <a:cs typeface="Times New Roman" panose="02020603050405020304" pitchFamily="18" charset="0"/>
              </a:rPr>
              <a:t> – It was God’s plan to gather all things together in Christ. (SALVATION IS ONLY FOUND IN HIM – SALVATION IS OFFERED TO ALL)</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1:18-19</a:t>
            </a:r>
            <a:r>
              <a:rPr lang="en-US" dirty="0">
                <a:latin typeface="Calibri" panose="020F0502020204030204" pitchFamily="34" charset="0"/>
                <a:ea typeface="Calibri" panose="020F0502020204030204" pitchFamily="34" charset="0"/>
                <a:cs typeface="Times New Roman" panose="02020603050405020304" pitchFamily="18" charset="0"/>
              </a:rPr>
              <a:t> – All gathered in Christ have the same hope, are equally valuable to God, and have access to the same power in Christ.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2:14-18; 3:6</a:t>
            </a:r>
            <a:r>
              <a:rPr lang="en-US" dirty="0">
                <a:latin typeface="Calibri" panose="020F0502020204030204" pitchFamily="34" charset="0"/>
                <a:ea typeface="Calibri" panose="020F0502020204030204" pitchFamily="34" charset="0"/>
                <a:cs typeface="Times New Roman" panose="02020603050405020304" pitchFamily="18" charset="0"/>
              </a:rPr>
              <a:t> – Christ has broken down barrier walls between Jew and Gentile – all heirs in Christ.</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3:14-15</a:t>
            </a:r>
            <a:r>
              <a:rPr lang="en-US" dirty="0">
                <a:latin typeface="Calibri" panose="020F0502020204030204" pitchFamily="34" charset="0"/>
                <a:ea typeface="Calibri" panose="020F0502020204030204" pitchFamily="34" charset="0"/>
                <a:cs typeface="Times New Roman" panose="02020603050405020304" pitchFamily="18" charset="0"/>
              </a:rPr>
              <a:t> – This spiritual family wears the same name of the same Father.</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4:1-6</a:t>
            </a:r>
            <a:r>
              <a:rPr lang="en-US" dirty="0">
                <a:latin typeface="Calibri" panose="020F0502020204030204" pitchFamily="34" charset="0"/>
                <a:ea typeface="Calibri" panose="020F0502020204030204" pitchFamily="34" charset="0"/>
                <a:cs typeface="Times New Roman" panose="02020603050405020304" pitchFamily="18" charset="0"/>
              </a:rPr>
              <a:t> – This oneness in Christ demands a walk among each other of humility, gentleness, patience, aiding, unity and peace – all could be summed up in LOVE, our debt to one another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Our Debt – Love</a:t>
            </a:r>
          </a:p>
          <a:p>
            <a:endParaRPr lang="en-US" dirty="0"/>
          </a:p>
        </p:txBody>
      </p:sp>
      <p:sp>
        <p:nvSpPr>
          <p:cNvPr id="4" name="Slide Number Placeholder 3"/>
          <p:cNvSpPr>
            <a:spLocks noGrp="1"/>
          </p:cNvSpPr>
          <p:nvPr>
            <p:ph type="sldNum" sz="quarter" idx="10"/>
          </p:nvPr>
        </p:nvSpPr>
        <p:spPr/>
        <p:txBody>
          <a:bodyPr/>
          <a:lstStyle/>
          <a:p>
            <a:fld id="{8AEE58A4-5E90-4140-9E6E-79D92D15F7CE}" type="slidenum">
              <a:rPr lang="en-US" smtClean="0"/>
              <a:t>3</a:t>
            </a:fld>
            <a:endParaRPr lang="en-US"/>
          </a:p>
        </p:txBody>
      </p:sp>
    </p:spTree>
    <p:extLst>
      <p:ext uri="{BB962C8B-B14F-4D97-AF65-F5344CB8AC3E}">
        <p14:creationId xmlns:p14="http://schemas.microsoft.com/office/powerpoint/2010/main" val="418435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Our Debt – Love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What is Love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13:8</a:t>
            </a:r>
            <a:r>
              <a:rPr lang="en-US" dirty="0">
                <a:latin typeface="Calibri" panose="020F0502020204030204" pitchFamily="34" charset="0"/>
                <a:ea typeface="Calibri" panose="020F0502020204030204" pitchFamily="34" charset="0"/>
                <a:cs typeface="Times New Roman" panose="02020603050405020304" pitchFamily="18" charset="0"/>
              </a:rPr>
              <a:t> – we owe a debt of love to one another, but what does that mean.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Love</a:t>
            </a:r>
            <a:r>
              <a:rPr lang="en-US" dirty="0">
                <a:latin typeface="Calibri" panose="020F0502020204030204" pitchFamily="34" charset="0"/>
                <a:ea typeface="Calibri" panose="020F0502020204030204" pitchFamily="34" charset="0"/>
                <a:cs typeface="Times New Roman" panose="02020603050405020304" pitchFamily="18" charset="0"/>
              </a:rPr>
              <a:t> – agapē; love, i.e. affection or benevolence.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Love is affectionate, but it is more than simple affection.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also more than charity, as the KJV translates it.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IT IS THE EXPRESSION OF GOODWILL BRED FROM AN UNFEIGNED SENSE OF VALUE PERCEIVED IN ITS OBJECT.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further understood by our connection with God: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“God is love” (1 John 4:8)</a:t>
            </a:r>
            <a:r>
              <a:rPr lang="en-US" dirty="0">
                <a:latin typeface="Calibri" panose="020F0502020204030204" pitchFamily="34" charset="0"/>
                <a:ea typeface="Calibri" panose="020F0502020204030204" pitchFamily="34" charset="0"/>
                <a:cs typeface="Times New Roman" panose="02020603050405020304" pitchFamily="18" charset="0"/>
              </a:rPr>
              <a:t> – so EVERYTHING God does or says IS AN ULTIMATE EXPRESSION OF LOVE, FOR IT IS HE THAT IS ACTING, THUS LOVE IS ACTING.</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15:13; Romans 5:10</a:t>
            </a:r>
            <a:r>
              <a:rPr lang="en-US" dirty="0">
                <a:latin typeface="Calibri" panose="020F0502020204030204" pitchFamily="34" charset="0"/>
                <a:ea typeface="Calibri" panose="020F0502020204030204" pitchFamily="34" charset="0"/>
                <a:cs typeface="Times New Roman" panose="02020603050405020304" pitchFamily="18" charset="0"/>
              </a:rPr>
              <a:t> – Jesus said there is not greater expression of love than to give one’s own life for a friend, yet, He still topped that by giving Himself for His enemies.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Such an action showed that Jesus valued our lives above His own.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LOVE IS SACRIFICIAL IN NATURE. IT DOES NOT LOOK TO SELF, BUT TO OTHERS, AND DOES FOR THEM WHAT IS MOST NECESSARY FOR THEIR WELL-BEING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Philippians 2:3-8</a:t>
            </a:r>
            <a:r>
              <a:rPr lang="en-US" dirty="0">
                <a:latin typeface="Calibri" panose="020F0502020204030204" pitchFamily="34" charset="0"/>
                <a:ea typeface="Calibri" panose="020F0502020204030204" pitchFamily="34" charset="0"/>
                <a:cs typeface="Times New Roman" panose="02020603050405020304" pitchFamily="18" charset="0"/>
              </a:rPr>
              <a:t> – Jesus did not die for His interest, but ours.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Corinthians 8:9</a:t>
            </a:r>
            <a:r>
              <a:rPr lang="en-US" dirty="0">
                <a:latin typeface="Calibri" panose="020F0502020204030204" pitchFamily="34" charset="0"/>
                <a:ea typeface="Calibri" panose="020F0502020204030204" pitchFamily="34" charset="0"/>
                <a:cs typeface="Times New Roman" panose="02020603050405020304" pitchFamily="18" charset="0"/>
              </a:rPr>
              <a:t> – He became poor that we might be rich.</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Love – The Pinnacle of Christianity</a:t>
            </a:r>
          </a:p>
          <a:p>
            <a:endParaRPr lang="en-US" dirty="0"/>
          </a:p>
        </p:txBody>
      </p:sp>
      <p:sp>
        <p:nvSpPr>
          <p:cNvPr id="4" name="Slide Number Placeholder 3"/>
          <p:cNvSpPr>
            <a:spLocks noGrp="1"/>
          </p:cNvSpPr>
          <p:nvPr>
            <p:ph type="sldNum" sz="quarter" idx="10"/>
          </p:nvPr>
        </p:nvSpPr>
        <p:spPr/>
        <p:txBody>
          <a:bodyPr/>
          <a:lstStyle/>
          <a:p>
            <a:fld id="{8AEE58A4-5E90-4140-9E6E-79D92D15F7CE}" type="slidenum">
              <a:rPr lang="en-US" smtClean="0"/>
              <a:t>4</a:t>
            </a:fld>
            <a:endParaRPr lang="en-US"/>
          </a:p>
        </p:txBody>
      </p:sp>
    </p:spTree>
    <p:extLst>
      <p:ext uri="{BB962C8B-B14F-4D97-AF65-F5344CB8AC3E}">
        <p14:creationId xmlns:p14="http://schemas.microsoft.com/office/powerpoint/2010/main" val="270701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Love – The Pinnacle of Christianity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Unlike other debts we incur, our debt of love is actually something we should rejoice in the acknowledgment of, and in the payment of.</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reason we come to Christ is to be reconciled to God, and have fellowship with Him. To have fellowship with God is to share in God’s nature through imitation of Him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1:5-7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4:13</a:t>
            </a:r>
            <a:r>
              <a:rPr lang="en-US" dirty="0">
                <a:latin typeface="Calibri" panose="020F0502020204030204" pitchFamily="34" charset="0"/>
                <a:ea typeface="Calibri" panose="020F0502020204030204" pitchFamily="34" charset="0"/>
                <a:cs typeface="Times New Roman" panose="02020603050405020304" pitchFamily="18" charset="0"/>
              </a:rPr>
              <a:t> – This is why Christians edify one another – to help each other grow up into Christ.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1:2-8</a:t>
            </a:r>
            <a:r>
              <a:rPr lang="en-US" dirty="0">
                <a:latin typeface="Calibri" panose="020F0502020204030204" pitchFamily="34" charset="0"/>
                <a:ea typeface="Calibri" panose="020F0502020204030204" pitchFamily="34" charset="0"/>
                <a:cs typeface="Times New Roman" panose="02020603050405020304" pitchFamily="18" charset="0"/>
              </a:rPr>
              <a:t> – Our goal is to partake in the Divine Nature (God), and we do this through the participant knowledge of Christ, the manifestation of God in the flesh.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NOTE: The top virtue – love – God is love.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are constantly pressing upward toward God as we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“grow in the grace and knowledge of our Lord and Savior Jesus Christ” (2 Peter 3:18).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only way we can imitate Christ, and love as we are indebted to do, is to keep His commandments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John 2:3-6; 2 John 4-6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13:34-35</a:t>
            </a:r>
            <a:r>
              <a:rPr lang="en-US" b="1" dirty="0">
                <a:latin typeface="Calibri" panose="020F0502020204030204" pitchFamily="34" charset="0"/>
                <a:ea typeface="Calibri" panose="020F0502020204030204" pitchFamily="34" charset="0"/>
                <a:cs typeface="Times New Roman" panose="02020603050405020304" pitchFamily="18" charset="0"/>
              </a:rPr>
              <a:t> – Our love for one another shows we are disciples of Jesus.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Love and obedience are inseparable: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cannot do something acceptably in the name of love if it is not according to God’s commandments.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cannot do something acceptably in the name of obedience if it is without love.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Let us love each other as we are indebted to do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Love One Another – In Practice</a:t>
            </a:r>
          </a:p>
          <a:p>
            <a:endParaRPr lang="en-US" dirty="0"/>
          </a:p>
        </p:txBody>
      </p:sp>
      <p:sp>
        <p:nvSpPr>
          <p:cNvPr id="4" name="Slide Number Placeholder 3"/>
          <p:cNvSpPr>
            <a:spLocks noGrp="1"/>
          </p:cNvSpPr>
          <p:nvPr>
            <p:ph type="sldNum" sz="quarter" idx="10"/>
          </p:nvPr>
        </p:nvSpPr>
        <p:spPr/>
        <p:txBody>
          <a:bodyPr/>
          <a:lstStyle/>
          <a:p>
            <a:fld id="{8AEE58A4-5E90-4140-9E6E-79D92D15F7CE}" type="slidenum">
              <a:rPr lang="en-US" smtClean="0"/>
              <a:t>5</a:t>
            </a:fld>
            <a:endParaRPr lang="en-US"/>
          </a:p>
        </p:txBody>
      </p:sp>
    </p:spTree>
    <p:extLst>
      <p:ext uri="{BB962C8B-B14F-4D97-AF65-F5344CB8AC3E}">
        <p14:creationId xmlns:p14="http://schemas.microsoft.com/office/powerpoint/2010/main" val="203464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Love One Another – In Practice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Evangelism</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greatest act of love we can give to the world.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1:14-17</a:t>
            </a:r>
            <a:r>
              <a:rPr lang="en-US" dirty="0">
                <a:latin typeface="Calibri" panose="020F0502020204030204" pitchFamily="34" charset="0"/>
                <a:ea typeface="Calibri" panose="020F0502020204030204" pitchFamily="34" charset="0"/>
                <a:cs typeface="Times New Roman" panose="02020603050405020304" pitchFamily="18" charset="0"/>
              </a:rPr>
              <a:t> – Paul saw himself as indebted to all men to preach the message that would save their souls.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8:4</a:t>
            </a:r>
            <a:r>
              <a:rPr lang="en-US" dirty="0">
                <a:latin typeface="Calibri" panose="020F0502020204030204" pitchFamily="34" charset="0"/>
                <a:ea typeface="Calibri" panose="020F0502020204030204" pitchFamily="34" charset="0"/>
                <a:cs typeface="Times New Roman" panose="02020603050405020304" pitchFamily="18" charset="0"/>
              </a:rPr>
              <a:t> – It was obvious that the persecuted Christians thought they were indebted to men.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They went and spread a message to everyone they came into contact with.</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was the same message that was the cause of their persecution!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What love!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Penn </a:t>
            </a:r>
            <a:r>
              <a:rPr lang="en-US" dirty="0" err="1">
                <a:latin typeface="Calibri" panose="020F0502020204030204" pitchFamily="34" charset="0"/>
                <a:ea typeface="Calibri" panose="020F0502020204030204" pitchFamily="34" charset="0"/>
                <a:cs typeface="Times New Roman" panose="02020603050405020304" pitchFamily="18" charset="0"/>
              </a:rPr>
              <a:t>Jillette</a:t>
            </a:r>
            <a:r>
              <a:rPr lang="en-US" dirty="0">
                <a:latin typeface="Calibri" panose="020F0502020204030204" pitchFamily="34" charset="0"/>
                <a:ea typeface="Calibri" panose="020F0502020204030204" pitchFamily="34" charset="0"/>
                <a:cs typeface="Times New Roman" panose="02020603050405020304" pitchFamily="18" charset="0"/>
              </a:rPr>
              <a:t>, an avowed atheist, is quoted as saying – “I’ve always said that I don’t respect people who don’t proselytize. I don’t respect that at all. If you believe that there’s a heaven and a hell, and people could be going to hell or not getting eternal life, and you think that it’s not really worth telling them this because it would make it socially awkward…how much do you have to hate somebody to not proselytize? How much do you have to hate somebody to believe everlasting life is possible and not tell them that?”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Exhortation and Edification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14:26</a:t>
            </a:r>
            <a:r>
              <a:rPr lang="en-US" dirty="0">
                <a:latin typeface="Calibri" panose="020F0502020204030204" pitchFamily="34" charset="0"/>
                <a:ea typeface="Calibri" panose="020F0502020204030204" pitchFamily="34" charset="0"/>
                <a:cs typeface="Times New Roman" panose="02020603050405020304" pitchFamily="18" charset="0"/>
              </a:rPr>
              <a:t> – all we do to each other should be for building each other up in Christ. (We should be constantly aiding each other in growth in the gospel.)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3:12-14</a:t>
            </a:r>
            <a:r>
              <a:rPr lang="en-US" dirty="0">
                <a:latin typeface="Calibri" panose="020F0502020204030204" pitchFamily="34" charset="0"/>
                <a:ea typeface="Calibri" panose="020F0502020204030204" pitchFamily="34" charset="0"/>
                <a:cs typeface="Times New Roman" panose="02020603050405020304" pitchFamily="18" charset="0"/>
              </a:rPr>
              <a:t> – We should constantly encourage one another about the goal ahead, and warn of the deceit of sin.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10:24-25</a:t>
            </a:r>
            <a:r>
              <a:rPr lang="en-US" dirty="0">
                <a:latin typeface="Calibri" panose="020F0502020204030204" pitchFamily="34" charset="0"/>
                <a:ea typeface="Calibri" panose="020F0502020204030204" pitchFamily="34" charset="0"/>
                <a:cs typeface="Times New Roman" panose="02020603050405020304" pitchFamily="18" charset="0"/>
              </a:rPr>
              <a:t> – A prime place God has designed for this exhortation and edification is the assembly.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When we forsake the assembly WE DON’T CONSIDER ONE ANOTHER.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FAIL TO LOVE.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Turning the Sinner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4:7-8</a:t>
            </a:r>
            <a:r>
              <a:rPr lang="en-US" dirty="0">
                <a:latin typeface="Calibri" panose="020F0502020204030204" pitchFamily="34" charset="0"/>
                <a:ea typeface="Calibri" panose="020F0502020204030204" pitchFamily="34" charset="0"/>
                <a:cs typeface="Times New Roman" panose="02020603050405020304" pitchFamily="18" charset="0"/>
              </a:rPr>
              <a:t> – Love toward each other covers sin. In what way?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5:19-20</a:t>
            </a:r>
            <a:r>
              <a:rPr lang="en-US" dirty="0">
                <a:latin typeface="Calibri" panose="020F0502020204030204" pitchFamily="34" charset="0"/>
                <a:ea typeface="Calibri" panose="020F0502020204030204" pitchFamily="34" charset="0"/>
                <a:cs typeface="Times New Roman" panose="02020603050405020304" pitchFamily="18" charset="0"/>
              </a:rPr>
              <a:t> – Love covers sin when one turns another away from it by rebuke and correction. </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sacrificial by nature.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looks away from self comfort to the dire needs of a brother in Christ.</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There are many other things we could speak about, but let us simply do what God says, and love one another.</a:t>
            </a:r>
          </a:p>
          <a:p>
            <a:endParaRPr lang="en-US" dirty="0"/>
          </a:p>
        </p:txBody>
      </p:sp>
      <p:sp>
        <p:nvSpPr>
          <p:cNvPr id="4" name="Slide Number Placeholder 3"/>
          <p:cNvSpPr>
            <a:spLocks noGrp="1"/>
          </p:cNvSpPr>
          <p:nvPr>
            <p:ph type="sldNum" sz="quarter" idx="10"/>
          </p:nvPr>
        </p:nvSpPr>
        <p:spPr/>
        <p:txBody>
          <a:bodyPr/>
          <a:lstStyle/>
          <a:p>
            <a:fld id="{8AEE58A4-5E90-4140-9E6E-79D92D15F7CE}" type="slidenum">
              <a:rPr lang="en-US" smtClean="0"/>
              <a:t>6</a:t>
            </a:fld>
            <a:endParaRPr lang="en-US"/>
          </a:p>
        </p:txBody>
      </p:sp>
    </p:spTree>
    <p:extLst>
      <p:ext uri="{BB962C8B-B14F-4D97-AF65-F5344CB8AC3E}">
        <p14:creationId xmlns:p14="http://schemas.microsoft.com/office/powerpoint/2010/main" val="399748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be constantly aware of the debt of love that we have toward one another.</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Let us understand that this debt can never really be paid in full – we will always be paying.</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Let us imitate God, who is love.</a:t>
            </a:r>
          </a:p>
          <a:p>
            <a:endParaRPr lang="en-US" dirty="0"/>
          </a:p>
        </p:txBody>
      </p:sp>
      <p:sp>
        <p:nvSpPr>
          <p:cNvPr id="4" name="Slide Number Placeholder 3"/>
          <p:cNvSpPr>
            <a:spLocks noGrp="1"/>
          </p:cNvSpPr>
          <p:nvPr>
            <p:ph type="sldNum" sz="quarter" idx="10"/>
          </p:nvPr>
        </p:nvSpPr>
        <p:spPr/>
        <p:txBody>
          <a:bodyPr/>
          <a:lstStyle/>
          <a:p>
            <a:fld id="{8AEE58A4-5E90-4140-9E6E-79D92D15F7CE}" type="slidenum">
              <a:rPr lang="en-US" smtClean="0"/>
              <a:t>7</a:t>
            </a:fld>
            <a:endParaRPr lang="en-US"/>
          </a:p>
        </p:txBody>
      </p:sp>
    </p:spTree>
    <p:extLst>
      <p:ext uri="{BB962C8B-B14F-4D97-AF65-F5344CB8AC3E}">
        <p14:creationId xmlns:p14="http://schemas.microsoft.com/office/powerpoint/2010/main" val="268750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4DED-DB64-416C-A95C-AAD31F42B6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98E592-BCA9-4FB5-B6EE-13FE2510A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42BC9E-A916-424B-9934-6E01F294F8E2}"/>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5" name="Footer Placeholder 4">
            <a:extLst>
              <a:ext uri="{FF2B5EF4-FFF2-40B4-BE49-F238E27FC236}">
                <a16:creationId xmlns:a16="http://schemas.microsoft.com/office/drawing/2014/main" id="{3D2F5E69-9494-419C-94C1-6D8F32745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8B6A6-98C9-450F-9ABB-23D4D336570E}"/>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120660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C531-5E07-4E7F-966A-631FEB6E91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136073-A779-4335-8326-70A1E2AB18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CCB44-0576-4DB9-B1D4-60E5BCF86A09}"/>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5" name="Footer Placeholder 4">
            <a:extLst>
              <a:ext uri="{FF2B5EF4-FFF2-40B4-BE49-F238E27FC236}">
                <a16:creationId xmlns:a16="http://schemas.microsoft.com/office/drawing/2014/main" id="{C14D5A7F-6CA8-4752-AEB2-69763CE0A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6AB86-1A00-4B3C-BDA1-78C1A96B7213}"/>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427061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1986CE-3CD6-4833-8276-B2DDF3F26C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4CE64-F90F-4247-8F96-CE711D55F0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9F236-AE9C-4DB8-A65D-4718AF784594}"/>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5" name="Footer Placeholder 4">
            <a:extLst>
              <a:ext uri="{FF2B5EF4-FFF2-40B4-BE49-F238E27FC236}">
                <a16:creationId xmlns:a16="http://schemas.microsoft.com/office/drawing/2014/main" id="{BB4A972E-E679-48E5-B204-8139B72A3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99859-6E73-4AA4-96FB-0C24AB209BB1}"/>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413817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B07E-24BE-4A77-88FF-7AC82600F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73EE5-BB69-4713-BC68-5A4A6325E0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3DD79-F29C-4A8C-855D-9202AF8C8D59}"/>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5" name="Footer Placeholder 4">
            <a:extLst>
              <a:ext uri="{FF2B5EF4-FFF2-40B4-BE49-F238E27FC236}">
                <a16:creationId xmlns:a16="http://schemas.microsoft.com/office/drawing/2014/main" id="{03E4E3DA-7305-42EF-85AC-7ED719F71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73137-9B73-4891-A180-08BF3A1454B3}"/>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84810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7490-19AC-4559-A596-DA80CD6127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8D4C21-4872-4EA8-BE20-A79815B19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B6B395-5CAA-4537-A274-DF6CF6E69B62}"/>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5" name="Footer Placeholder 4">
            <a:extLst>
              <a:ext uri="{FF2B5EF4-FFF2-40B4-BE49-F238E27FC236}">
                <a16:creationId xmlns:a16="http://schemas.microsoft.com/office/drawing/2014/main" id="{7150D847-13B0-4653-B3AA-C3F09366B4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17BD1-6E8A-4288-A008-EE40EFE40A49}"/>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1236222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359B-E90B-4DE7-A945-787728EA2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1A1B6-2C8C-4638-8072-E777161397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601A50-58D8-4A14-ADD4-FBFB61DB9A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02DFD0-856B-4B36-B330-19532A9341F3}"/>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6" name="Footer Placeholder 5">
            <a:extLst>
              <a:ext uri="{FF2B5EF4-FFF2-40B4-BE49-F238E27FC236}">
                <a16:creationId xmlns:a16="http://schemas.microsoft.com/office/drawing/2014/main" id="{904C00A1-1410-4E47-9A43-B5F09B90D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246B2E-3F99-41E3-9AD7-BD1381EA91CD}"/>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60049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3439-B28A-406F-B908-D5CDC6E788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097D4B-42FB-4464-9182-FDFF3B5EA3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CEECCB-DBCF-4976-A100-DCF1FC0FBC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0213D-687A-4252-884C-DC5F55A51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339C8B-1F41-4212-8C87-D235310FA6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D1034-87A1-42D9-83F5-7E3B382D0644}"/>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8" name="Footer Placeholder 7">
            <a:extLst>
              <a:ext uri="{FF2B5EF4-FFF2-40B4-BE49-F238E27FC236}">
                <a16:creationId xmlns:a16="http://schemas.microsoft.com/office/drawing/2014/main" id="{0C9BD44B-4117-45FD-9BEF-F0C9717CC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78CFEC-75FC-4FCF-AC80-510E20A78447}"/>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259624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3259-F9B4-496E-810A-D20F6639E8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A2D7E-FB72-4480-A1F3-F78AF7ED4770}"/>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4" name="Footer Placeholder 3">
            <a:extLst>
              <a:ext uri="{FF2B5EF4-FFF2-40B4-BE49-F238E27FC236}">
                <a16:creationId xmlns:a16="http://schemas.microsoft.com/office/drawing/2014/main" id="{8DBB2ABB-4951-472E-898C-7BE5905BB1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C4C6F5-C7F7-46A4-AB9C-A63003329DF9}"/>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90941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E2C4B-EA14-45A8-8A51-2DEC6471801D}"/>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3" name="Footer Placeholder 2">
            <a:extLst>
              <a:ext uri="{FF2B5EF4-FFF2-40B4-BE49-F238E27FC236}">
                <a16:creationId xmlns:a16="http://schemas.microsoft.com/office/drawing/2014/main" id="{FC08CA76-2318-4ABD-A68F-B817E3BCAB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2D625D-A30C-4614-B348-3E40F6343389}"/>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262757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5D32-F693-4B52-9634-58A9CE5B2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31F9C6-3E2B-49D5-BE92-753DA4A54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71CD47-4E9E-46BE-99FB-9EC1CBC6C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BE7DF3-7C9F-4F28-8E15-B071D5189F18}"/>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6" name="Footer Placeholder 5">
            <a:extLst>
              <a:ext uri="{FF2B5EF4-FFF2-40B4-BE49-F238E27FC236}">
                <a16:creationId xmlns:a16="http://schemas.microsoft.com/office/drawing/2014/main" id="{B38542AB-4AD9-4543-8CE5-3457AC014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FCC3E-CF00-4DF2-BE07-BA98BF2214CA}"/>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161984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1620-24B0-4805-8DB6-CD76F2D7E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4A203B-BD4C-438D-A05B-EDDA5157D4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C5457-98A9-4AE9-812A-3FFB24203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945B97-D8CC-40B6-85A2-84AE5C235A54}"/>
              </a:ext>
            </a:extLst>
          </p:cNvPr>
          <p:cNvSpPr>
            <a:spLocks noGrp="1"/>
          </p:cNvSpPr>
          <p:nvPr>
            <p:ph type="dt" sz="half" idx="10"/>
          </p:nvPr>
        </p:nvSpPr>
        <p:spPr/>
        <p:txBody>
          <a:bodyPr/>
          <a:lstStyle/>
          <a:p>
            <a:fld id="{BAF3E891-4E50-4D6C-8ACC-FDE8ADF0A567}" type="datetimeFigureOut">
              <a:rPr lang="en-US" smtClean="0"/>
              <a:t>9/29/2018</a:t>
            </a:fld>
            <a:endParaRPr lang="en-US"/>
          </a:p>
        </p:txBody>
      </p:sp>
      <p:sp>
        <p:nvSpPr>
          <p:cNvPr id="6" name="Footer Placeholder 5">
            <a:extLst>
              <a:ext uri="{FF2B5EF4-FFF2-40B4-BE49-F238E27FC236}">
                <a16:creationId xmlns:a16="http://schemas.microsoft.com/office/drawing/2014/main" id="{C8C9AA0F-95FD-40DF-A7AF-7155F4F26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F5A2C-8BD9-4171-A085-9BB61467732C}"/>
              </a:ext>
            </a:extLst>
          </p:cNvPr>
          <p:cNvSpPr>
            <a:spLocks noGrp="1"/>
          </p:cNvSpPr>
          <p:nvPr>
            <p:ph type="sldNum" sz="quarter" idx="12"/>
          </p:nvPr>
        </p:nvSpPr>
        <p:spPr/>
        <p:txBody>
          <a:bodyPr/>
          <a:lstStyle/>
          <a:p>
            <a:fld id="{8DF44701-0164-4DA8-92B3-EE516AA6217D}" type="slidenum">
              <a:rPr lang="en-US" smtClean="0"/>
              <a:t>‹#›</a:t>
            </a:fld>
            <a:endParaRPr lang="en-US"/>
          </a:p>
        </p:txBody>
      </p:sp>
    </p:spTree>
    <p:extLst>
      <p:ext uri="{BB962C8B-B14F-4D97-AF65-F5344CB8AC3E}">
        <p14:creationId xmlns:p14="http://schemas.microsoft.com/office/powerpoint/2010/main" val="169869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7161F-7BF7-4C04-AAAA-3BACE128C6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1B09B-19CD-4DF0-AD4C-FB71A87306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5A461-3FF5-4768-8B60-C140C423F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3E891-4E50-4D6C-8ACC-FDE8ADF0A567}" type="datetimeFigureOut">
              <a:rPr lang="en-US" smtClean="0"/>
              <a:t>9/29/2018</a:t>
            </a:fld>
            <a:endParaRPr lang="en-US"/>
          </a:p>
        </p:txBody>
      </p:sp>
      <p:sp>
        <p:nvSpPr>
          <p:cNvPr id="5" name="Footer Placeholder 4">
            <a:extLst>
              <a:ext uri="{FF2B5EF4-FFF2-40B4-BE49-F238E27FC236}">
                <a16:creationId xmlns:a16="http://schemas.microsoft.com/office/drawing/2014/main" id="{F6F290DE-34D5-454A-94D6-47C2AFE70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48688F-A62D-4DCF-992B-289D098AE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44701-0164-4DA8-92B3-EE516AA6217D}" type="slidenum">
              <a:rPr lang="en-US" smtClean="0"/>
              <a:t>‹#›</a:t>
            </a:fld>
            <a:endParaRPr lang="en-US"/>
          </a:p>
        </p:txBody>
      </p:sp>
    </p:spTree>
    <p:extLst>
      <p:ext uri="{BB962C8B-B14F-4D97-AF65-F5344CB8AC3E}">
        <p14:creationId xmlns:p14="http://schemas.microsoft.com/office/powerpoint/2010/main" val="720087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BA6BE-9DC9-49D7-80EB-27116D4C0D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37A94-0833-43BB-862E-3EDC7BAB17F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6066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768BF58-341A-4653-BF2C-B539DF47E63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9625" r="7692"/>
          <a:stretch/>
        </p:blipFill>
        <p:spPr>
          <a:xfrm>
            <a:off x="-305" y="-1"/>
            <a:ext cx="6423053" cy="6858001"/>
          </a:xfrm>
          <a:prstGeom prst="rect">
            <a:avLst/>
          </a:prstGeom>
        </p:spPr>
      </p:pic>
      <p:pic>
        <p:nvPicPr>
          <p:cNvPr id="38" name="Picture 37">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E30CEB-3D79-4B74-A5C9-5199DD6E52C6}"/>
              </a:ext>
            </a:extLst>
          </p:cNvPr>
          <p:cNvSpPr>
            <a:spLocks noGrp="1"/>
          </p:cNvSpPr>
          <p:nvPr>
            <p:ph type="ctrTitle"/>
          </p:nvPr>
        </p:nvSpPr>
        <p:spPr>
          <a:xfrm>
            <a:off x="6748272" y="3992591"/>
            <a:ext cx="4800261" cy="2514226"/>
          </a:xfrm>
        </p:spPr>
        <p:txBody>
          <a:bodyPr anchor="t">
            <a:normAutofit/>
            <a:scene3d>
              <a:camera prst="orthographicFront"/>
              <a:lightRig rig="threePt" dir="t"/>
            </a:scene3d>
            <a:sp3d extrusionH="57150">
              <a:bevelT h="25400" prst="softRound"/>
            </a:sp3d>
          </a:bodyPr>
          <a:lstStyle/>
          <a:p>
            <a:pPr algn="l"/>
            <a:r>
              <a:rPr lang="en-US" sz="6600" dirty="0">
                <a:solidFill>
                  <a:srgbClr val="A23431"/>
                </a:solidFill>
                <a:effectLst>
                  <a:reflection blurRad="6350" stA="55000" endA="300" endPos="45500" dir="5400000" sy="-100000" algn="bl" rotWithShape="0"/>
                </a:effectLst>
                <a:latin typeface="Bungee Inline" pitchFamily="2" charset="0"/>
              </a:rPr>
              <a:t>Our Debt of Love</a:t>
            </a:r>
          </a:p>
        </p:txBody>
      </p:sp>
      <p:sp>
        <p:nvSpPr>
          <p:cNvPr id="3" name="Subtitle 2">
            <a:extLst>
              <a:ext uri="{FF2B5EF4-FFF2-40B4-BE49-F238E27FC236}">
                <a16:creationId xmlns:a16="http://schemas.microsoft.com/office/drawing/2014/main" id="{3AB4ECAD-E348-446F-8F22-7F43487A2F4F}"/>
              </a:ext>
            </a:extLst>
          </p:cNvPr>
          <p:cNvSpPr>
            <a:spLocks noGrp="1"/>
          </p:cNvSpPr>
          <p:nvPr>
            <p:ph type="subTitle" idx="1"/>
          </p:nvPr>
        </p:nvSpPr>
        <p:spPr>
          <a:xfrm>
            <a:off x="6748272" y="3153758"/>
            <a:ext cx="4711745" cy="838831"/>
          </a:xfrm>
        </p:spPr>
        <p:txBody>
          <a:bodyPr anchor="b">
            <a:normAutofit/>
          </a:bodyPr>
          <a:lstStyle/>
          <a:p>
            <a:pPr algn="l"/>
            <a:r>
              <a:rPr lang="en-US" sz="4000" i="1" dirty="0">
                <a:solidFill>
                  <a:srgbClr val="000000"/>
                </a:solidFill>
              </a:rPr>
              <a:t>Romans 13:8-10</a:t>
            </a:r>
          </a:p>
        </p:txBody>
      </p:sp>
    </p:spTree>
    <p:extLst>
      <p:ext uri="{BB962C8B-B14F-4D97-AF65-F5344CB8AC3E}">
        <p14:creationId xmlns:p14="http://schemas.microsoft.com/office/powerpoint/2010/main" val="1858193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4E11-E81F-458D-928C-477D2F91211A}"/>
              </a:ext>
            </a:extLst>
          </p:cNvPr>
          <p:cNvSpPr>
            <a:spLocks noGrp="1"/>
          </p:cNvSpPr>
          <p:nvPr>
            <p:ph type="title"/>
          </p:nvPr>
        </p:nvSpPr>
        <p:spPr>
          <a:xfrm>
            <a:off x="838200" y="39411"/>
            <a:ext cx="10515600" cy="1325563"/>
          </a:xfrm>
        </p:spPr>
        <p:txBody>
          <a:bodyPr>
            <a:normAutofit/>
            <a:scene3d>
              <a:camera prst="orthographicFront"/>
              <a:lightRig rig="threePt" dir="t"/>
            </a:scene3d>
            <a:sp3d extrusionH="57150">
              <a:bevelT w="38100" h="38100" prst="angle"/>
            </a:sp3d>
          </a:bodyPr>
          <a:lstStyle/>
          <a:p>
            <a:r>
              <a:rPr lang="en-US" sz="4300" dirty="0">
                <a:solidFill>
                  <a:srgbClr val="A23431"/>
                </a:solidFill>
                <a:effectLst/>
                <a:latin typeface="Bungee Inline" pitchFamily="2" charset="0"/>
              </a:rPr>
              <a:t>The Reason for Our Debt</a:t>
            </a:r>
            <a:endParaRPr lang="en-US" sz="4300" dirty="0">
              <a:effectLst/>
            </a:endParaRPr>
          </a:p>
        </p:txBody>
      </p:sp>
      <p:sp>
        <p:nvSpPr>
          <p:cNvPr id="3" name="Content Placeholder 2">
            <a:extLst>
              <a:ext uri="{FF2B5EF4-FFF2-40B4-BE49-F238E27FC236}">
                <a16:creationId xmlns:a16="http://schemas.microsoft.com/office/drawing/2014/main" id="{80CC3BEF-FEBB-4446-84AD-7AFC9D43248B}"/>
              </a:ext>
            </a:extLst>
          </p:cNvPr>
          <p:cNvSpPr>
            <a:spLocks noGrp="1"/>
          </p:cNvSpPr>
          <p:nvPr>
            <p:ph idx="1"/>
          </p:nvPr>
        </p:nvSpPr>
        <p:spPr>
          <a:xfrm>
            <a:off x="225287" y="1547329"/>
            <a:ext cx="11741426" cy="4945546"/>
          </a:xfrm>
        </p:spPr>
        <p:txBody>
          <a:bodyPr/>
          <a:lstStyle/>
          <a:p>
            <a:pPr marL="0" indent="0">
              <a:buNone/>
            </a:pPr>
            <a:r>
              <a:rPr lang="en-US" sz="4000" b="1" dirty="0"/>
              <a:t>God’s Love for Us </a:t>
            </a:r>
            <a:r>
              <a:rPr lang="en-US" sz="4000" dirty="0"/>
              <a:t>– </a:t>
            </a:r>
            <a:r>
              <a:rPr lang="en-US" sz="4000" i="1" dirty="0"/>
              <a:t>John 3:16</a:t>
            </a:r>
          </a:p>
          <a:p>
            <a:r>
              <a:rPr lang="en-US" sz="3600" i="1" dirty="0"/>
              <a:t>Romans 5:6-10 </a:t>
            </a:r>
            <a:r>
              <a:rPr lang="en-US" sz="3600" dirty="0"/>
              <a:t>– When we were unlovable.</a:t>
            </a:r>
          </a:p>
          <a:p>
            <a:r>
              <a:rPr lang="en-US" sz="3600" i="1" dirty="0"/>
              <a:t>1 John 4:9-11 </a:t>
            </a:r>
            <a:r>
              <a:rPr lang="en-US" sz="3600" dirty="0"/>
              <a:t>– So we ought to love one another.</a:t>
            </a:r>
          </a:p>
          <a:p>
            <a:pPr marL="0" indent="0">
              <a:buNone/>
            </a:pPr>
            <a:r>
              <a:rPr lang="en-US" sz="4000" b="1" dirty="0"/>
              <a:t>Our Undeniable Link</a:t>
            </a:r>
          </a:p>
          <a:p>
            <a:r>
              <a:rPr lang="en-US" sz="3600" dirty="0"/>
              <a:t>As Mankind – </a:t>
            </a:r>
            <a:r>
              <a:rPr lang="en-US" sz="3600" i="1" dirty="0"/>
              <a:t>Acts 17:24, 26-28; 1 Timothy 6:7;                  Hebrews 9:27</a:t>
            </a:r>
          </a:p>
          <a:p>
            <a:r>
              <a:rPr lang="en-US" sz="3600" dirty="0"/>
              <a:t>As Christians – </a:t>
            </a:r>
            <a:r>
              <a:rPr lang="en-US" sz="3600" i="1" dirty="0"/>
              <a:t>Ephesians 1:9-10, 18-19; 2:14-18;                         3:6, 14-15; 4:1-6</a:t>
            </a:r>
          </a:p>
        </p:txBody>
      </p:sp>
      <p:cxnSp>
        <p:nvCxnSpPr>
          <p:cNvPr id="5" name="Straight Connector 4">
            <a:extLst>
              <a:ext uri="{FF2B5EF4-FFF2-40B4-BE49-F238E27FC236}">
                <a16:creationId xmlns:a16="http://schemas.microsoft.com/office/drawing/2014/main" id="{78836D34-573F-49ED-BCEC-F6A745E2B777}"/>
              </a:ext>
            </a:extLst>
          </p:cNvPr>
          <p:cNvCxnSpPr/>
          <p:nvPr/>
        </p:nvCxnSpPr>
        <p:spPr>
          <a:xfrm>
            <a:off x="-588803" y="1224297"/>
            <a:ext cx="5300869" cy="0"/>
          </a:xfrm>
          <a:prstGeom prst="line">
            <a:avLst/>
          </a:prstGeom>
          <a:ln w="127000" cmpd="dbl">
            <a:solidFill>
              <a:srgbClr val="A23431"/>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55BC940-4C24-4D9D-96AC-E413B525A2C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600"/>
                    </a14:imgEffect>
                    <a14:imgEffect>
                      <a14:saturation sat="97000"/>
                    </a14:imgEffect>
                    <a14:imgEffect>
                      <a14:brightnessContrast contrast="-1000"/>
                    </a14:imgEffect>
                  </a14:imgLayer>
                </a14:imgProps>
              </a:ext>
            </a:extLst>
          </a:blip>
          <a:srcRect b="9744"/>
          <a:stretch/>
        </p:blipFill>
        <p:spPr>
          <a:xfrm>
            <a:off x="10156874" y="4869200"/>
            <a:ext cx="2064434" cy="1988799"/>
          </a:xfrm>
          <a:prstGeom prst="ellipse">
            <a:avLst/>
          </a:prstGeom>
          <a:effectLst>
            <a:softEdge rad="165100"/>
          </a:effectLst>
        </p:spPr>
      </p:pic>
      <p:sp>
        <p:nvSpPr>
          <p:cNvPr id="7" name="Oval 6">
            <a:extLst>
              <a:ext uri="{FF2B5EF4-FFF2-40B4-BE49-F238E27FC236}">
                <a16:creationId xmlns:a16="http://schemas.microsoft.com/office/drawing/2014/main" id="{ED11C03D-C8F5-497C-B856-7A622D50C75A}"/>
              </a:ext>
            </a:extLst>
          </p:cNvPr>
          <p:cNvSpPr/>
          <p:nvPr/>
        </p:nvSpPr>
        <p:spPr>
          <a:xfrm>
            <a:off x="10156874" y="4869200"/>
            <a:ext cx="2064434" cy="19888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05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4E11-E81F-458D-928C-477D2F91211A}"/>
              </a:ext>
            </a:extLst>
          </p:cNvPr>
          <p:cNvSpPr>
            <a:spLocks noGrp="1"/>
          </p:cNvSpPr>
          <p:nvPr>
            <p:ph type="title"/>
          </p:nvPr>
        </p:nvSpPr>
        <p:spPr>
          <a:xfrm>
            <a:off x="838200" y="39411"/>
            <a:ext cx="10515600" cy="1325563"/>
          </a:xfrm>
        </p:spPr>
        <p:txBody>
          <a:bodyPr>
            <a:normAutofit/>
            <a:scene3d>
              <a:camera prst="orthographicFront"/>
              <a:lightRig rig="threePt" dir="t"/>
            </a:scene3d>
            <a:sp3d extrusionH="57150">
              <a:bevelT w="38100" h="38100" prst="angle"/>
            </a:sp3d>
          </a:bodyPr>
          <a:lstStyle/>
          <a:p>
            <a:r>
              <a:rPr lang="en-US" sz="4300" dirty="0">
                <a:solidFill>
                  <a:srgbClr val="A23431"/>
                </a:solidFill>
                <a:effectLst/>
                <a:latin typeface="Bungee Inline" pitchFamily="2" charset="0"/>
              </a:rPr>
              <a:t>Our Debt – Love</a:t>
            </a:r>
            <a:endParaRPr lang="en-US" sz="4300" dirty="0">
              <a:effectLst/>
            </a:endParaRPr>
          </a:p>
        </p:txBody>
      </p:sp>
      <p:sp>
        <p:nvSpPr>
          <p:cNvPr id="3" name="Content Placeholder 2">
            <a:extLst>
              <a:ext uri="{FF2B5EF4-FFF2-40B4-BE49-F238E27FC236}">
                <a16:creationId xmlns:a16="http://schemas.microsoft.com/office/drawing/2014/main" id="{80CC3BEF-FEBB-4446-84AD-7AFC9D43248B}"/>
              </a:ext>
            </a:extLst>
          </p:cNvPr>
          <p:cNvSpPr>
            <a:spLocks noGrp="1"/>
          </p:cNvSpPr>
          <p:nvPr>
            <p:ph idx="1"/>
          </p:nvPr>
        </p:nvSpPr>
        <p:spPr>
          <a:xfrm>
            <a:off x="225287" y="1547329"/>
            <a:ext cx="11741426" cy="4945546"/>
          </a:xfrm>
        </p:spPr>
        <p:txBody>
          <a:bodyPr/>
          <a:lstStyle/>
          <a:p>
            <a:pPr marL="0" indent="0">
              <a:buNone/>
            </a:pPr>
            <a:r>
              <a:rPr lang="en-US" sz="4000" b="1" dirty="0"/>
              <a:t>What is Love?</a:t>
            </a:r>
          </a:p>
          <a:p>
            <a:r>
              <a:rPr lang="en-US" sz="3600" dirty="0"/>
              <a:t>Love – </a:t>
            </a:r>
            <a:r>
              <a:rPr lang="en-US" sz="3600" i="1" dirty="0"/>
              <a:t>agapē</a:t>
            </a:r>
            <a:r>
              <a:rPr lang="en-US" sz="3600" dirty="0"/>
              <a:t>; love, i.e. affection or benevolence. (Strong)</a:t>
            </a:r>
          </a:p>
          <a:p>
            <a:r>
              <a:rPr lang="en-US" sz="3600" i="1" dirty="0"/>
              <a:t>1 John 4:8 </a:t>
            </a:r>
            <a:r>
              <a:rPr lang="en-US" sz="3600" dirty="0"/>
              <a:t>– God is love.</a:t>
            </a:r>
          </a:p>
          <a:p>
            <a:r>
              <a:rPr lang="en-US" sz="3600" dirty="0"/>
              <a:t>Seen with Jesus – </a:t>
            </a:r>
            <a:r>
              <a:rPr lang="en-US" sz="3600" i="1" dirty="0"/>
              <a:t>John 15:13; Romans 5:10;                            Philippians 2:3-8</a:t>
            </a:r>
          </a:p>
          <a:p>
            <a:pPr marL="0" indent="0">
              <a:buNone/>
            </a:pPr>
            <a:endParaRPr lang="en-US" sz="4000" i="1" dirty="0"/>
          </a:p>
        </p:txBody>
      </p:sp>
      <p:cxnSp>
        <p:nvCxnSpPr>
          <p:cNvPr id="5" name="Straight Connector 4">
            <a:extLst>
              <a:ext uri="{FF2B5EF4-FFF2-40B4-BE49-F238E27FC236}">
                <a16:creationId xmlns:a16="http://schemas.microsoft.com/office/drawing/2014/main" id="{78836D34-573F-49ED-BCEC-F6A745E2B777}"/>
              </a:ext>
            </a:extLst>
          </p:cNvPr>
          <p:cNvCxnSpPr/>
          <p:nvPr/>
        </p:nvCxnSpPr>
        <p:spPr>
          <a:xfrm>
            <a:off x="-588803" y="1224297"/>
            <a:ext cx="5300869" cy="0"/>
          </a:xfrm>
          <a:prstGeom prst="line">
            <a:avLst/>
          </a:prstGeom>
          <a:ln w="127000" cmpd="dbl">
            <a:solidFill>
              <a:srgbClr val="A23431"/>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55BC940-4C24-4D9D-96AC-E413B525A2C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600"/>
                    </a14:imgEffect>
                    <a14:imgEffect>
                      <a14:saturation sat="97000"/>
                    </a14:imgEffect>
                    <a14:imgEffect>
                      <a14:brightnessContrast contrast="-1000"/>
                    </a14:imgEffect>
                  </a14:imgLayer>
                </a14:imgProps>
              </a:ext>
            </a:extLst>
          </a:blip>
          <a:srcRect b="9744"/>
          <a:stretch/>
        </p:blipFill>
        <p:spPr>
          <a:xfrm>
            <a:off x="10156874" y="4869200"/>
            <a:ext cx="2064434" cy="1988799"/>
          </a:xfrm>
          <a:prstGeom prst="ellipse">
            <a:avLst/>
          </a:prstGeom>
          <a:effectLst>
            <a:softEdge rad="165100"/>
          </a:effectLst>
        </p:spPr>
      </p:pic>
      <p:sp>
        <p:nvSpPr>
          <p:cNvPr id="7" name="Oval 6">
            <a:extLst>
              <a:ext uri="{FF2B5EF4-FFF2-40B4-BE49-F238E27FC236}">
                <a16:creationId xmlns:a16="http://schemas.microsoft.com/office/drawing/2014/main" id="{ED11C03D-C8F5-497C-B856-7A622D50C75A}"/>
              </a:ext>
            </a:extLst>
          </p:cNvPr>
          <p:cNvSpPr/>
          <p:nvPr/>
        </p:nvSpPr>
        <p:spPr>
          <a:xfrm>
            <a:off x="10156874" y="4869200"/>
            <a:ext cx="2064434" cy="19888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48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4E11-E81F-458D-928C-477D2F91211A}"/>
              </a:ext>
            </a:extLst>
          </p:cNvPr>
          <p:cNvSpPr>
            <a:spLocks noGrp="1"/>
          </p:cNvSpPr>
          <p:nvPr>
            <p:ph type="title"/>
          </p:nvPr>
        </p:nvSpPr>
        <p:spPr>
          <a:xfrm>
            <a:off x="838200" y="39411"/>
            <a:ext cx="10515600" cy="1325563"/>
          </a:xfrm>
        </p:spPr>
        <p:txBody>
          <a:bodyPr>
            <a:normAutofit/>
            <a:scene3d>
              <a:camera prst="orthographicFront"/>
              <a:lightRig rig="threePt" dir="t"/>
            </a:scene3d>
            <a:sp3d extrusionH="57150">
              <a:bevelT w="38100" h="38100" prst="angle"/>
            </a:sp3d>
          </a:bodyPr>
          <a:lstStyle/>
          <a:p>
            <a:r>
              <a:rPr lang="en-US" sz="4300" dirty="0">
                <a:solidFill>
                  <a:srgbClr val="A23431"/>
                </a:solidFill>
                <a:effectLst/>
                <a:latin typeface="Bungee Inline" pitchFamily="2" charset="0"/>
              </a:rPr>
              <a:t>Our Debt – Love</a:t>
            </a:r>
            <a:endParaRPr lang="en-US" sz="4300" dirty="0">
              <a:effectLst/>
            </a:endParaRPr>
          </a:p>
        </p:txBody>
      </p:sp>
      <p:sp>
        <p:nvSpPr>
          <p:cNvPr id="3" name="Content Placeholder 2">
            <a:extLst>
              <a:ext uri="{FF2B5EF4-FFF2-40B4-BE49-F238E27FC236}">
                <a16:creationId xmlns:a16="http://schemas.microsoft.com/office/drawing/2014/main" id="{80CC3BEF-FEBB-4446-84AD-7AFC9D43248B}"/>
              </a:ext>
            </a:extLst>
          </p:cNvPr>
          <p:cNvSpPr>
            <a:spLocks noGrp="1"/>
          </p:cNvSpPr>
          <p:nvPr>
            <p:ph idx="1"/>
          </p:nvPr>
        </p:nvSpPr>
        <p:spPr>
          <a:xfrm>
            <a:off x="225287" y="1547329"/>
            <a:ext cx="11741426" cy="4945546"/>
          </a:xfrm>
        </p:spPr>
        <p:txBody>
          <a:bodyPr/>
          <a:lstStyle/>
          <a:p>
            <a:pPr marL="0" indent="0">
              <a:buNone/>
            </a:pPr>
            <a:r>
              <a:rPr lang="en-US" sz="4000" b="1" dirty="0"/>
              <a:t>Love – The Pinnacle of Christianity</a:t>
            </a:r>
          </a:p>
          <a:p>
            <a:r>
              <a:rPr lang="en-US" sz="3600" i="1" dirty="0"/>
              <a:t>Ephesians 4:13 </a:t>
            </a:r>
            <a:r>
              <a:rPr lang="en-US" sz="3600" dirty="0"/>
              <a:t>– Goal of growth into Christ.</a:t>
            </a:r>
          </a:p>
          <a:p>
            <a:r>
              <a:rPr lang="en-US" sz="3600" i="1" dirty="0"/>
              <a:t>2 Peter 1:2-8 </a:t>
            </a:r>
            <a:r>
              <a:rPr lang="en-US" sz="3600" dirty="0"/>
              <a:t>– Growth in the Divine Nature.</a:t>
            </a:r>
          </a:p>
          <a:p>
            <a:r>
              <a:rPr lang="en-US" sz="3600" i="1" dirty="0"/>
              <a:t>1 John 2:3-6; 2 John 4-6 </a:t>
            </a:r>
            <a:r>
              <a:rPr lang="en-US" sz="3600" dirty="0"/>
              <a:t>– Acting like Jesus by keeping His commandments – </a:t>
            </a:r>
            <a:r>
              <a:rPr lang="en-US" sz="3600" i="1" dirty="0"/>
              <a:t>“truly the love of God is perfected in him”</a:t>
            </a:r>
          </a:p>
          <a:p>
            <a:r>
              <a:rPr lang="en-US" sz="3600" i="1" dirty="0"/>
              <a:t>John 13:34-35 </a:t>
            </a:r>
            <a:r>
              <a:rPr lang="en-US" sz="3600" dirty="0"/>
              <a:t>– Manifestation of discipleship.</a:t>
            </a:r>
            <a:endParaRPr lang="en-US" sz="4000" dirty="0"/>
          </a:p>
        </p:txBody>
      </p:sp>
      <p:cxnSp>
        <p:nvCxnSpPr>
          <p:cNvPr id="5" name="Straight Connector 4">
            <a:extLst>
              <a:ext uri="{FF2B5EF4-FFF2-40B4-BE49-F238E27FC236}">
                <a16:creationId xmlns:a16="http://schemas.microsoft.com/office/drawing/2014/main" id="{78836D34-573F-49ED-BCEC-F6A745E2B777}"/>
              </a:ext>
            </a:extLst>
          </p:cNvPr>
          <p:cNvCxnSpPr/>
          <p:nvPr/>
        </p:nvCxnSpPr>
        <p:spPr>
          <a:xfrm>
            <a:off x="-588803" y="1224297"/>
            <a:ext cx="5300869" cy="0"/>
          </a:xfrm>
          <a:prstGeom prst="line">
            <a:avLst/>
          </a:prstGeom>
          <a:ln w="127000" cmpd="dbl">
            <a:solidFill>
              <a:srgbClr val="A23431"/>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55BC940-4C24-4D9D-96AC-E413B525A2C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600"/>
                    </a14:imgEffect>
                    <a14:imgEffect>
                      <a14:saturation sat="97000"/>
                    </a14:imgEffect>
                    <a14:imgEffect>
                      <a14:brightnessContrast contrast="-1000"/>
                    </a14:imgEffect>
                  </a14:imgLayer>
                </a14:imgProps>
              </a:ext>
            </a:extLst>
          </a:blip>
          <a:srcRect b="9744"/>
          <a:stretch/>
        </p:blipFill>
        <p:spPr>
          <a:xfrm>
            <a:off x="10156874" y="4869200"/>
            <a:ext cx="2064434" cy="1988799"/>
          </a:xfrm>
          <a:prstGeom prst="ellipse">
            <a:avLst/>
          </a:prstGeom>
          <a:effectLst>
            <a:softEdge rad="165100"/>
          </a:effectLst>
        </p:spPr>
      </p:pic>
      <p:sp>
        <p:nvSpPr>
          <p:cNvPr id="7" name="Oval 6">
            <a:extLst>
              <a:ext uri="{FF2B5EF4-FFF2-40B4-BE49-F238E27FC236}">
                <a16:creationId xmlns:a16="http://schemas.microsoft.com/office/drawing/2014/main" id="{ED11C03D-C8F5-497C-B856-7A622D50C75A}"/>
              </a:ext>
            </a:extLst>
          </p:cNvPr>
          <p:cNvSpPr/>
          <p:nvPr/>
        </p:nvSpPr>
        <p:spPr>
          <a:xfrm>
            <a:off x="10156874" y="4869200"/>
            <a:ext cx="2064434" cy="19888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4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4E11-E81F-458D-928C-477D2F91211A}"/>
              </a:ext>
            </a:extLst>
          </p:cNvPr>
          <p:cNvSpPr>
            <a:spLocks noGrp="1"/>
          </p:cNvSpPr>
          <p:nvPr>
            <p:ph type="title"/>
          </p:nvPr>
        </p:nvSpPr>
        <p:spPr>
          <a:xfrm>
            <a:off x="838200" y="39411"/>
            <a:ext cx="10515600" cy="1325563"/>
          </a:xfrm>
        </p:spPr>
        <p:txBody>
          <a:bodyPr>
            <a:normAutofit/>
            <a:scene3d>
              <a:camera prst="orthographicFront"/>
              <a:lightRig rig="threePt" dir="t"/>
            </a:scene3d>
            <a:sp3d extrusionH="57150">
              <a:bevelT w="38100" h="38100" prst="angle"/>
            </a:sp3d>
          </a:bodyPr>
          <a:lstStyle/>
          <a:p>
            <a:r>
              <a:rPr lang="en-US" sz="4300" dirty="0">
                <a:solidFill>
                  <a:srgbClr val="A23431"/>
                </a:solidFill>
                <a:effectLst/>
                <a:latin typeface="Bungee Inline" pitchFamily="2" charset="0"/>
              </a:rPr>
              <a:t>Love One Another – in Practice</a:t>
            </a:r>
            <a:endParaRPr lang="en-US" sz="4300" dirty="0">
              <a:effectLst/>
            </a:endParaRPr>
          </a:p>
        </p:txBody>
      </p:sp>
      <p:sp>
        <p:nvSpPr>
          <p:cNvPr id="3" name="Content Placeholder 2">
            <a:extLst>
              <a:ext uri="{FF2B5EF4-FFF2-40B4-BE49-F238E27FC236}">
                <a16:creationId xmlns:a16="http://schemas.microsoft.com/office/drawing/2014/main" id="{80CC3BEF-FEBB-4446-84AD-7AFC9D43248B}"/>
              </a:ext>
            </a:extLst>
          </p:cNvPr>
          <p:cNvSpPr>
            <a:spLocks noGrp="1"/>
          </p:cNvSpPr>
          <p:nvPr>
            <p:ph idx="1"/>
          </p:nvPr>
        </p:nvSpPr>
        <p:spPr>
          <a:xfrm>
            <a:off x="225287" y="1547329"/>
            <a:ext cx="11741426" cy="4945546"/>
          </a:xfrm>
        </p:spPr>
        <p:txBody>
          <a:bodyPr/>
          <a:lstStyle/>
          <a:p>
            <a:r>
              <a:rPr lang="en-US" sz="4000" b="1" dirty="0"/>
              <a:t>Evangelism </a:t>
            </a:r>
            <a:r>
              <a:rPr lang="en-US" sz="4000" dirty="0"/>
              <a:t>– </a:t>
            </a:r>
            <a:r>
              <a:rPr lang="en-US" sz="4000" i="1" dirty="0"/>
              <a:t>Romans 1:14-17; Acts 8:4</a:t>
            </a:r>
          </a:p>
          <a:p>
            <a:r>
              <a:rPr lang="en-US" sz="4000" b="1" dirty="0"/>
              <a:t>Exhortation and Edification </a:t>
            </a:r>
            <a:r>
              <a:rPr lang="en-US" sz="4000" dirty="0"/>
              <a:t>– </a:t>
            </a:r>
            <a:r>
              <a:rPr lang="en-US" sz="4000" i="1" dirty="0"/>
              <a:t>1 Corinthians 14:26; Hebrews 3:12-14; 10:24-25</a:t>
            </a:r>
          </a:p>
          <a:p>
            <a:r>
              <a:rPr lang="en-US" sz="4000" b="1" dirty="0"/>
              <a:t>Turning the Sinner </a:t>
            </a:r>
            <a:r>
              <a:rPr lang="en-US" sz="4000" dirty="0"/>
              <a:t>– </a:t>
            </a:r>
            <a:r>
              <a:rPr lang="en-US" sz="4000" i="1" dirty="0"/>
              <a:t>1 Peter 4:7-8; James 5:19-20</a:t>
            </a:r>
          </a:p>
        </p:txBody>
      </p:sp>
      <p:cxnSp>
        <p:nvCxnSpPr>
          <p:cNvPr id="5" name="Straight Connector 4">
            <a:extLst>
              <a:ext uri="{FF2B5EF4-FFF2-40B4-BE49-F238E27FC236}">
                <a16:creationId xmlns:a16="http://schemas.microsoft.com/office/drawing/2014/main" id="{78836D34-573F-49ED-BCEC-F6A745E2B777}"/>
              </a:ext>
            </a:extLst>
          </p:cNvPr>
          <p:cNvCxnSpPr/>
          <p:nvPr/>
        </p:nvCxnSpPr>
        <p:spPr>
          <a:xfrm>
            <a:off x="-588803" y="1224297"/>
            <a:ext cx="5300869" cy="0"/>
          </a:xfrm>
          <a:prstGeom prst="line">
            <a:avLst/>
          </a:prstGeom>
          <a:ln w="127000" cmpd="dbl">
            <a:solidFill>
              <a:srgbClr val="A23431"/>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55BC940-4C24-4D9D-96AC-E413B525A2C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600"/>
                    </a14:imgEffect>
                    <a14:imgEffect>
                      <a14:saturation sat="97000"/>
                    </a14:imgEffect>
                    <a14:imgEffect>
                      <a14:brightnessContrast contrast="-1000"/>
                    </a14:imgEffect>
                  </a14:imgLayer>
                </a14:imgProps>
              </a:ext>
            </a:extLst>
          </a:blip>
          <a:srcRect b="9744"/>
          <a:stretch/>
        </p:blipFill>
        <p:spPr>
          <a:xfrm>
            <a:off x="10156874" y="4869200"/>
            <a:ext cx="2064434" cy="1988799"/>
          </a:xfrm>
          <a:prstGeom prst="ellipse">
            <a:avLst/>
          </a:prstGeom>
          <a:effectLst>
            <a:softEdge rad="165100"/>
          </a:effectLst>
        </p:spPr>
      </p:pic>
      <p:sp>
        <p:nvSpPr>
          <p:cNvPr id="7" name="Oval 6">
            <a:extLst>
              <a:ext uri="{FF2B5EF4-FFF2-40B4-BE49-F238E27FC236}">
                <a16:creationId xmlns:a16="http://schemas.microsoft.com/office/drawing/2014/main" id="{ED11C03D-C8F5-497C-B856-7A622D50C75A}"/>
              </a:ext>
            </a:extLst>
          </p:cNvPr>
          <p:cNvSpPr/>
          <p:nvPr/>
        </p:nvSpPr>
        <p:spPr>
          <a:xfrm>
            <a:off x="10156874" y="4869200"/>
            <a:ext cx="2064434" cy="19888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10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768BF58-341A-4653-BF2C-B539DF47E63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9625" r="7692"/>
          <a:stretch/>
        </p:blipFill>
        <p:spPr>
          <a:xfrm>
            <a:off x="-305" y="-1"/>
            <a:ext cx="6423053" cy="6858001"/>
          </a:xfrm>
          <a:prstGeom prst="rect">
            <a:avLst/>
          </a:prstGeom>
        </p:spPr>
      </p:pic>
      <p:pic>
        <p:nvPicPr>
          <p:cNvPr id="38" name="Picture 37">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7E30CEB-3D79-4B74-A5C9-5199DD6E52C6}"/>
              </a:ext>
            </a:extLst>
          </p:cNvPr>
          <p:cNvSpPr>
            <a:spLocks noGrp="1"/>
          </p:cNvSpPr>
          <p:nvPr>
            <p:ph type="ctrTitle"/>
          </p:nvPr>
        </p:nvSpPr>
        <p:spPr>
          <a:xfrm>
            <a:off x="6748272" y="3992591"/>
            <a:ext cx="4800261" cy="2514226"/>
          </a:xfrm>
        </p:spPr>
        <p:txBody>
          <a:bodyPr anchor="t">
            <a:normAutofit/>
            <a:scene3d>
              <a:camera prst="orthographicFront"/>
              <a:lightRig rig="threePt" dir="t"/>
            </a:scene3d>
            <a:sp3d extrusionH="57150">
              <a:bevelT h="25400" prst="softRound"/>
            </a:sp3d>
          </a:bodyPr>
          <a:lstStyle/>
          <a:p>
            <a:pPr algn="l"/>
            <a:r>
              <a:rPr lang="en-US" sz="6600" dirty="0">
                <a:solidFill>
                  <a:srgbClr val="A23431"/>
                </a:solidFill>
                <a:effectLst>
                  <a:reflection blurRad="6350" stA="55000" endA="300" endPos="45500" dir="5400000" sy="-100000" algn="bl" rotWithShape="0"/>
                </a:effectLst>
                <a:latin typeface="Bungee Inline" pitchFamily="2" charset="0"/>
              </a:rPr>
              <a:t>Our Debt of Love</a:t>
            </a:r>
          </a:p>
        </p:txBody>
      </p:sp>
      <p:sp>
        <p:nvSpPr>
          <p:cNvPr id="3" name="Subtitle 2">
            <a:extLst>
              <a:ext uri="{FF2B5EF4-FFF2-40B4-BE49-F238E27FC236}">
                <a16:creationId xmlns:a16="http://schemas.microsoft.com/office/drawing/2014/main" id="{3AB4ECAD-E348-446F-8F22-7F43487A2F4F}"/>
              </a:ext>
            </a:extLst>
          </p:cNvPr>
          <p:cNvSpPr>
            <a:spLocks noGrp="1"/>
          </p:cNvSpPr>
          <p:nvPr>
            <p:ph type="subTitle" idx="1"/>
          </p:nvPr>
        </p:nvSpPr>
        <p:spPr>
          <a:xfrm>
            <a:off x="6748272" y="3153758"/>
            <a:ext cx="4711745" cy="838831"/>
          </a:xfrm>
        </p:spPr>
        <p:txBody>
          <a:bodyPr anchor="b">
            <a:normAutofit/>
          </a:bodyPr>
          <a:lstStyle/>
          <a:p>
            <a:pPr algn="l"/>
            <a:r>
              <a:rPr lang="en-US" sz="4000" i="1" dirty="0">
                <a:solidFill>
                  <a:srgbClr val="000000"/>
                </a:solidFill>
              </a:rPr>
              <a:t>Romans 13:8-10</a:t>
            </a:r>
          </a:p>
        </p:txBody>
      </p:sp>
    </p:spTree>
    <p:extLst>
      <p:ext uri="{BB962C8B-B14F-4D97-AF65-F5344CB8AC3E}">
        <p14:creationId xmlns:p14="http://schemas.microsoft.com/office/powerpoint/2010/main" val="2628902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1816</Words>
  <Application>Microsoft Office PowerPoint</Application>
  <PresentationFormat>Widescreen</PresentationFormat>
  <Paragraphs>123</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Bungee Inline</vt:lpstr>
      <vt:lpstr>Calibri</vt:lpstr>
      <vt:lpstr>Calibri Light</vt:lpstr>
      <vt:lpstr>Times New Roman</vt:lpstr>
      <vt:lpstr>Wingdings</vt:lpstr>
      <vt:lpstr>Office Theme</vt:lpstr>
      <vt:lpstr>PowerPoint Presentation</vt:lpstr>
      <vt:lpstr>Our Debt of Love</vt:lpstr>
      <vt:lpstr>The Reason for Our Debt</vt:lpstr>
      <vt:lpstr>Our Debt – Love</vt:lpstr>
      <vt:lpstr>Our Debt – Love</vt:lpstr>
      <vt:lpstr>Love One Another – in Practice</vt:lpstr>
      <vt:lpstr>Our Debt of 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Debt of Love</dc:title>
  <dc:creator>Stan Cox</dc:creator>
  <cp:lastModifiedBy>Stan Cox</cp:lastModifiedBy>
  <cp:revision>6</cp:revision>
  <dcterms:created xsi:type="dcterms:W3CDTF">2018-09-27T17:35:51Z</dcterms:created>
  <dcterms:modified xsi:type="dcterms:W3CDTF">2018-09-29T12:48:10Z</dcterms:modified>
</cp:coreProperties>
</file>