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4F70C-74BD-41BA-88CA-121CFB122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8989C-5A21-422C-8623-7C179C6A2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70FDC-7F4F-4C68-859C-C3D7CC6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60339-CE89-4261-9644-A8D2014C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73E4F-4157-4202-8B52-25D625E9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0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C779-5112-4269-A07C-9688E8351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4F0C3A-73F7-4286-8D59-75FDECA24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272-A62F-4F93-8656-BA6CF462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4ABC3-BE0A-4DCD-B5F7-B0C0C35DF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B913-F6CA-4033-9BFD-00747EB9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463F9-EC03-411A-BC43-AC1FD7DD7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E2F32-1FE9-421B-8C7F-755A6684D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FA8AA-8A3D-4DCD-948E-61199C9F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3A100-D8B7-4F79-BF16-29C832C28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D492-BCD7-433B-8CCE-6D010C1B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5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4C87-CD15-4FD8-B4D7-54F2E3DF9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959E3-D17E-450F-934F-AD4661D62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5437A-6779-4A92-89A7-4A4B40108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DE999-C9F1-4CAD-964E-1AE924BF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CA4BD-951A-4329-97B5-CC740367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6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40B74-5997-44A6-A420-C9EB39C2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3D3F5-C603-4B7E-9D24-BD251566A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E5958-F622-4C63-BA28-1CFFB4C8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57020-C570-4E23-92AD-5BBED5CE5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ACEC2-91DF-4D08-834F-E94F42EB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3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099B-EADC-4335-9FA0-08D4C5CB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4D37-539E-49F3-91F9-02CB3ECF4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FC29-6BC9-41BA-BA44-006490C75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42D12-97D2-4868-878B-4F52E0E3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5039E-B977-4EC2-B376-A02C333F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E3952-FEA4-4E91-8B78-85BC8A63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4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4921C-A682-4F4B-BD08-39E27867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77218-DEA3-4B21-8503-489846B98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2DF7D-C53F-47F7-ADEE-C3881FC80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5CC1B-3B3D-4100-9DD3-5302A6240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87651-B48F-4E2D-8401-91D2BEBAA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36EBCF-595E-427B-8F32-096192D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21DC07-A4DC-4A81-9D86-DE602C9E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5CD59-3E19-4EEF-81C0-863FB616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2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EBA0-0D24-4EED-BAE1-C0F8E8D7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C2627-827F-4E79-A168-E40ECD398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8A331-8AC6-47C6-AF05-78C23F5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6155-37B8-4C6A-B0AB-84614362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2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51C58C-B77A-40F1-BD0F-58E96B50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B4531-BAB3-43D0-B572-9EB68686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7BE78-48D0-4E7D-8320-A5DBFF1B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4511-8D06-4211-B5D0-D12425B6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BA20C-4314-4EC1-8FF6-F3BF49A05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46D67-918F-444D-886B-0869BBED4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D5F6D-7FFC-4C41-ABC4-BCBEE295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690E4-8D59-44D7-AABD-8BBDA644A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DF136-4713-44A6-A4DA-AA884A53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4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836C-B105-4FD0-A0D1-DC6958BB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E4018-62FE-405C-B84F-D3ECE0394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8F5A4-5EC1-4757-B0E2-466B36AD8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DEC97-C8BA-4345-B762-765B79AFC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BC38D-9B79-4C4C-A107-C31B4068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24C0F-F7FD-4922-BB7D-AC257AEB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A8512-E178-45A1-BE9F-E2647CD65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15A66-C5E3-466E-BB9E-2B1F34FC9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DEA9B-3F22-41CC-B000-28366BC9B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B03DE-8DD6-4262-8951-0AE955B46C8C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14E90-304A-426D-AF95-61F09E4CF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17D23-C4B1-47D9-8403-2DDF41B1B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459D7-F097-4EA8-AB84-D2D2488C1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3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9AB8-4026-47D0-86B3-CFFAA7D5E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2E278-53F6-4E5E-ABC4-849A0C3D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7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6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6379-42EB-46F4-BD44-BCBC6DBEE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030" y="1431620"/>
            <a:ext cx="4208585" cy="1513479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okie" panose="02000000000000000000" pitchFamily="2" charset="0"/>
              </a:rPr>
              <a:t>The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803D0-4253-40B3-ACA1-DB3EDA934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66" y="3561821"/>
            <a:ext cx="4540143" cy="1655762"/>
          </a:xfrm>
        </p:spPr>
        <p:txBody>
          <a:bodyPr>
            <a:normAutofit/>
          </a:bodyPr>
          <a:lstStyle/>
          <a:p>
            <a:r>
              <a:rPr lang="en-US" sz="4400" i="1" dirty="0">
                <a:solidFill>
                  <a:schemeClr val="bg1"/>
                </a:solidFill>
              </a:rPr>
              <a:t>Mark 6:1-6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308F2B-F21D-4BAA-ACF0-49794F36E1AF}"/>
              </a:ext>
            </a:extLst>
          </p:cNvPr>
          <p:cNvSpPr/>
          <p:nvPr/>
        </p:nvSpPr>
        <p:spPr>
          <a:xfrm>
            <a:off x="1063093" y="2199006"/>
            <a:ext cx="38924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Cookie" panose="02000000000000000000" pitchFamily="2" charset="0"/>
              </a:rPr>
              <a:t>Carpenter</a:t>
            </a:r>
            <a:endParaRPr lang="en-US" sz="8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AE7B18-A2FB-4ED2-82AD-55F1CF7A5D6F}"/>
              </a:ext>
            </a:extLst>
          </p:cNvPr>
          <p:cNvGrpSpPr/>
          <p:nvPr/>
        </p:nvGrpSpPr>
        <p:grpSpPr>
          <a:xfrm>
            <a:off x="609597" y="688967"/>
            <a:ext cx="4797083" cy="4694619"/>
            <a:chOff x="426714" y="449815"/>
            <a:chExt cx="4797083" cy="4694619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4531ACFA-B3F0-4481-91B1-573B64A88CFA}"/>
                </a:ext>
              </a:extLst>
            </p:cNvPr>
            <p:cNvSpPr/>
            <p:nvPr/>
          </p:nvSpPr>
          <p:spPr>
            <a:xfrm>
              <a:off x="426714" y="449815"/>
              <a:ext cx="4797083" cy="4135416"/>
            </a:xfrm>
            <a:prstGeom prst="hexagon">
              <a:avLst/>
            </a:prstGeom>
            <a:noFill/>
            <a:ln w="444500">
              <a:solidFill>
                <a:schemeClr val="bg1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044DCC44-F837-46A6-9901-367C9C38137E}"/>
                </a:ext>
              </a:extLst>
            </p:cNvPr>
            <p:cNvSpPr/>
            <p:nvPr/>
          </p:nvSpPr>
          <p:spPr>
            <a:xfrm>
              <a:off x="426714" y="727658"/>
              <a:ext cx="4797083" cy="4135416"/>
            </a:xfrm>
            <a:prstGeom prst="hexagon">
              <a:avLst/>
            </a:prstGeom>
            <a:noFill/>
            <a:ln w="444500">
              <a:solidFill>
                <a:schemeClr val="bg1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E84D7C43-42FC-484A-89F0-9D3FC2720AC7}"/>
                </a:ext>
              </a:extLst>
            </p:cNvPr>
            <p:cNvSpPr/>
            <p:nvPr/>
          </p:nvSpPr>
          <p:spPr>
            <a:xfrm>
              <a:off x="426714" y="1009018"/>
              <a:ext cx="4797083" cy="4135416"/>
            </a:xfrm>
            <a:prstGeom prst="hexagon">
              <a:avLst/>
            </a:prstGeom>
            <a:noFill/>
            <a:ln w="444500">
              <a:solidFill>
                <a:schemeClr val="bg1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76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6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6379-42EB-46F4-BD44-BCBC6DBEE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030" y="1431620"/>
            <a:ext cx="4208585" cy="1513479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okie" panose="02000000000000000000" pitchFamily="2" charset="0"/>
              </a:rPr>
              <a:t>The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803D0-4253-40B3-ACA1-DB3EDA934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66" y="3561821"/>
            <a:ext cx="4540143" cy="1655762"/>
          </a:xfrm>
        </p:spPr>
        <p:txBody>
          <a:bodyPr>
            <a:normAutofit/>
          </a:bodyPr>
          <a:lstStyle/>
          <a:p>
            <a:r>
              <a:rPr lang="en-US" sz="4400" i="1" dirty="0">
                <a:solidFill>
                  <a:schemeClr val="bg1"/>
                </a:solidFill>
              </a:rPr>
              <a:t>Mark 6:1-6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308F2B-F21D-4BAA-ACF0-49794F36E1AF}"/>
              </a:ext>
            </a:extLst>
          </p:cNvPr>
          <p:cNvSpPr/>
          <p:nvPr/>
        </p:nvSpPr>
        <p:spPr>
          <a:xfrm>
            <a:off x="1063093" y="2199006"/>
            <a:ext cx="38924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Cookie" panose="02000000000000000000" pitchFamily="2" charset="0"/>
              </a:rPr>
              <a:t>Carpenter</a:t>
            </a:r>
            <a:endParaRPr lang="en-US" sz="8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AE7B18-A2FB-4ED2-82AD-55F1CF7A5D6F}"/>
              </a:ext>
            </a:extLst>
          </p:cNvPr>
          <p:cNvGrpSpPr/>
          <p:nvPr/>
        </p:nvGrpSpPr>
        <p:grpSpPr>
          <a:xfrm>
            <a:off x="609597" y="688967"/>
            <a:ext cx="4797083" cy="4694619"/>
            <a:chOff x="426714" y="449815"/>
            <a:chExt cx="4797083" cy="4694619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4531ACFA-B3F0-4481-91B1-573B64A88CFA}"/>
                </a:ext>
              </a:extLst>
            </p:cNvPr>
            <p:cNvSpPr/>
            <p:nvPr/>
          </p:nvSpPr>
          <p:spPr>
            <a:xfrm>
              <a:off x="426714" y="449815"/>
              <a:ext cx="4797083" cy="4135416"/>
            </a:xfrm>
            <a:prstGeom prst="hexagon">
              <a:avLst/>
            </a:prstGeom>
            <a:noFill/>
            <a:ln w="444500">
              <a:solidFill>
                <a:schemeClr val="bg1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044DCC44-F837-46A6-9901-367C9C38137E}"/>
                </a:ext>
              </a:extLst>
            </p:cNvPr>
            <p:cNvSpPr/>
            <p:nvPr/>
          </p:nvSpPr>
          <p:spPr>
            <a:xfrm>
              <a:off x="426714" y="727658"/>
              <a:ext cx="4797083" cy="4135416"/>
            </a:xfrm>
            <a:prstGeom prst="hexagon">
              <a:avLst/>
            </a:prstGeom>
            <a:noFill/>
            <a:ln w="444500">
              <a:solidFill>
                <a:schemeClr val="bg1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E84D7C43-42FC-484A-89F0-9D3FC2720AC7}"/>
                </a:ext>
              </a:extLst>
            </p:cNvPr>
            <p:cNvSpPr/>
            <p:nvPr/>
          </p:nvSpPr>
          <p:spPr>
            <a:xfrm>
              <a:off x="426714" y="1009018"/>
              <a:ext cx="4797083" cy="4135416"/>
            </a:xfrm>
            <a:prstGeom prst="hexagon">
              <a:avLst/>
            </a:prstGeom>
            <a:noFill/>
            <a:ln w="444500">
              <a:solidFill>
                <a:schemeClr val="bg1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08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8602-98C5-4D20-B236-B4817AD4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3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ookie" panose="02000000000000000000" pitchFamily="2" charset="0"/>
              </a:rPr>
              <a:t>Born into a Carpenter’s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6D46-208A-47D2-88BC-341A5062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21876"/>
            <a:ext cx="11353800" cy="4970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Willing Condescension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Isaiah 9:6-7 </a:t>
            </a:r>
            <a:r>
              <a:rPr lang="en-US" sz="4000" dirty="0">
                <a:solidFill>
                  <a:schemeClr val="bg1"/>
                </a:solidFill>
              </a:rPr>
              <a:t>– The coming Messiah.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Matthew 1:1, 16-17 </a:t>
            </a:r>
            <a:r>
              <a:rPr lang="en-US" sz="4000" dirty="0">
                <a:solidFill>
                  <a:schemeClr val="bg1"/>
                </a:solidFill>
              </a:rPr>
              <a:t>– Proof that Jesus is that Messiah.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John 17:4-5, 24; 2 Peter 1:16-18 </a:t>
            </a:r>
            <a:r>
              <a:rPr lang="en-US" sz="4000" dirty="0">
                <a:solidFill>
                  <a:schemeClr val="bg1"/>
                </a:solidFill>
              </a:rPr>
              <a:t>– His true glory.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Isaiah 53:2; Mark 6:3 </a:t>
            </a:r>
            <a:r>
              <a:rPr lang="en-US" sz="4000" dirty="0">
                <a:solidFill>
                  <a:schemeClr val="bg1"/>
                </a:solidFill>
              </a:rPr>
              <a:t>– His earthly appearance.</a:t>
            </a:r>
          </a:p>
        </p:txBody>
      </p:sp>
    </p:spTree>
    <p:extLst>
      <p:ext uri="{BB962C8B-B14F-4D97-AF65-F5344CB8AC3E}">
        <p14:creationId xmlns:p14="http://schemas.microsoft.com/office/powerpoint/2010/main" val="29282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8602-98C5-4D20-B236-B4817AD4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3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ookie" panose="02000000000000000000" pitchFamily="2" charset="0"/>
              </a:rPr>
              <a:t>Born into a Carpenter’s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6D46-208A-47D2-88BC-341A5062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21876"/>
            <a:ext cx="11353800" cy="4970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Willing Condescension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Patience, Diligence, Service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Ecclesiastes 2:22-23 </a:t>
            </a:r>
            <a:r>
              <a:rPr lang="en-US" sz="4000" dirty="0">
                <a:solidFill>
                  <a:schemeClr val="bg1"/>
                </a:solidFill>
              </a:rPr>
              <a:t>– Vanity in labor under the sun.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Ecclesiastes 9:10</a:t>
            </a:r>
            <a:r>
              <a:rPr lang="en-US" sz="4000" dirty="0">
                <a:solidFill>
                  <a:schemeClr val="bg1"/>
                </a:solidFill>
              </a:rPr>
              <a:t> – The need for effort.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Ecclesiastes 3:9-11 </a:t>
            </a:r>
            <a:r>
              <a:rPr lang="en-US" sz="4000" dirty="0">
                <a:solidFill>
                  <a:schemeClr val="bg1"/>
                </a:solidFill>
              </a:rPr>
              <a:t>– The knowledge of eternity.</a:t>
            </a:r>
          </a:p>
        </p:txBody>
      </p:sp>
    </p:spTree>
    <p:extLst>
      <p:ext uri="{BB962C8B-B14F-4D97-AF65-F5344CB8AC3E}">
        <p14:creationId xmlns:p14="http://schemas.microsoft.com/office/powerpoint/2010/main" val="27781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8602-98C5-4D20-B236-B4817AD4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3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ookie" panose="02000000000000000000" pitchFamily="2" charset="0"/>
              </a:rPr>
              <a:t>Given to a Carpenter’s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6D46-208A-47D2-88BC-341A5062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21876"/>
            <a:ext cx="11353800" cy="4970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Physical Creation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Creation by the word of the Lord – </a:t>
            </a:r>
            <a:r>
              <a:rPr lang="en-US" sz="4000" i="1" dirty="0">
                <a:solidFill>
                  <a:schemeClr val="bg1"/>
                </a:solidFill>
              </a:rPr>
              <a:t>Psalm 33:6; Genesis 1:3; John 1:1-3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Maintenance by the word of the Lord –                     </a:t>
            </a:r>
            <a:r>
              <a:rPr lang="en-US" sz="4000" i="1" dirty="0">
                <a:solidFill>
                  <a:schemeClr val="bg1"/>
                </a:solidFill>
              </a:rPr>
              <a:t>Hebrews 1:1-2; Colossians 1:16-17</a:t>
            </a:r>
          </a:p>
        </p:txBody>
      </p:sp>
    </p:spTree>
    <p:extLst>
      <p:ext uri="{BB962C8B-B14F-4D97-AF65-F5344CB8AC3E}">
        <p14:creationId xmlns:p14="http://schemas.microsoft.com/office/powerpoint/2010/main" val="6830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8602-98C5-4D20-B236-B4817AD4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3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ookie" panose="02000000000000000000" pitchFamily="2" charset="0"/>
              </a:rPr>
              <a:t>Given to a Carpenter’s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6D46-208A-47D2-88BC-341A5062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21876"/>
            <a:ext cx="11353800" cy="49709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Physical Creation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Spiritual Creation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A new creation in Christ – </a:t>
            </a:r>
            <a:r>
              <a:rPr lang="en-US" sz="4000" i="1" dirty="0">
                <a:solidFill>
                  <a:schemeClr val="bg1"/>
                </a:solidFill>
              </a:rPr>
              <a:t>2 Corinthians 5:17; Romans 6:4; Ephesians 2:10; 1 Peter 2:4-5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Jesus thinks like a carpenter, and sees potential in others – </a:t>
            </a:r>
            <a:r>
              <a:rPr lang="en-US" sz="4000" i="1" dirty="0">
                <a:solidFill>
                  <a:schemeClr val="bg1"/>
                </a:solidFill>
              </a:rPr>
              <a:t>1 Timothy 1:12-14</a:t>
            </a:r>
            <a:r>
              <a:rPr lang="en-US" sz="4000" dirty="0">
                <a:solidFill>
                  <a:schemeClr val="bg1"/>
                </a:solidFill>
              </a:rPr>
              <a:t> (Paul); </a:t>
            </a:r>
            <a:r>
              <a:rPr lang="en-US" sz="4000" i="1" dirty="0">
                <a:solidFill>
                  <a:schemeClr val="bg1"/>
                </a:solidFill>
              </a:rPr>
              <a:t>Acts 13:13;    15:36-40; 2 Timothy 4:11 </a:t>
            </a:r>
            <a:r>
              <a:rPr lang="en-US" sz="4000" dirty="0">
                <a:solidFill>
                  <a:schemeClr val="bg1"/>
                </a:solidFill>
              </a:rPr>
              <a:t>(John Mark);                                  </a:t>
            </a:r>
            <a:r>
              <a:rPr lang="en-US" sz="4000" i="1" dirty="0">
                <a:solidFill>
                  <a:schemeClr val="bg1"/>
                </a:solidFill>
              </a:rPr>
              <a:t>Luke 18:27 </a:t>
            </a:r>
            <a:r>
              <a:rPr lang="en-US" sz="4000" dirty="0">
                <a:solidFill>
                  <a:schemeClr val="bg1"/>
                </a:solidFill>
              </a:rPr>
              <a:t>(YOU)</a:t>
            </a:r>
          </a:p>
        </p:txBody>
      </p:sp>
    </p:spTree>
    <p:extLst>
      <p:ext uri="{BB962C8B-B14F-4D97-AF65-F5344CB8AC3E}">
        <p14:creationId xmlns:p14="http://schemas.microsoft.com/office/powerpoint/2010/main" val="36594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8602-98C5-4D20-B236-B4817AD4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3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ookie" panose="02000000000000000000" pitchFamily="2" charset="0"/>
              </a:rPr>
              <a:t>Given to a Carpenter’s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6D46-208A-47D2-88BC-341A5062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21876"/>
            <a:ext cx="11353800" cy="4970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Physical Creation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Spiritual Creation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Heavenly Preparation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John 14:1-3 </a:t>
            </a:r>
            <a:r>
              <a:rPr lang="en-US" sz="4000" dirty="0">
                <a:solidFill>
                  <a:schemeClr val="bg1"/>
                </a:solidFill>
              </a:rPr>
              <a:t>– Jesus went to prepare a place.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2 Corinthians 4:16-5:8 </a:t>
            </a:r>
            <a:r>
              <a:rPr lang="en-US" sz="4000" dirty="0">
                <a:solidFill>
                  <a:schemeClr val="bg1"/>
                </a:solidFill>
              </a:rPr>
              <a:t>– A heavenly house prepared.</a:t>
            </a:r>
          </a:p>
        </p:txBody>
      </p:sp>
    </p:spTree>
    <p:extLst>
      <p:ext uri="{BB962C8B-B14F-4D97-AF65-F5344CB8AC3E}">
        <p14:creationId xmlns:p14="http://schemas.microsoft.com/office/powerpoint/2010/main" val="15265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8602-98C5-4D20-B236-B4817AD4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3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ookie" panose="02000000000000000000" pitchFamily="2" charset="0"/>
              </a:rPr>
              <a:t>Died a Carpenter’s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6D46-208A-47D2-88BC-341A5062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21876"/>
            <a:ext cx="11353800" cy="4970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Prophecy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Psalm 22:16-18 </a:t>
            </a:r>
            <a:r>
              <a:rPr lang="en-US" sz="4000" dirty="0">
                <a:solidFill>
                  <a:schemeClr val="bg1"/>
                </a:solidFill>
              </a:rPr>
              <a:t>– Details concerning the Messiah’s death.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John 3:14-15; 12:32-33 </a:t>
            </a:r>
            <a:r>
              <a:rPr lang="en-US" sz="4000" dirty="0">
                <a:solidFill>
                  <a:schemeClr val="bg1"/>
                </a:solidFill>
              </a:rPr>
              <a:t>– Jesus signified what death He would die.</a:t>
            </a:r>
          </a:p>
        </p:txBody>
      </p:sp>
    </p:spTree>
    <p:extLst>
      <p:ext uri="{BB962C8B-B14F-4D97-AF65-F5344CB8AC3E}">
        <p14:creationId xmlns:p14="http://schemas.microsoft.com/office/powerpoint/2010/main" val="20055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8602-98C5-4D20-B236-B4817AD4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3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ookie" panose="02000000000000000000" pitchFamily="2" charset="0"/>
              </a:rPr>
              <a:t>Died a Carpenter’s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6D46-208A-47D2-88BC-341A5062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21876"/>
            <a:ext cx="11353800" cy="4970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Prophecy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Fulfillment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John 18:28-32 </a:t>
            </a:r>
            <a:r>
              <a:rPr lang="en-US" sz="4000" dirty="0">
                <a:solidFill>
                  <a:schemeClr val="bg1"/>
                </a:solidFill>
              </a:rPr>
              <a:t>– Taken to the Romans for trial.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John 19:17-18 </a:t>
            </a:r>
            <a:r>
              <a:rPr lang="en-US" sz="4000" dirty="0">
                <a:solidFill>
                  <a:schemeClr val="bg1"/>
                </a:solidFill>
              </a:rPr>
              <a:t>– Executed the Roman way.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chemeClr val="bg1"/>
                </a:solidFill>
              </a:rPr>
              <a:t>Galatians 3:10-14 </a:t>
            </a:r>
            <a:r>
              <a:rPr lang="en-US" sz="4000" dirty="0">
                <a:solidFill>
                  <a:schemeClr val="bg1"/>
                </a:solidFill>
              </a:rPr>
              <a:t>– In doing so He became a curse in our stead.</a:t>
            </a:r>
          </a:p>
        </p:txBody>
      </p:sp>
    </p:spTree>
    <p:extLst>
      <p:ext uri="{BB962C8B-B14F-4D97-AF65-F5344CB8AC3E}">
        <p14:creationId xmlns:p14="http://schemas.microsoft.com/office/powerpoint/2010/main" val="42776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289</Words>
  <Application>Microsoft Office PowerPoint</Application>
  <PresentationFormat>Widescreen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Cookie</vt:lpstr>
      <vt:lpstr>Wingdings</vt:lpstr>
      <vt:lpstr>Office Theme</vt:lpstr>
      <vt:lpstr>PowerPoint Presentation</vt:lpstr>
      <vt:lpstr>The</vt:lpstr>
      <vt:lpstr>Born into a Carpenter’s Home</vt:lpstr>
      <vt:lpstr>Born into a Carpenter’s Home</vt:lpstr>
      <vt:lpstr>Given to a Carpenter’s Work</vt:lpstr>
      <vt:lpstr>Given to a Carpenter’s Work</vt:lpstr>
      <vt:lpstr>Given to a Carpenter’s Work</vt:lpstr>
      <vt:lpstr>Died a Carpenter’s Death</vt:lpstr>
      <vt:lpstr>Died a Carpenter’s Death</vt:lpstr>
      <vt:lpstr>The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Carpenter</dc:title>
  <dc:creator>Stan Cox</dc:creator>
  <cp:lastModifiedBy>Stan Cox</cp:lastModifiedBy>
  <cp:revision>9</cp:revision>
  <dcterms:created xsi:type="dcterms:W3CDTF">2018-10-23T21:30:30Z</dcterms:created>
  <dcterms:modified xsi:type="dcterms:W3CDTF">2018-10-28T21:37:34Z</dcterms:modified>
</cp:coreProperties>
</file>