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2" r:id="rId1"/>
    <p:sldMasterId id="2147483756" r:id="rId2"/>
  </p:sldMasterIdLst>
  <p:sldIdLst>
    <p:sldId id="258" r:id="rId3"/>
    <p:sldId id="256" r:id="rId4"/>
    <p:sldId id="257" r:id="rId5"/>
    <p:sldId id="259" r:id="rId6"/>
    <p:sldId id="260" r:id="rId7"/>
    <p:sldId id="261" r:id="rId8"/>
  </p:sldIdLst>
  <p:sldSz cx="12192000" cy="6858000"/>
  <p:notesSz cx="6858000" cy="9144000"/>
  <p:embeddedFontLst>
    <p:embeddedFont>
      <p:font typeface="Calibri Light" panose="020F0302020204030204" pitchFamily="34" charset="0"/>
      <p:regular r:id="rId9"/>
      <p:italic r:id="rId10"/>
    </p:embeddedFont>
    <p:embeddedFont>
      <p:font typeface="Gill Sans MT" panose="020B0502020104020203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E8DD-9EE6-44F5-A750-37E58D00A336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B90-FC3E-4466-B167-110BDE24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1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E8DD-9EE6-44F5-A750-37E58D00A336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B90-FC3E-4466-B167-110BDE24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1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E8DD-9EE6-44F5-A750-37E58D00A336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B90-FC3E-4466-B167-110BDE24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18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B000-65CD-40C7-898A-66A458341575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E46BC6C-B64B-4153-AB2C-82B0F833BA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99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B000-65CD-40C7-898A-66A458341575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BC6C-B64B-4153-AB2C-82B0F833BAC1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00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B000-65CD-40C7-898A-66A458341575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BC6C-B64B-4153-AB2C-82B0F833BA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675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B000-65CD-40C7-898A-66A458341575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BC6C-B64B-4153-AB2C-82B0F833BAC1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001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B000-65CD-40C7-898A-66A458341575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BC6C-B64B-4153-AB2C-82B0F833BAC1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167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B000-65CD-40C7-898A-66A458341575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BC6C-B64B-4153-AB2C-82B0F833BAC1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800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B000-65CD-40C7-898A-66A458341575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BC6C-B64B-4153-AB2C-82B0F833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90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B000-65CD-40C7-898A-66A458341575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BC6C-B64B-4153-AB2C-82B0F833BAC1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16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E8DD-9EE6-44F5-A750-37E58D00A336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B90-FC3E-4466-B167-110BDE24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2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534B000-65CD-40C7-898A-66A458341575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BC6C-B64B-4153-AB2C-82B0F833BAC1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344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B000-65CD-40C7-898A-66A458341575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BC6C-B64B-4153-AB2C-82B0F833BAC1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936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B000-65CD-40C7-898A-66A458341575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BC6C-B64B-4153-AB2C-82B0F833BA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0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E8DD-9EE6-44F5-A750-37E58D00A336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B90-FC3E-4466-B167-110BDE24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E8DD-9EE6-44F5-A750-37E58D00A336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B90-FC3E-4466-B167-110BDE24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9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E8DD-9EE6-44F5-A750-37E58D00A336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B90-FC3E-4466-B167-110BDE24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2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E8DD-9EE6-44F5-A750-37E58D00A336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B90-FC3E-4466-B167-110BDE24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2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E8DD-9EE6-44F5-A750-37E58D00A336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B90-FC3E-4466-B167-110BDE24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0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E8DD-9EE6-44F5-A750-37E58D00A336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B90-FC3E-4466-B167-110BDE24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7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E8DD-9EE6-44F5-A750-37E58D00A336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B90-FC3E-4466-B167-110BDE24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8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4B000-65CD-40C7-898A-66A458341575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6BC6C-B64B-4153-AB2C-82B0F833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4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4B000-65CD-40C7-898A-66A458341575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E46BC6C-B64B-4153-AB2C-82B0F833BAC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84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BDEE-0918-410E-B5A3-C95E230F6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A9323-5EEC-4518-A867-1521BFB5A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3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C85EB-2363-4170-8F07-D0F7DDA60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Full Assurance of Hope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668EE-DB8F-41B1-AE7F-38A8BA27FC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i="1" dirty="0"/>
              <a:t>Hebrews 6:11-12</a:t>
            </a:r>
          </a:p>
        </p:txBody>
      </p:sp>
    </p:spTree>
    <p:extLst>
      <p:ext uri="{BB962C8B-B14F-4D97-AF65-F5344CB8AC3E}">
        <p14:creationId xmlns:p14="http://schemas.microsoft.com/office/powerpoint/2010/main" val="10118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47116-5DFC-47AD-B177-E645889F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582" y="804521"/>
            <a:ext cx="9538835" cy="1049235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The Nature and Necessity of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F339A-2BA3-45EC-A23E-6285F5E8A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93" y="1853756"/>
            <a:ext cx="11051812" cy="41997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/>
              <a:t>Hope – Confident Expectation</a:t>
            </a:r>
          </a:p>
          <a:p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Hope – </a:t>
            </a:r>
            <a:r>
              <a:rPr lang="en-US" sz="29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elpis</a:t>
            </a: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(to anticipate, usually with pleasure); expectation (abstractly or concretely) or confidence. (STRONG)</a:t>
            </a:r>
          </a:p>
          <a:p>
            <a:pPr lvl="1"/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“favorable and confident expectation” (VINE)</a:t>
            </a:r>
          </a:p>
          <a:p>
            <a:pPr lvl="1"/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“joyful and confident expectation” (THAYER)</a:t>
            </a:r>
          </a:p>
          <a:p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“full assurance” – </a:t>
            </a:r>
            <a:r>
              <a:rPr lang="en-US" sz="29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plērophoria</a:t>
            </a: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"a fullness, abundance," also means "full assurance, entire confidence;" lit., a "full-carrying" (</a:t>
            </a:r>
            <a:r>
              <a:rPr lang="en-US" sz="29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pleros</a:t>
            </a: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"full," </a:t>
            </a:r>
            <a:r>
              <a:rPr lang="en-US" sz="29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phero</a:t>
            </a: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"to carry"). (VINE)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78691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47116-5DFC-47AD-B177-E645889F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582" y="804520"/>
            <a:ext cx="9538835" cy="1049235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The Nature and Necessity of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F339A-2BA3-45EC-A23E-6285F5E8A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1853755"/>
            <a:ext cx="10521724" cy="4199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Hope’s Necessary Role</a:t>
            </a:r>
          </a:p>
          <a:p>
            <a:r>
              <a:rPr lang="en-US" sz="3200" i="1" dirty="0">
                <a:latin typeface="Calibri" panose="020F0502020204030204" pitchFamily="34" charset="0"/>
                <a:cs typeface="Times New Roman" panose="02020603050405020304" pitchFamily="18" charset="0"/>
              </a:rPr>
              <a:t>Romans 8:24-25 </a:t>
            </a: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– Saved in hope.</a:t>
            </a:r>
          </a:p>
          <a:p>
            <a:r>
              <a:rPr lang="en-US" sz="3200" i="1" dirty="0">
                <a:latin typeface="Calibri" panose="020F0502020204030204" pitchFamily="34" charset="0"/>
                <a:cs typeface="Times New Roman" panose="02020603050405020304" pitchFamily="18" charset="0"/>
              </a:rPr>
              <a:t>1 Peter 1:3-9 </a:t>
            </a: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– Living hope.</a:t>
            </a:r>
          </a:p>
          <a:p>
            <a:r>
              <a:rPr lang="en-US" sz="3200" i="1" dirty="0">
                <a:latin typeface="Calibri" panose="020F0502020204030204" pitchFamily="34" charset="0"/>
                <a:cs typeface="Times New Roman" panose="02020603050405020304" pitchFamily="18" charset="0"/>
              </a:rPr>
              <a:t>Ephesians 6:17; 1 Thessalonians 5:8</a:t>
            </a: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– Hope, our helmet.</a:t>
            </a:r>
          </a:p>
          <a:p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Without hope? – </a:t>
            </a:r>
            <a:r>
              <a:rPr lang="en-US" sz="3200" i="1" dirty="0">
                <a:latin typeface="Calibri" panose="020F0502020204030204" pitchFamily="34" charset="0"/>
                <a:cs typeface="Times New Roman" panose="02020603050405020304" pitchFamily="18" charset="0"/>
              </a:rPr>
              <a:t>1 Corinthians 15:19, 29-32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46193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47116-5DFC-47AD-B177-E645889F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229" y="582684"/>
            <a:ext cx="9205541" cy="786926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Reasons for the Full Assurance of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F339A-2BA3-45EC-A23E-6285F5E8A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287" y="1895061"/>
            <a:ext cx="10541426" cy="41744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God’s Eternal Plan </a:t>
            </a:r>
            <a:r>
              <a:rPr lang="en-US" sz="3600" i="1" dirty="0"/>
              <a:t>– Ephesians 1:4; 3:11; Genesis 3:15</a:t>
            </a:r>
          </a:p>
          <a:p>
            <a:pPr marL="0" indent="0">
              <a:buNone/>
            </a:pPr>
            <a:r>
              <a:rPr lang="en-US" sz="3600" b="1" dirty="0"/>
              <a:t>The Sacrifice of Christ </a:t>
            </a:r>
            <a:r>
              <a:rPr lang="en-US" sz="3600" i="1" dirty="0"/>
              <a:t>– Hebrews 10</a:t>
            </a:r>
          </a:p>
          <a:p>
            <a:pPr marL="0" indent="0">
              <a:buNone/>
            </a:pPr>
            <a:r>
              <a:rPr lang="en-US" sz="3600" b="1" dirty="0"/>
              <a:t>The Resurrection of Christ </a:t>
            </a:r>
            <a:r>
              <a:rPr lang="en-US" sz="3600" i="1" dirty="0"/>
              <a:t>– 1 Corinthians 15</a:t>
            </a:r>
          </a:p>
          <a:p>
            <a:pPr marL="0" indent="0">
              <a:buNone/>
            </a:pPr>
            <a:r>
              <a:rPr lang="en-US" sz="3600" b="1" dirty="0"/>
              <a:t>The Revelation of God’s Word </a:t>
            </a:r>
            <a:r>
              <a:rPr lang="en-US" sz="3600" i="1" dirty="0"/>
              <a:t>– Romans 1:16</a:t>
            </a:r>
          </a:p>
          <a:p>
            <a:pPr marL="0" indent="0">
              <a:buNone/>
            </a:pPr>
            <a:r>
              <a:rPr lang="en-US" sz="3600" b="1" dirty="0"/>
              <a:t>Diligence, Faith, Patience </a:t>
            </a:r>
            <a:r>
              <a:rPr lang="en-US" sz="3600" i="1" dirty="0"/>
              <a:t>– Hebrews 6:11-12</a:t>
            </a:r>
          </a:p>
        </p:txBody>
      </p:sp>
    </p:spTree>
    <p:extLst>
      <p:ext uri="{BB962C8B-B14F-4D97-AF65-F5344CB8AC3E}">
        <p14:creationId xmlns:p14="http://schemas.microsoft.com/office/powerpoint/2010/main" val="275721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C85EB-2363-4170-8F07-D0F7DDA60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Full Assurance of Hope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668EE-DB8F-41B1-AE7F-38A8BA27FC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i="1" dirty="0"/>
              <a:t>Hebrews 6:11-12</a:t>
            </a:r>
          </a:p>
        </p:txBody>
      </p:sp>
    </p:spTree>
    <p:extLst>
      <p:ext uri="{BB962C8B-B14F-4D97-AF65-F5344CB8AC3E}">
        <p14:creationId xmlns:p14="http://schemas.microsoft.com/office/powerpoint/2010/main" val="70331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</TotalTime>
  <Words>204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Times New Roman</vt:lpstr>
      <vt:lpstr>Arial</vt:lpstr>
      <vt:lpstr>Calibri Light</vt:lpstr>
      <vt:lpstr>Gill Sans MT</vt:lpstr>
      <vt:lpstr>Calibri</vt:lpstr>
      <vt:lpstr>Office Theme</vt:lpstr>
      <vt:lpstr>Gallery</vt:lpstr>
      <vt:lpstr>PowerPoint Presentation</vt:lpstr>
      <vt:lpstr>The Full Assurance of Hope</vt:lpstr>
      <vt:lpstr>The Nature and Necessity of Hope</vt:lpstr>
      <vt:lpstr>The Nature and Necessity of Hope</vt:lpstr>
      <vt:lpstr>Reasons for the Full Assurance of Hope</vt:lpstr>
      <vt:lpstr>The Full Assurance of Hope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Cox</dc:creator>
  <cp:lastModifiedBy>Stan Cox</cp:lastModifiedBy>
  <cp:revision>8</cp:revision>
  <dcterms:created xsi:type="dcterms:W3CDTF">2018-11-03T13:33:42Z</dcterms:created>
  <dcterms:modified xsi:type="dcterms:W3CDTF">2018-11-03T14:03:28Z</dcterms:modified>
</cp:coreProperties>
</file>