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DC3E0-35F9-F94F-9BFA-5EE62DC68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E4250C-66EF-CD49-9674-CD2122DED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A121D-37E6-5A47-9A6A-1E539078D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4EF1-9DA7-F140-8CBA-2502929DBB47}" type="datetimeFigureOut">
              <a:rPr lang="en-US" smtClean="0"/>
              <a:t>12/9/18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29D72-4AD7-4648-AF67-5E1530215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10559-A260-D04E-9003-B6C86844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FA16-3862-AD48-B3DD-23ED730D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8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BE7E-E4C4-E140-9DC2-8B0170C7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0DF5E3-EE02-5E4E-AC83-FEEEC3E8F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BB9AB-304A-A94E-9D86-A28F595EE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4EF1-9DA7-F140-8CBA-2502929DBB47}" type="datetimeFigureOut">
              <a:rPr lang="en-US" smtClean="0"/>
              <a:t>12/9/18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299E1-F07B-8F4E-B600-0FC47635F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115C4-5350-FD48-AF86-92698C42D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FA16-3862-AD48-B3DD-23ED730D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1A266B-D56A-5443-ADA5-696B5664EB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B6B31F-8AB9-9E42-80F6-28799A542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A441D-F366-384E-A39E-55C411DC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4EF1-9DA7-F140-8CBA-2502929DBB47}" type="datetimeFigureOut">
              <a:rPr lang="en-US" smtClean="0"/>
              <a:t>12/9/18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D58AD-3EE4-084C-BBD9-0073FD96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D9D75-4E18-6F4F-8564-FBD1E1F8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FA16-3862-AD48-B3DD-23ED730D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6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4A3F1-6738-324A-8313-523A9C04D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E6107-6A86-F144-BDB6-2E10FD8C8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7AB6E-8F98-EF4D-8EBA-83230235C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4EF1-9DA7-F140-8CBA-2502929DBB47}" type="datetimeFigureOut">
              <a:rPr lang="en-US" smtClean="0"/>
              <a:t>12/9/18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D58A3-34F7-FF4B-BB03-D9D78BE2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0E375-0F29-4E4F-A8CA-A1DBD4F7D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FA16-3862-AD48-B3DD-23ED730D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DC26-61DC-3F48-9020-F58C1A16F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05D88-AA93-C64E-B355-AE839AADC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CC33C-4145-ED48-8C4D-86AD7F882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4EF1-9DA7-F140-8CBA-2502929DBB47}" type="datetimeFigureOut">
              <a:rPr lang="en-US" smtClean="0"/>
              <a:t>12/9/18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FF519-9229-E54E-A91C-24FE266E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885EB-BEEB-CB42-A076-ED8AA10D1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FA16-3862-AD48-B3DD-23ED730D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2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0C6A-7C95-064F-8D7F-C05380E4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8B1B3-7569-E045-81CB-B93CDD451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24CDD-1080-1248-AB45-FDD3F171B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94399-ADE3-B742-B5B1-B5BCACAA0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4EF1-9DA7-F140-8CBA-2502929DBB47}" type="datetimeFigureOut">
              <a:rPr lang="en-US" smtClean="0"/>
              <a:t>12/9/18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F0E1E-7C78-CF43-B322-AC1238B1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D1EC4-FA9E-F447-9FC6-47FE27975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FA16-3862-AD48-B3DD-23ED730D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3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64627-234A-6743-A846-75BF9BE37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4DBA6-FF57-C244-95C1-7CFB6D8D2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F44F5-6C0C-594B-B543-9B54E88D3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F7E9D6-66F7-C042-8D55-8E01F1241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FEAAAF-D46F-E441-BD36-EEE6EADC4E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61B321-9C58-7C43-9FEC-0BFC0A56E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4EF1-9DA7-F140-8CBA-2502929DBB47}" type="datetimeFigureOut">
              <a:rPr lang="en-US" smtClean="0"/>
              <a:t>12/9/18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02BFC6-7937-C446-85CC-2698635FF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950D14-8436-6440-B6B1-85C18E6B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FA16-3862-AD48-B3DD-23ED730D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0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BA8DB-98F6-E042-B6BB-9C78218C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5A4DC-16A9-134B-9A2C-E2B83FEBD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4EF1-9DA7-F140-8CBA-2502929DBB47}" type="datetimeFigureOut">
              <a:rPr lang="en-US" smtClean="0"/>
              <a:t>12/9/18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BA8347-FD7D-1C4E-9977-9E1F91D75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ADD8F-1A30-7F4D-AA1C-F0B91F30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FA16-3862-AD48-B3DD-23ED730D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0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B43E3F-4BB4-2648-A329-ECB1BFB0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4EF1-9DA7-F140-8CBA-2502929DBB47}" type="datetimeFigureOut">
              <a:rPr lang="en-US" smtClean="0"/>
              <a:t>12/9/18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8C9A39-8C17-D64B-9C6C-2F59E1F44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7781E-DCEA-0441-8166-B84CD6F8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FA16-3862-AD48-B3DD-23ED730D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0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95955-099A-E44E-B66E-91A7CD28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4E604-1727-DE48-9A8C-9799AAA60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61D7B-97B3-3445-B910-54E1DD895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B5B1D-716C-DE4E-9627-1FC1C911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4EF1-9DA7-F140-8CBA-2502929DBB47}" type="datetimeFigureOut">
              <a:rPr lang="en-US" smtClean="0"/>
              <a:t>12/9/18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0640B-E247-2240-8D37-3131DDCFA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473E3-D71D-9A42-9980-A2974F1ED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FA16-3862-AD48-B3DD-23ED730D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F7A27-5C8E-9A4E-8E84-6A4FAFA5F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9116A8-28BC-9440-AC28-09D27C9F29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1F968-9210-5A4A-8A14-D6B75F877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91E64-9379-5545-9060-A2CF6501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4EF1-9DA7-F140-8CBA-2502929DBB47}" type="datetimeFigureOut">
              <a:rPr lang="en-US" smtClean="0"/>
              <a:t>12/9/18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8E346-9828-8649-B320-FE8DE9FE9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C4970-732C-6842-A699-3424A40C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FA16-3862-AD48-B3DD-23ED730D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9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C97354-508A-2B48-99D9-AC84E5D1F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8B135-AF6F-6D48-BE03-22AFC496A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57A85-6422-7A48-988D-D3FEBB8AC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84EF1-9DA7-F140-8CBA-2502929DBB47}" type="datetimeFigureOut">
              <a:rPr lang="en-US" smtClean="0"/>
              <a:t>12/9/18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AA3EC-DFD7-B24F-B4C5-79932575C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7F736-2A72-194E-8D14-A16F456DA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3FA16-3862-AD48-B3DD-23ED730D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1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33019-ADC0-EE4B-985B-26DF6447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38028-64C3-A849-966D-44A2A85B3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67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3D4F2-5FA4-0A47-9EB6-568CA511E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9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77"/>
              </a:rPr>
              <a:t>The Church’s Subjection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F07669-D38B-AE4F-A2E9-0BD587ADC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507" y="1354362"/>
            <a:ext cx="11542986" cy="52986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Reverential Submission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A Reciprocity of Love</a:t>
            </a:r>
            <a:endParaRPr lang="en-US" sz="3600" b="1" dirty="0">
              <a:solidFill>
                <a:schemeClr val="bg1"/>
              </a:solidFill>
            </a:endParaRPr>
          </a:p>
          <a:p>
            <a:pPr>
              <a:buFont typeface="Zapf Dingbats"/>
              <a:buChar char="✺"/>
            </a:pPr>
            <a:r>
              <a:rPr lang="en-US" sz="3600" dirty="0">
                <a:solidFill>
                  <a:schemeClr val="bg1"/>
                </a:solidFill>
              </a:rPr>
              <a:t>Like that of the wife to her husband, the submission of the church to Christ is out of love.</a:t>
            </a:r>
          </a:p>
          <a:p>
            <a:pPr>
              <a:buFont typeface="Zapf Dingbats"/>
              <a:buChar char="✺"/>
            </a:pPr>
            <a:r>
              <a:rPr lang="en-US" sz="3600" dirty="0">
                <a:solidFill>
                  <a:schemeClr val="bg1"/>
                </a:solidFill>
              </a:rPr>
              <a:t>When submission is lacking – </a:t>
            </a:r>
            <a:r>
              <a:rPr lang="en-US" sz="3600" i="1" dirty="0">
                <a:solidFill>
                  <a:schemeClr val="bg1"/>
                </a:solidFill>
              </a:rPr>
              <a:t>cf. Hebrews 13:17;          Proverbs 21:9</a:t>
            </a:r>
          </a:p>
          <a:p>
            <a:pPr>
              <a:buFont typeface="Zapf Dingbats"/>
              <a:buChar char="✺"/>
            </a:pPr>
            <a:r>
              <a:rPr lang="en-US" sz="3600" dirty="0">
                <a:solidFill>
                  <a:schemeClr val="bg1"/>
                </a:solidFill>
              </a:rPr>
              <a:t>Jesus isn’t loved when disobeyed – </a:t>
            </a:r>
            <a:r>
              <a:rPr lang="en-US" sz="3600" i="1" dirty="0">
                <a:solidFill>
                  <a:schemeClr val="bg1"/>
                </a:solidFill>
              </a:rPr>
              <a:t>Luke 6:46; John 14:15;   1 John 5:3</a:t>
            </a:r>
          </a:p>
          <a:p>
            <a:pPr>
              <a:buFont typeface="Zapf Dingbats"/>
              <a:buChar char="✺"/>
            </a:pPr>
            <a:r>
              <a:rPr lang="en-US" sz="3600" dirty="0">
                <a:solidFill>
                  <a:schemeClr val="bg1"/>
                </a:solidFill>
              </a:rPr>
              <a:t>The church is to uphold truth – </a:t>
            </a:r>
            <a:r>
              <a:rPr lang="en-US" sz="3600" i="1" dirty="0">
                <a:solidFill>
                  <a:schemeClr val="bg1"/>
                </a:solidFill>
              </a:rPr>
              <a:t>1 Timothy 3:15</a:t>
            </a:r>
          </a:p>
        </p:txBody>
      </p:sp>
    </p:spTree>
    <p:extLst>
      <p:ext uri="{BB962C8B-B14F-4D97-AF65-F5344CB8AC3E}">
        <p14:creationId xmlns:p14="http://schemas.microsoft.com/office/powerpoint/2010/main" val="425291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83A2E-051B-304E-8A62-1C7EF5BF2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2974" y="2560983"/>
            <a:ext cx="9926050" cy="2778125"/>
          </a:xfrm>
          <a:noFill/>
          <a:effectLst>
            <a:softEdge rad="152400"/>
          </a:effectLst>
        </p:spPr>
        <p:txBody>
          <a:bodyPr>
            <a:prstTxWarp prst="textButton">
              <a:avLst/>
            </a:prstTxWarp>
            <a:noAutofit/>
          </a:bodyPr>
          <a:lstStyle/>
          <a:p>
            <a:r>
              <a:rPr lang="en-US" sz="7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Calligraphy" panose="03010101010101010101" pitchFamily="66" charset="77"/>
                <a:cs typeface="Palace Script MT" panose="020F0502020204030204" pitchFamily="34" charset="0"/>
              </a:rPr>
              <a:t>A Holy Matrimony</a:t>
            </a:r>
            <a:br>
              <a:rPr lang="en-US" sz="6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Calligraphy" panose="03010101010101010101" pitchFamily="66" charset="77"/>
                <a:cs typeface="Palace Script MT" panose="020F0502020204030204" pitchFamily="34" charset="0"/>
              </a:rPr>
            </a:br>
            <a:r>
              <a:rPr lang="en-US" sz="4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Calligraphy" panose="03010101010101010101" pitchFamily="66" charset="77"/>
                <a:cs typeface="Palace Script MT" panose="020F0502020204030204" pitchFamily="34" charset="0"/>
              </a:rPr>
              <a:t>– Christ and the church –</a:t>
            </a:r>
            <a:endParaRPr lang="en-US" sz="6600" b="1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Lucida Calligraphy" panose="03010101010101010101" pitchFamily="66" charset="77"/>
              <a:cs typeface="Palace Script MT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DB834-91C1-8346-AB3C-B4F1AD04E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8993" y="4232198"/>
            <a:ext cx="5434013" cy="841366"/>
          </a:xfrm>
          <a:noFill/>
          <a:effectLst>
            <a:softEdge rad="114300"/>
          </a:effectLst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Ephesians 5:22-33</a:t>
            </a:r>
          </a:p>
        </p:txBody>
      </p:sp>
    </p:spTree>
    <p:extLst>
      <p:ext uri="{BB962C8B-B14F-4D97-AF65-F5344CB8AC3E}">
        <p14:creationId xmlns:p14="http://schemas.microsoft.com/office/powerpoint/2010/main" val="204218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83A2E-051B-304E-8A62-1C7EF5BF2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2974" y="2560983"/>
            <a:ext cx="9926050" cy="2778125"/>
          </a:xfrm>
          <a:noFill/>
          <a:effectLst>
            <a:softEdge rad="152400"/>
          </a:effectLst>
        </p:spPr>
        <p:txBody>
          <a:bodyPr>
            <a:prstTxWarp prst="textButton">
              <a:avLst/>
            </a:prstTxWarp>
            <a:noAutofit/>
          </a:bodyPr>
          <a:lstStyle/>
          <a:p>
            <a:r>
              <a:rPr lang="en-US" sz="7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Calligraphy" panose="03010101010101010101" pitchFamily="66" charset="77"/>
                <a:cs typeface="Palace Script MT" panose="020F0502020204030204" pitchFamily="34" charset="0"/>
              </a:rPr>
              <a:t>A Holy Matrimony</a:t>
            </a:r>
            <a:br>
              <a:rPr lang="en-US" sz="66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Calligraphy" panose="03010101010101010101" pitchFamily="66" charset="77"/>
                <a:cs typeface="Palace Script MT" panose="020F0502020204030204" pitchFamily="34" charset="0"/>
              </a:rPr>
            </a:br>
            <a:r>
              <a:rPr lang="en-US" sz="4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Calligraphy" panose="03010101010101010101" pitchFamily="66" charset="77"/>
                <a:cs typeface="Palace Script MT" panose="020F0502020204030204" pitchFamily="34" charset="0"/>
              </a:rPr>
              <a:t>– Christ and the church –</a:t>
            </a:r>
            <a:endParaRPr lang="en-US" sz="6600" b="1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Lucida Calligraphy" panose="03010101010101010101" pitchFamily="66" charset="77"/>
              <a:cs typeface="Palace Script MT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DB834-91C1-8346-AB3C-B4F1AD04E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8993" y="4232198"/>
            <a:ext cx="5434013" cy="841366"/>
          </a:xfrm>
          <a:noFill/>
          <a:effectLst>
            <a:softEdge rad="114300"/>
          </a:effectLst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Ephesians 5:22-33</a:t>
            </a:r>
          </a:p>
        </p:txBody>
      </p:sp>
    </p:spTree>
    <p:extLst>
      <p:ext uri="{BB962C8B-B14F-4D97-AF65-F5344CB8AC3E}">
        <p14:creationId xmlns:p14="http://schemas.microsoft.com/office/powerpoint/2010/main" val="402194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3D4F2-5FA4-0A47-9EB6-568CA511E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9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77"/>
              </a:rPr>
              <a:t>The Marriage Relationship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F07669-D38B-AE4F-A2E9-0BD587ADC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507" y="1354362"/>
            <a:ext cx="11542986" cy="52986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Woman Was Made for Man</a:t>
            </a:r>
          </a:p>
          <a:p>
            <a:pPr>
              <a:buFont typeface="Zapf Dingbats"/>
              <a:buChar char="✺"/>
            </a:pPr>
            <a:r>
              <a:rPr lang="en-US" sz="3600" i="1" dirty="0">
                <a:solidFill>
                  <a:schemeClr val="bg1"/>
                </a:solidFill>
              </a:rPr>
              <a:t>1 Corinthians 11:8-9 </a:t>
            </a:r>
            <a:r>
              <a:rPr lang="en-US" sz="3600" dirty="0">
                <a:solidFill>
                  <a:schemeClr val="bg1"/>
                </a:solidFill>
              </a:rPr>
              <a:t>– Man came first, then woman.</a:t>
            </a:r>
          </a:p>
          <a:p>
            <a:pPr>
              <a:buFont typeface="Zapf Dingbats"/>
              <a:buChar char="✺"/>
            </a:pPr>
            <a:r>
              <a:rPr lang="en-US" sz="3600" i="1" dirty="0">
                <a:solidFill>
                  <a:schemeClr val="bg1"/>
                </a:solidFill>
              </a:rPr>
              <a:t>Genesis 2:18-24 </a:t>
            </a:r>
            <a:r>
              <a:rPr lang="en-US" sz="3600" dirty="0">
                <a:solidFill>
                  <a:schemeClr val="bg1"/>
                </a:solidFill>
              </a:rPr>
              <a:t>– Man in need of woman. Woman for man.</a:t>
            </a:r>
          </a:p>
        </p:txBody>
      </p:sp>
    </p:spTree>
    <p:extLst>
      <p:ext uri="{BB962C8B-B14F-4D97-AF65-F5344CB8AC3E}">
        <p14:creationId xmlns:p14="http://schemas.microsoft.com/office/powerpoint/2010/main" val="49289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3D4F2-5FA4-0A47-9EB6-568CA511E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9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77"/>
              </a:rPr>
              <a:t>The Marriage Relationship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F07669-D38B-AE4F-A2E9-0BD587ADC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507" y="1354362"/>
            <a:ext cx="11542986" cy="52986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Woman Was Made for Man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Man Treasures Woman</a:t>
            </a:r>
          </a:p>
          <a:p>
            <a:pPr>
              <a:buFont typeface="Zapf Dingbats"/>
              <a:buChar char="✺"/>
            </a:pPr>
            <a:r>
              <a:rPr lang="en-US" sz="3600" i="1" dirty="0">
                <a:solidFill>
                  <a:schemeClr val="bg1"/>
                </a:solidFill>
              </a:rPr>
              <a:t>Proverbs 12:4a; 18:22</a:t>
            </a:r>
            <a:r>
              <a:rPr lang="en-US" sz="3600" dirty="0">
                <a:solidFill>
                  <a:schemeClr val="bg1"/>
                </a:solidFill>
              </a:rPr>
              <a:t> – His crown.</a:t>
            </a:r>
          </a:p>
          <a:p>
            <a:pPr>
              <a:buFont typeface="Zapf Dingbats"/>
              <a:buChar char="✺"/>
            </a:pPr>
            <a:r>
              <a:rPr lang="en-US" sz="3600" dirty="0">
                <a:solidFill>
                  <a:schemeClr val="bg1"/>
                </a:solidFill>
              </a:rPr>
              <a:t>Honors her – </a:t>
            </a:r>
            <a:r>
              <a:rPr lang="en-US" sz="3600" i="1" dirty="0">
                <a:solidFill>
                  <a:schemeClr val="bg1"/>
                </a:solidFill>
              </a:rPr>
              <a:t>1 Peter 3:7</a:t>
            </a:r>
          </a:p>
          <a:p>
            <a:pPr>
              <a:buFont typeface="Zapf Dingbats"/>
              <a:buChar char="✺"/>
            </a:pPr>
            <a:r>
              <a:rPr lang="en-US" sz="3600" dirty="0">
                <a:solidFill>
                  <a:schemeClr val="bg1"/>
                </a:solidFill>
              </a:rPr>
              <a:t>Provides for her – </a:t>
            </a:r>
            <a:r>
              <a:rPr lang="en-US" sz="3600" i="1" dirty="0">
                <a:solidFill>
                  <a:schemeClr val="bg1"/>
                </a:solidFill>
              </a:rPr>
              <a:t>1 Timothy 5:8</a:t>
            </a:r>
          </a:p>
          <a:p>
            <a:pPr>
              <a:buFont typeface="Zapf Dingbats"/>
              <a:buChar char="✺"/>
            </a:pPr>
            <a:r>
              <a:rPr lang="en-US" sz="3600" dirty="0">
                <a:solidFill>
                  <a:schemeClr val="bg1"/>
                </a:solidFill>
              </a:rPr>
              <a:t>Loves her as himself – </a:t>
            </a:r>
            <a:r>
              <a:rPr lang="en-US" sz="3600" i="1" dirty="0">
                <a:solidFill>
                  <a:schemeClr val="bg1"/>
                </a:solidFill>
              </a:rPr>
              <a:t>Ephesians 5:28-29</a:t>
            </a:r>
          </a:p>
        </p:txBody>
      </p:sp>
    </p:spTree>
    <p:extLst>
      <p:ext uri="{BB962C8B-B14F-4D97-AF65-F5344CB8AC3E}">
        <p14:creationId xmlns:p14="http://schemas.microsoft.com/office/powerpoint/2010/main" val="233115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3D4F2-5FA4-0A47-9EB6-568CA511E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9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77"/>
              </a:rPr>
              <a:t>The Marriage Relationship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F07669-D38B-AE4F-A2E9-0BD587ADC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507" y="1354362"/>
            <a:ext cx="11542986" cy="52986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Woman Was Made for Man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Man Treasures Woman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Man is the Head of Woman</a:t>
            </a:r>
          </a:p>
          <a:p>
            <a:pPr>
              <a:buFont typeface="Zapf Dingbats"/>
              <a:buChar char="✺"/>
            </a:pPr>
            <a:r>
              <a:rPr lang="en-US" sz="3600" i="1" dirty="0">
                <a:solidFill>
                  <a:schemeClr val="bg1"/>
                </a:solidFill>
              </a:rPr>
              <a:t>Ephesians 5:22-23a, 24</a:t>
            </a:r>
            <a:r>
              <a:rPr lang="en-US" sz="3600" dirty="0">
                <a:solidFill>
                  <a:schemeClr val="bg1"/>
                </a:solidFill>
              </a:rPr>
              <a:t> – Headship. </a:t>
            </a:r>
            <a:r>
              <a:rPr lang="en-US" sz="3600" i="1" dirty="0">
                <a:solidFill>
                  <a:schemeClr val="bg1"/>
                </a:solidFill>
              </a:rPr>
              <a:t>(cf. 1 Corinthians 11:3)</a:t>
            </a:r>
          </a:p>
          <a:p>
            <a:pPr>
              <a:buFont typeface="Zapf Dingbats"/>
              <a:buChar char="✺"/>
            </a:pPr>
            <a:r>
              <a:rPr lang="en-US" sz="3600" i="1" dirty="0">
                <a:solidFill>
                  <a:schemeClr val="bg1"/>
                </a:solidFill>
              </a:rPr>
              <a:t>1 Timothy 2:12-14 </a:t>
            </a:r>
            <a:r>
              <a:rPr lang="en-US" sz="3600" dirty="0">
                <a:solidFill>
                  <a:schemeClr val="bg1"/>
                </a:solidFill>
              </a:rPr>
              <a:t>– Order of creation.</a:t>
            </a:r>
          </a:p>
          <a:p>
            <a:pPr>
              <a:buFont typeface="Zapf Dingbats"/>
              <a:buChar char="✺"/>
            </a:pPr>
            <a:r>
              <a:rPr lang="en-US" sz="3600" dirty="0">
                <a:solidFill>
                  <a:schemeClr val="bg1"/>
                </a:solidFill>
              </a:rPr>
              <a:t>Intertwined with love – </a:t>
            </a:r>
            <a:r>
              <a:rPr lang="en-US" sz="3600" i="1" dirty="0">
                <a:solidFill>
                  <a:schemeClr val="bg1"/>
                </a:solidFill>
              </a:rPr>
              <a:t>Ephesians 5:25a, 28-29a, 33a</a:t>
            </a:r>
          </a:p>
          <a:p>
            <a:pPr>
              <a:buFont typeface="Zapf Dingbats"/>
              <a:buChar char="✺"/>
            </a:pPr>
            <a:r>
              <a:rPr lang="en-US" sz="3600" dirty="0">
                <a:solidFill>
                  <a:schemeClr val="bg1"/>
                </a:solidFill>
              </a:rPr>
              <a:t>With the wife’s best interest at heart – </a:t>
            </a:r>
            <a:r>
              <a:rPr lang="en-US" sz="3600" i="1" dirty="0">
                <a:solidFill>
                  <a:schemeClr val="bg1"/>
                </a:solidFill>
              </a:rPr>
              <a:t>Colossians 3:19</a:t>
            </a:r>
          </a:p>
        </p:txBody>
      </p:sp>
    </p:spTree>
    <p:extLst>
      <p:ext uri="{BB962C8B-B14F-4D97-AF65-F5344CB8AC3E}">
        <p14:creationId xmlns:p14="http://schemas.microsoft.com/office/powerpoint/2010/main" val="291456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3D4F2-5FA4-0A47-9EB6-568CA511E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9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77"/>
              </a:rPr>
              <a:t>The Marriage Relationship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F07669-D38B-AE4F-A2E9-0BD587ADC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507" y="1354362"/>
            <a:ext cx="11542986" cy="52986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Woman Was Made for Man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Man Treasures Woman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Man is the Head of Woman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Woman Respects Man</a:t>
            </a:r>
          </a:p>
          <a:p>
            <a:pPr>
              <a:buFont typeface="Zapf Dingbats"/>
              <a:buChar char="✺"/>
            </a:pPr>
            <a:r>
              <a:rPr lang="en-US" sz="3600" i="1" dirty="0">
                <a:solidFill>
                  <a:schemeClr val="bg1"/>
                </a:solidFill>
              </a:rPr>
              <a:t>Ephesians 5:22-24, 33b</a:t>
            </a:r>
            <a:r>
              <a:rPr lang="en-US" sz="3600" dirty="0">
                <a:solidFill>
                  <a:schemeClr val="bg1"/>
                </a:solidFill>
              </a:rPr>
              <a:t> – Submissive in everything.</a:t>
            </a:r>
            <a:endParaRPr lang="en-US" sz="3600" i="1" dirty="0">
              <a:solidFill>
                <a:schemeClr val="bg1"/>
              </a:solidFill>
            </a:endParaRPr>
          </a:p>
          <a:p>
            <a:pPr>
              <a:buFont typeface="Zapf Dingbats"/>
              <a:buChar char="✺"/>
            </a:pPr>
            <a:r>
              <a:rPr lang="en-US" sz="3600" dirty="0">
                <a:solidFill>
                  <a:schemeClr val="bg1"/>
                </a:solidFill>
              </a:rPr>
              <a:t>NOTE: Neither infers, nor implies inferiority – </a:t>
            </a:r>
            <a:r>
              <a:rPr lang="en-US" sz="3600" i="1" dirty="0">
                <a:solidFill>
                  <a:schemeClr val="bg1"/>
                </a:solidFill>
              </a:rPr>
              <a:t>1 Peter 3:7; Matthew 22:29-30</a:t>
            </a:r>
          </a:p>
          <a:p>
            <a:pPr>
              <a:buFont typeface="Zapf Dingbats"/>
              <a:buChar char="✺"/>
            </a:pPr>
            <a:r>
              <a:rPr lang="en-US" sz="3600" dirty="0">
                <a:solidFill>
                  <a:schemeClr val="bg1"/>
                </a:solidFill>
              </a:rPr>
              <a:t>The husband’s love breeds respect in the wife.</a:t>
            </a:r>
          </a:p>
        </p:txBody>
      </p:sp>
    </p:spTree>
    <p:extLst>
      <p:ext uri="{BB962C8B-B14F-4D97-AF65-F5344CB8AC3E}">
        <p14:creationId xmlns:p14="http://schemas.microsoft.com/office/powerpoint/2010/main" val="191702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3D4F2-5FA4-0A47-9EB6-568CA511E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9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77"/>
              </a:rPr>
              <a:t>Christ’s Love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F07669-D38B-AE4F-A2E9-0BD587ADC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507" y="1354362"/>
            <a:ext cx="11542986" cy="52986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Sacrifice</a:t>
            </a:r>
            <a:endParaRPr lang="en-US" sz="3600" b="1" dirty="0">
              <a:solidFill>
                <a:schemeClr val="bg1"/>
              </a:solidFill>
            </a:endParaRPr>
          </a:p>
          <a:p>
            <a:pPr>
              <a:buFont typeface="Zapf Dingbats"/>
              <a:buChar char="✺"/>
            </a:pPr>
            <a:r>
              <a:rPr lang="en-US" sz="3600" dirty="0">
                <a:solidFill>
                  <a:schemeClr val="bg1"/>
                </a:solidFill>
              </a:rPr>
              <a:t>Savior of the body – </a:t>
            </a:r>
            <a:r>
              <a:rPr lang="en-US" sz="3600" i="1" dirty="0">
                <a:solidFill>
                  <a:schemeClr val="bg1"/>
                </a:solidFill>
              </a:rPr>
              <a:t>Ephesians 5:23b, 25-27</a:t>
            </a:r>
          </a:p>
          <a:p>
            <a:pPr>
              <a:buFont typeface="Zapf Dingbats"/>
              <a:buChar char="✺"/>
            </a:pPr>
            <a:r>
              <a:rPr lang="en-US" sz="3600" dirty="0">
                <a:solidFill>
                  <a:schemeClr val="bg1"/>
                </a:solidFill>
              </a:rPr>
              <a:t>Gave His life for the sheep – </a:t>
            </a:r>
            <a:r>
              <a:rPr lang="en-US" sz="3600" i="1" dirty="0">
                <a:solidFill>
                  <a:schemeClr val="bg1"/>
                </a:solidFill>
              </a:rPr>
              <a:t>John 10:11, 15, 17-18</a:t>
            </a:r>
          </a:p>
          <a:p>
            <a:pPr>
              <a:buFont typeface="Zapf Dingbats"/>
              <a:buChar char="✺"/>
            </a:pPr>
            <a:r>
              <a:rPr lang="en-US" sz="3600" dirty="0">
                <a:solidFill>
                  <a:schemeClr val="bg1"/>
                </a:solidFill>
              </a:rPr>
              <a:t>Sanctified her – </a:t>
            </a:r>
            <a:r>
              <a:rPr lang="en-US" sz="3600" i="1" dirty="0">
                <a:solidFill>
                  <a:schemeClr val="bg1"/>
                </a:solidFill>
              </a:rPr>
              <a:t>1 Peter 1:18-19; 2:5; Revelation 5:9-10; Hebrews 9:14</a:t>
            </a:r>
          </a:p>
          <a:p>
            <a:pPr lvl="1">
              <a:buFont typeface="Zapf Dingbats"/>
              <a:buChar char="✺"/>
            </a:pPr>
            <a:r>
              <a:rPr lang="en-US" sz="3600" dirty="0">
                <a:solidFill>
                  <a:schemeClr val="bg1"/>
                </a:solidFill>
              </a:rPr>
              <a:t>Washing of water by the word – </a:t>
            </a:r>
            <a:r>
              <a:rPr lang="en-US" sz="3600" i="1" dirty="0">
                <a:solidFill>
                  <a:schemeClr val="bg1"/>
                </a:solidFill>
              </a:rPr>
              <a:t>John 3:3, 5;                             1 Peter 1:22-23</a:t>
            </a:r>
          </a:p>
          <a:p>
            <a:pPr>
              <a:buFont typeface="Zapf Dingbats"/>
              <a:buChar char="✺"/>
            </a:pPr>
            <a:r>
              <a:rPr lang="en-US" sz="3600" dirty="0">
                <a:solidFill>
                  <a:schemeClr val="bg1"/>
                </a:solidFill>
              </a:rPr>
              <a:t>Purchased her – </a:t>
            </a:r>
            <a:r>
              <a:rPr lang="en-US" sz="3600" i="1" dirty="0">
                <a:solidFill>
                  <a:schemeClr val="bg1"/>
                </a:solidFill>
              </a:rPr>
              <a:t>Acts 20:28; Titus 2:14;                                       1 Corinthians 6:19-20</a:t>
            </a:r>
          </a:p>
        </p:txBody>
      </p:sp>
    </p:spTree>
    <p:extLst>
      <p:ext uri="{BB962C8B-B14F-4D97-AF65-F5344CB8AC3E}">
        <p14:creationId xmlns:p14="http://schemas.microsoft.com/office/powerpoint/2010/main" val="406801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3D4F2-5FA4-0A47-9EB6-568CA511E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9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77"/>
              </a:rPr>
              <a:t>Christ’s Love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F07669-D38B-AE4F-A2E9-0BD587ADC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507" y="1354362"/>
            <a:ext cx="11542986" cy="52986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Sacrifice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Headship</a:t>
            </a:r>
            <a:endParaRPr lang="en-US" sz="3600" b="1" dirty="0">
              <a:solidFill>
                <a:schemeClr val="bg1"/>
              </a:solidFill>
            </a:endParaRPr>
          </a:p>
          <a:p>
            <a:pPr>
              <a:buFont typeface="Zapf Dingbats"/>
              <a:buChar char="✺"/>
            </a:pPr>
            <a:r>
              <a:rPr lang="en-US" sz="3600" dirty="0">
                <a:solidFill>
                  <a:schemeClr val="bg1"/>
                </a:solidFill>
              </a:rPr>
              <a:t>Also worthy of power – </a:t>
            </a:r>
            <a:r>
              <a:rPr lang="en-US" sz="3600" i="1" dirty="0">
                <a:solidFill>
                  <a:schemeClr val="bg1"/>
                </a:solidFill>
              </a:rPr>
              <a:t>Revelation 5:12-13</a:t>
            </a:r>
          </a:p>
          <a:p>
            <a:pPr>
              <a:buFont typeface="Zapf Dingbats"/>
              <a:buChar char="✺"/>
            </a:pPr>
            <a:r>
              <a:rPr lang="en-US" sz="3600" dirty="0">
                <a:solidFill>
                  <a:schemeClr val="bg1"/>
                </a:solidFill>
              </a:rPr>
              <a:t>His actions as head are out of love – </a:t>
            </a:r>
            <a:r>
              <a:rPr lang="en-US" sz="3600" i="1" dirty="0">
                <a:solidFill>
                  <a:schemeClr val="bg1"/>
                </a:solidFill>
              </a:rPr>
              <a:t>Ephesians 5:27</a:t>
            </a:r>
          </a:p>
          <a:p>
            <a:pPr lvl="1">
              <a:buFont typeface="Zapf Dingbats"/>
              <a:buChar char="✺"/>
            </a:pPr>
            <a:r>
              <a:rPr lang="en-US" sz="3600" dirty="0">
                <a:solidFill>
                  <a:schemeClr val="bg1"/>
                </a:solidFill>
              </a:rPr>
              <a:t>Teaching out of compassion – </a:t>
            </a:r>
            <a:r>
              <a:rPr lang="en-US" sz="3600" i="1" dirty="0">
                <a:solidFill>
                  <a:schemeClr val="bg1"/>
                </a:solidFill>
              </a:rPr>
              <a:t>Mark 6:34</a:t>
            </a:r>
          </a:p>
          <a:p>
            <a:pPr lvl="1">
              <a:buFont typeface="Zapf Dingbats"/>
              <a:buChar char="✺"/>
            </a:pPr>
            <a:r>
              <a:rPr lang="en-US" sz="3600" dirty="0">
                <a:solidFill>
                  <a:schemeClr val="bg1"/>
                </a:solidFill>
              </a:rPr>
              <a:t>Yoke is to give us rest – </a:t>
            </a:r>
            <a:r>
              <a:rPr lang="en-US" sz="3600" i="1" dirty="0">
                <a:solidFill>
                  <a:schemeClr val="bg1"/>
                </a:solidFill>
              </a:rPr>
              <a:t>Matthew 11:28-30</a:t>
            </a:r>
          </a:p>
          <a:p>
            <a:pPr lvl="1">
              <a:buFont typeface="Zapf Dingbats"/>
              <a:buChar char="✺"/>
            </a:pPr>
            <a:r>
              <a:rPr lang="en-US" sz="3600" dirty="0">
                <a:solidFill>
                  <a:schemeClr val="bg1"/>
                </a:solidFill>
              </a:rPr>
              <a:t>Able to present us faultless – </a:t>
            </a:r>
            <a:r>
              <a:rPr lang="en-US" sz="3600" i="1" dirty="0">
                <a:solidFill>
                  <a:schemeClr val="bg1"/>
                </a:solidFill>
              </a:rPr>
              <a:t>Jude 24-25;                                   1 Thessalonians 3:12-4:2</a:t>
            </a:r>
          </a:p>
          <a:p>
            <a:pPr lvl="1">
              <a:buFont typeface="Zapf Dingbats"/>
              <a:buChar char="✺"/>
            </a:pPr>
            <a:r>
              <a:rPr lang="en-US" sz="3600" dirty="0">
                <a:solidFill>
                  <a:schemeClr val="bg1"/>
                </a:solidFill>
              </a:rPr>
              <a:t>Prepares us for marriage – </a:t>
            </a:r>
            <a:r>
              <a:rPr lang="en-US" sz="3600" i="1" dirty="0">
                <a:solidFill>
                  <a:schemeClr val="bg1"/>
                </a:solidFill>
              </a:rPr>
              <a:t>Revelation 19:6-8</a:t>
            </a:r>
          </a:p>
        </p:txBody>
      </p:sp>
    </p:spTree>
    <p:extLst>
      <p:ext uri="{BB962C8B-B14F-4D97-AF65-F5344CB8AC3E}">
        <p14:creationId xmlns:p14="http://schemas.microsoft.com/office/powerpoint/2010/main" val="32574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3D4F2-5FA4-0A47-9EB6-568CA511E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9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77"/>
              </a:rPr>
              <a:t>The Church’s Subjection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F07669-D38B-AE4F-A2E9-0BD587ADC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507" y="1354362"/>
            <a:ext cx="11542986" cy="52986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A Reverential Submission</a:t>
            </a:r>
            <a:endParaRPr lang="en-US" sz="3600" b="1" dirty="0">
              <a:solidFill>
                <a:schemeClr val="bg1"/>
              </a:solidFill>
            </a:endParaRPr>
          </a:p>
          <a:p>
            <a:pPr>
              <a:buFont typeface="Zapf Dingbats"/>
              <a:buChar char="✺"/>
            </a:pPr>
            <a:r>
              <a:rPr lang="en-US" sz="3600" dirty="0">
                <a:solidFill>
                  <a:schemeClr val="bg1"/>
                </a:solidFill>
              </a:rPr>
              <a:t>Submission in reverential fear – </a:t>
            </a:r>
            <a:r>
              <a:rPr lang="en-US" sz="3600" i="1" dirty="0">
                <a:solidFill>
                  <a:schemeClr val="bg1"/>
                </a:solidFill>
              </a:rPr>
              <a:t>Ephesians 5:22-24, 33</a:t>
            </a:r>
          </a:p>
          <a:p>
            <a:pPr>
              <a:buFont typeface="Zapf Dingbats"/>
              <a:buChar char="✺"/>
            </a:pPr>
            <a:r>
              <a:rPr lang="en-US" sz="3600" dirty="0">
                <a:solidFill>
                  <a:schemeClr val="bg1"/>
                </a:solidFill>
              </a:rPr>
              <a:t>Willingly and eagerly –</a:t>
            </a:r>
            <a:r>
              <a:rPr lang="en-US" sz="3600" i="1" dirty="0">
                <a:solidFill>
                  <a:schemeClr val="bg1"/>
                </a:solidFill>
              </a:rPr>
              <a:t> Psalm 119:33-40</a:t>
            </a:r>
          </a:p>
          <a:p>
            <a:pPr>
              <a:buFont typeface="Zapf Dingbats"/>
              <a:buChar char="✺"/>
            </a:pPr>
            <a:r>
              <a:rPr lang="en-US" sz="3600" dirty="0">
                <a:solidFill>
                  <a:schemeClr val="bg1"/>
                </a:solidFill>
              </a:rPr>
              <a:t>Not conformed, but transformed –</a:t>
            </a:r>
            <a:r>
              <a:rPr lang="en-US" sz="3600" i="1" dirty="0">
                <a:solidFill>
                  <a:schemeClr val="bg1"/>
                </a:solidFill>
              </a:rPr>
              <a:t> Romans 12:2;                     1 Peter 4:3-4</a:t>
            </a:r>
          </a:p>
          <a:p>
            <a:pPr>
              <a:buFont typeface="Zapf Dingbats"/>
              <a:buChar char="✺"/>
            </a:pPr>
            <a:r>
              <a:rPr lang="en-US" sz="3600" dirty="0">
                <a:solidFill>
                  <a:schemeClr val="bg1"/>
                </a:solidFill>
              </a:rPr>
              <a:t>A holy church – </a:t>
            </a:r>
            <a:r>
              <a:rPr lang="en-US" sz="3600" i="1" dirty="0">
                <a:solidFill>
                  <a:schemeClr val="bg1"/>
                </a:solidFill>
              </a:rPr>
              <a:t>1 Corinthians 3:16-17; 2 Corinthians 7:1</a:t>
            </a:r>
          </a:p>
          <a:p>
            <a:pPr>
              <a:buFont typeface="Zapf Dingbats"/>
              <a:buChar char="✺"/>
            </a:pPr>
            <a:r>
              <a:rPr lang="en-US" sz="3600" dirty="0">
                <a:solidFill>
                  <a:schemeClr val="bg1"/>
                </a:solidFill>
              </a:rPr>
              <a:t>A glorious church – </a:t>
            </a:r>
            <a:r>
              <a:rPr lang="en-US" sz="3600" i="1" dirty="0">
                <a:solidFill>
                  <a:schemeClr val="bg1"/>
                </a:solidFill>
              </a:rPr>
              <a:t>Ephesians 3:20-21; 1:22-23</a:t>
            </a:r>
          </a:p>
          <a:p>
            <a:pPr>
              <a:buFont typeface="Zapf Dingbats"/>
              <a:buChar char="✺"/>
            </a:pPr>
            <a:r>
              <a:rPr lang="en-US" sz="3600" dirty="0">
                <a:solidFill>
                  <a:schemeClr val="bg1"/>
                </a:solidFill>
              </a:rPr>
              <a:t>Prepared as a bride –</a:t>
            </a:r>
            <a:r>
              <a:rPr lang="en-US" sz="3600" i="1" dirty="0">
                <a:solidFill>
                  <a:schemeClr val="bg1"/>
                </a:solidFill>
              </a:rPr>
              <a:t> Revelation 21:2; 2 Corinthians 11:1-4</a:t>
            </a:r>
          </a:p>
        </p:txBody>
      </p:sp>
    </p:spTree>
    <p:extLst>
      <p:ext uri="{BB962C8B-B14F-4D97-AF65-F5344CB8AC3E}">
        <p14:creationId xmlns:p14="http://schemas.microsoft.com/office/powerpoint/2010/main" val="296349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447</Words>
  <Application>Microsoft Macintosh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Lucida Calligraphy</vt:lpstr>
      <vt:lpstr>Zapf Dingbats</vt:lpstr>
      <vt:lpstr>Office Theme</vt:lpstr>
      <vt:lpstr>PowerPoint Presentation</vt:lpstr>
      <vt:lpstr>A Holy Matrimony – Christ and the church –</vt:lpstr>
      <vt:lpstr>The Marriage Relationship</vt:lpstr>
      <vt:lpstr>The Marriage Relationship</vt:lpstr>
      <vt:lpstr>The Marriage Relationship</vt:lpstr>
      <vt:lpstr>The Marriage Relationship</vt:lpstr>
      <vt:lpstr>Christ’s Love</vt:lpstr>
      <vt:lpstr>Christ’s Love</vt:lpstr>
      <vt:lpstr>The Church’s Subjection</vt:lpstr>
      <vt:lpstr>The Church’s Subjection</vt:lpstr>
      <vt:lpstr>A Holy Matrimony – Christ and the church 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Holy Matrimony – Christ and the church –</dc:title>
  <dc:creator>Jeremiah Cox</dc:creator>
  <cp:lastModifiedBy>Jeremiah Cox</cp:lastModifiedBy>
  <cp:revision>15</cp:revision>
  <dcterms:created xsi:type="dcterms:W3CDTF">2018-12-03T18:58:46Z</dcterms:created>
  <dcterms:modified xsi:type="dcterms:W3CDTF">2018-12-09T14:26:22Z</dcterms:modified>
</cp:coreProperties>
</file>