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8" r:id="rId2"/>
  </p:sldMasterIdLst>
  <p:sldIdLst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8"/>
    <p:restoredTop sz="94778"/>
  </p:normalViewPr>
  <p:slideViewPr>
    <p:cSldViewPr snapToGrid="0" snapToObjects="1">
      <p:cViewPr varScale="1">
        <p:scale>
          <a:sx n="103" d="100"/>
          <a:sy n="103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0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6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28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646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39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97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19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50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11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E4ABF-4D2A-4816-8FDC-C2FA17ADA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44ED3-0FC3-4E4C-B78B-AEE0531D5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30150-F753-47EF-8540-2314B95F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3788-7738-406D-B106-7FFCDF34A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6971D-16CA-499F-86A7-CBBB4698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32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E424-B8E0-4761-8883-2B5D4289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52CFF-651C-4B53-829A-82B36EB48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63F30-D90F-4FA4-90F4-ACA8A4FEB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A6D0C-7172-4492-9A8F-15D20C002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69D25-3D76-44A2-AA69-9EAE0B98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6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93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96B1-E7DE-428C-8567-A83C9B60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45D60-058B-4870-BBBF-ECC620C36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B562C-B946-4B9A-8D85-3A04F56A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36470-4FB1-4E89-A2AA-DD5AF1AB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FDA10-D466-4FC5-A17E-D155B406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73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F153-992D-4E9B-BF49-9C6C223D8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5EEE1-E550-4745-97E6-47AF90DF8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1A0D9-7715-44D5-979B-AF50EFB57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84330-262F-4B04-864C-A66CDA84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9E966-BBF7-4FB8-92F8-FB828B33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40F7C-535F-4DE2-AB14-E4CD60BA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25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621F-C9D6-49D9-AF47-F38A604D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5DC83-29A9-442A-BB9E-CB3239CFA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46A03-D6AB-493D-B250-BB66249BE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68356-82EA-4FB9-8B40-81A4AB8DC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E24AE6-11CD-42F4-A4FF-9662A2A2C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20ECB3-9E79-4B39-8E29-D74A16B5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B36464-A6EE-4510-848E-31180082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B6C82A-8F48-4B1C-A7D5-D313574D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76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AB13-CACD-48D8-817E-016BB968E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48180-D852-4CC9-A446-C87CDDC2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A067E-A5A2-4E8E-8705-4F6A23C0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07B25-8DFA-424D-90F6-94F3D8A7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256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708B7E-D858-482C-908A-6CE03343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7D8AC-CB59-4EEC-8092-B9053E48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9C25A-CE46-47A3-8FCB-F8926965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24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4260-BD26-4ABF-94B9-5CEF6F10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ACDD7-552B-4CB9-BE9A-83680F5A2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F2C196-1487-426F-906F-1676EAD03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4C532-0AF5-49D1-A78D-EC295358E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85A73-E9B4-4FD4-8F99-2798284C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B12A-405F-41F3-9F7E-30D10D2F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18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15057-A5D9-484C-A929-CC41FE73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B6E94-AEDA-467A-AD2F-1D069EEC7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D0914-89A2-450A-9FE9-881DBFEA3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1058F-8327-4EF0-B413-B849EB47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8BB77-C4F6-4C71-9738-00B8DE8A6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0D8F6-699D-441C-92A2-D9103B04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324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FB420-391A-4CC7-AB52-3EC4118B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7CA91-23CD-4099-B60A-D44548AA9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2DE84-F149-444A-813D-74D7D5095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43F70-D5C0-4149-93E4-D474C61F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E09DE-6DC3-4067-AF9A-997F3931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716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77F99C-F916-4AA6-86FD-F7202C9C1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15647-CAF9-43BB-8B99-3EA9A438F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6483B-D6D0-4C0F-A7F1-0BD08537A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2D09C-2878-4C68-8B32-360B98823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D1F74-AF65-4A30-AB29-921D7AB3F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0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8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7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4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8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2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6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68924-C3AC-1A4C-A133-953EF5DDEB22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A9339-21B6-DD4B-AE13-4DC816331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2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2CBC8-5270-4951-B940-965D0C33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F653F-D9F6-4F85-8922-6E9D3FB16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0CE1E-1E78-4C4D-ACA7-D8F68DEF1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E591-CDD3-420E-BADF-D85B9ED5ECCA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851CE-57D7-4BA4-9F82-47078AF4F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1561E-8943-421D-81A6-93482DDE1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2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6A12F-CC78-4A37-9E47-2B544C5C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DCEBA-BAA5-413B-BDF8-029F3796C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8233E9-A942-2646-8F2C-A79E798FD203}"/>
              </a:ext>
            </a:extLst>
          </p:cNvPr>
          <p:cNvSpPr txBox="1"/>
          <p:nvPr/>
        </p:nvSpPr>
        <p:spPr>
          <a:xfrm>
            <a:off x="-407773" y="25578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0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F5AC6-E5EF-694B-9793-F55C5FF5C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808140"/>
            <a:ext cx="8144134" cy="1373070"/>
          </a:xfrm>
        </p:spPr>
        <p:txBody>
          <a:bodyPr/>
          <a:lstStyle/>
          <a:p>
            <a:r>
              <a:rPr lang="en-US" dirty="0"/>
              <a:t>Faith Accounted for Righteousness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4C3FE-65A7-AE41-9E2E-869BE6626F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Genesis 15:6; Romans 4:22; James 2:23</a:t>
            </a:r>
          </a:p>
        </p:txBody>
      </p:sp>
    </p:spTree>
    <p:extLst>
      <p:ext uri="{BB962C8B-B14F-4D97-AF65-F5344CB8AC3E}">
        <p14:creationId xmlns:p14="http://schemas.microsoft.com/office/powerpoint/2010/main" val="263311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57767-D23F-EE42-8192-ED550A5C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59" y="753228"/>
            <a:ext cx="10177224" cy="1080938"/>
          </a:xfrm>
        </p:spPr>
        <p:txBody>
          <a:bodyPr>
            <a:normAutofit/>
          </a:bodyPr>
          <a:lstStyle/>
          <a:p>
            <a:r>
              <a:rPr lang="en-US" sz="4400" dirty="0"/>
              <a:t>The Doctrine of Martin Luther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0F107-4E73-794F-AAE5-2C4173BC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58" y="2083982"/>
            <a:ext cx="11919097" cy="4550734"/>
          </a:xfrm>
        </p:spPr>
        <p:txBody>
          <a:bodyPr>
            <a:noAutofit/>
          </a:bodyPr>
          <a:lstStyle/>
          <a:p>
            <a:r>
              <a:rPr lang="en-US" sz="2800" dirty="0"/>
              <a:t>Martin Luther (1483-1546) – Taught salvation by faith alone.</a:t>
            </a:r>
          </a:p>
          <a:p>
            <a:r>
              <a:rPr lang="en-US" sz="2800" dirty="0"/>
              <a:t>Luther’s translation of Romans 3:28 – </a:t>
            </a:r>
            <a:r>
              <a:rPr lang="en-US" sz="2800" i="1" dirty="0"/>
              <a:t>“So </a:t>
            </a:r>
            <a:r>
              <a:rPr lang="en-US" sz="2800" i="1" dirty="0" err="1"/>
              <a:t>halten</a:t>
            </a:r>
            <a:r>
              <a:rPr lang="en-US" sz="2800" i="1" dirty="0"/>
              <a:t> </a:t>
            </a:r>
            <a:r>
              <a:rPr lang="en-US" sz="2800" i="1" dirty="0" err="1"/>
              <a:t>wir</a:t>
            </a:r>
            <a:r>
              <a:rPr lang="en-US" sz="2800" i="1" dirty="0"/>
              <a:t> nun </a:t>
            </a:r>
            <a:r>
              <a:rPr lang="en-US" sz="2800" i="1" dirty="0" err="1"/>
              <a:t>dafür</a:t>
            </a:r>
            <a:r>
              <a:rPr lang="en-US" sz="2800" i="1" dirty="0"/>
              <a:t>, </a:t>
            </a:r>
            <a:r>
              <a:rPr lang="en-US" sz="2800" i="1" dirty="0" err="1"/>
              <a:t>daß</a:t>
            </a:r>
            <a:r>
              <a:rPr lang="en-US" sz="2800" i="1" dirty="0"/>
              <a:t> der Mensch </a:t>
            </a:r>
            <a:r>
              <a:rPr lang="en-US" sz="2800" i="1" dirty="0" err="1"/>
              <a:t>gerecht</a:t>
            </a:r>
            <a:r>
              <a:rPr lang="en-US" sz="2800" i="1" dirty="0"/>
              <a:t> </a:t>
            </a:r>
            <a:r>
              <a:rPr lang="en-US" sz="2800" i="1" dirty="0" err="1"/>
              <a:t>werde</a:t>
            </a:r>
            <a:r>
              <a:rPr lang="en-US" sz="2800" i="1" dirty="0"/>
              <a:t> </a:t>
            </a:r>
            <a:r>
              <a:rPr lang="en-US" sz="2800" i="1" dirty="0" err="1"/>
              <a:t>ohne</a:t>
            </a:r>
            <a:r>
              <a:rPr lang="en-US" sz="2800" i="1" dirty="0"/>
              <a:t> des </a:t>
            </a:r>
            <a:r>
              <a:rPr lang="en-US" sz="2800" i="1" dirty="0" err="1"/>
              <a:t>Gesetzes</a:t>
            </a:r>
            <a:r>
              <a:rPr lang="en-US" sz="2800" i="1" dirty="0"/>
              <a:t> Werke, </a:t>
            </a:r>
            <a:r>
              <a:rPr lang="en-US" sz="2800" i="1" dirty="0" err="1"/>
              <a:t>allein</a:t>
            </a:r>
            <a:r>
              <a:rPr lang="en-US" sz="2800" i="1" dirty="0"/>
              <a:t> </a:t>
            </a:r>
            <a:r>
              <a:rPr lang="en-US" sz="2800" i="1" dirty="0" err="1"/>
              <a:t>durch</a:t>
            </a:r>
            <a:r>
              <a:rPr lang="en-US" sz="2800" i="1" dirty="0"/>
              <a:t> den </a:t>
            </a:r>
            <a:r>
              <a:rPr lang="en-US" sz="2800" i="1" dirty="0" err="1"/>
              <a:t>Glauben</a:t>
            </a:r>
            <a:r>
              <a:rPr lang="en-US" sz="2800" i="1" dirty="0"/>
              <a:t>.”</a:t>
            </a:r>
            <a:r>
              <a:rPr lang="en-US" sz="2800" dirty="0"/>
              <a:t> (Romans 3:28, Luther </a:t>
            </a:r>
            <a:r>
              <a:rPr lang="en-US" sz="2800" dirty="0" err="1"/>
              <a:t>Bibel</a:t>
            </a:r>
            <a:r>
              <a:rPr lang="en-US" sz="2800" dirty="0"/>
              <a:t> 1545 (LUTH1545), </a:t>
            </a:r>
            <a:r>
              <a:rPr lang="en-US" sz="2800" i="1" dirty="0"/>
              <a:t>Das </a:t>
            </a:r>
            <a:r>
              <a:rPr lang="en-US" sz="2800" i="1" dirty="0" err="1"/>
              <a:t>Newe</a:t>
            </a:r>
            <a:r>
              <a:rPr lang="en-US" sz="2800" i="1" dirty="0"/>
              <a:t> Testament </a:t>
            </a:r>
            <a:r>
              <a:rPr lang="en-US" sz="2800" i="1" dirty="0" err="1"/>
              <a:t>Deutzsch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Translates to English – “Thus, we now believe that man becomes righteous without the law of works, solely by faith.”</a:t>
            </a:r>
          </a:p>
          <a:p>
            <a:r>
              <a:rPr lang="en-US" sz="2800" dirty="0"/>
              <a:t>Romans 3:28 (original Greek) – “</a:t>
            </a:r>
            <a:r>
              <a:rPr lang="en-US" sz="2800" dirty="0" err="1"/>
              <a:t>Λογιζόμεθ</a:t>
            </a:r>
            <a:r>
              <a:rPr lang="en-US" sz="2800" dirty="0"/>
              <a:t>α </a:t>
            </a:r>
            <a:r>
              <a:rPr lang="en-US" sz="2800" dirty="0" err="1"/>
              <a:t>οὖν</a:t>
            </a:r>
            <a:r>
              <a:rPr lang="en-US" sz="2800" dirty="0"/>
              <a:t> π</a:t>
            </a:r>
            <a:r>
              <a:rPr lang="en-US" sz="2800" dirty="0" err="1"/>
              <a:t>ίστει</a:t>
            </a:r>
            <a:r>
              <a:rPr lang="en-US" sz="2800" dirty="0"/>
              <a:t> </a:t>
            </a:r>
            <a:r>
              <a:rPr lang="en-US" sz="2800" dirty="0" err="1"/>
              <a:t>δικ</a:t>
            </a:r>
            <a:r>
              <a:rPr lang="en-US" sz="2800" dirty="0"/>
              <a:t>α</a:t>
            </a:r>
            <a:r>
              <a:rPr lang="en-US" sz="2800" dirty="0" err="1"/>
              <a:t>ιοῦσθ</a:t>
            </a:r>
            <a:r>
              <a:rPr lang="en-US" sz="2800" dirty="0"/>
              <a:t>α</a:t>
            </a:r>
            <a:r>
              <a:rPr lang="en-US" sz="2800" dirty="0" err="1"/>
              <a:t>ι</a:t>
            </a:r>
            <a:r>
              <a:rPr lang="en-US" sz="2800" dirty="0"/>
              <a:t> </a:t>
            </a:r>
            <a:r>
              <a:rPr lang="en-US" sz="2800" dirty="0" err="1"/>
              <a:t>ἄνθρω</a:t>
            </a:r>
            <a:r>
              <a:rPr lang="en-US" sz="2800" dirty="0"/>
              <a:t>π</a:t>
            </a:r>
            <a:r>
              <a:rPr lang="en-US" sz="2800" dirty="0" err="1"/>
              <a:t>ον</a:t>
            </a:r>
            <a:r>
              <a:rPr lang="en-US" sz="2800" dirty="0"/>
              <a:t> </a:t>
            </a:r>
            <a:r>
              <a:rPr lang="en-US" sz="2800" dirty="0" err="1"/>
              <a:t>χωρὶς</a:t>
            </a:r>
            <a:r>
              <a:rPr lang="en-US" sz="2800" dirty="0"/>
              <a:t> </a:t>
            </a:r>
            <a:r>
              <a:rPr lang="en-US" sz="2800" dirty="0" err="1"/>
              <a:t>ἔργων</a:t>
            </a:r>
            <a:r>
              <a:rPr lang="en-US" sz="2800" dirty="0"/>
              <a:t> </a:t>
            </a:r>
            <a:r>
              <a:rPr lang="en-US" sz="2800" dirty="0" err="1"/>
              <a:t>νόμου</a:t>
            </a:r>
            <a:r>
              <a:rPr lang="en-US" sz="2800" dirty="0"/>
              <a:t>”</a:t>
            </a:r>
          </a:p>
          <a:p>
            <a:pPr lvl="1"/>
            <a:r>
              <a:rPr lang="en-US" sz="2800" dirty="0"/>
              <a:t>NKJV – </a:t>
            </a:r>
            <a:r>
              <a:rPr lang="en-US" sz="2800" i="1" dirty="0"/>
              <a:t>“Therefore we conclude that a man is justified by faith apart from the deeds of the law.”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118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57767-D23F-EE42-8192-ED550A5C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59" y="753228"/>
            <a:ext cx="10177224" cy="1080938"/>
          </a:xfrm>
        </p:spPr>
        <p:txBody>
          <a:bodyPr>
            <a:normAutofit/>
          </a:bodyPr>
          <a:lstStyle/>
          <a:p>
            <a:r>
              <a:rPr lang="en-US" sz="4400" dirty="0"/>
              <a:t>The Doctrine of Martin Luther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0F107-4E73-794F-AAE5-2C4173BC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58" y="2083982"/>
            <a:ext cx="11919097" cy="4550734"/>
          </a:xfrm>
        </p:spPr>
        <p:txBody>
          <a:bodyPr>
            <a:noAutofit/>
          </a:bodyPr>
          <a:lstStyle/>
          <a:p>
            <a:r>
              <a:rPr lang="en-US" sz="2800" dirty="0"/>
              <a:t>Martin Luther (1483-1546) – Taught salvation by faith alone.</a:t>
            </a:r>
          </a:p>
          <a:p>
            <a:r>
              <a:rPr lang="en-US" sz="2800" dirty="0"/>
              <a:t>Luther’s translation of Romans 3:28 – </a:t>
            </a:r>
            <a:r>
              <a:rPr lang="en-US" sz="2800" i="1" dirty="0"/>
              <a:t>“So </a:t>
            </a:r>
            <a:r>
              <a:rPr lang="en-US" sz="2800" i="1" dirty="0" err="1"/>
              <a:t>halten</a:t>
            </a:r>
            <a:r>
              <a:rPr lang="en-US" sz="2800" i="1" dirty="0"/>
              <a:t> </a:t>
            </a:r>
            <a:r>
              <a:rPr lang="en-US" sz="2800" i="1" dirty="0" err="1"/>
              <a:t>wir</a:t>
            </a:r>
            <a:r>
              <a:rPr lang="en-US" sz="2800" i="1" dirty="0"/>
              <a:t> nun </a:t>
            </a:r>
            <a:r>
              <a:rPr lang="en-US" sz="2800" i="1" dirty="0" err="1"/>
              <a:t>dafür</a:t>
            </a:r>
            <a:r>
              <a:rPr lang="en-US" sz="2800" i="1" dirty="0"/>
              <a:t>, </a:t>
            </a:r>
            <a:r>
              <a:rPr lang="en-US" sz="2800" i="1" dirty="0" err="1"/>
              <a:t>daß</a:t>
            </a:r>
            <a:r>
              <a:rPr lang="en-US" sz="2800" i="1" dirty="0"/>
              <a:t> der Mensch </a:t>
            </a:r>
            <a:r>
              <a:rPr lang="en-US" sz="2800" i="1" dirty="0" err="1"/>
              <a:t>gerecht</a:t>
            </a:r>
            <a:r>
              <a:rPr lang="en-US" sz="2800" i="1" dirty="0"/>
              <a:t> </a:t>
            </a:r>
            <a:r>
              <a:rPr lang="en-US" sz="2800" i="1" dirty="0" err="1"/>
              <a:t>werde</a:t>
            </a:r>
            <a:r>
              <a:rPr lang="en-US" sz="2800" i="1" dirty="0"/>
              <a:t> </a:t>
            </a:r>
            <a:r>
              <a:rPr lang="en-US" sz="2800" i="1" dirty="0" err="1"/>
              <a:t>ohne</a:t>
            </a:r>
            <a:r>
              <a:rPr lang="en-US" sz="2800" i="1" dirty="0"/>
              <a:t> des </a:t>
            </a:r>
            <a:r>
              <a:rPr lang="en-US" sz="2800" i="1" dirty="0" err="1"/>
              <a:t>Gesetzes</a:t>
            </a:r>
            <a:r>
              <a:rPr lang="en-US" sz="2800" i="1" dirty="0"/>
              <a:t> Werke, </a:t>
            </a:r>
            <a:r>
              <a:rPr lang="en-US" sz="2800" i="1" dirty="0" err="1"/>
              <a:t>allein</a:t>
            </a:r>
            <a:r>
              <a:rPr lang="en-US" sz="2800" i="1" dirty="0"/>
              <a:t> </a:t>
            </a:r>
            <a:r>
              <a:rPr lang="en-US" sz="2800" i="1" dirty="0" err="1"/>
              <a:t>durch</a:t>
            </a:r>
            <a:r>
              <a:rPr lang="en-US" sz="2800" i="1" dirty="0"/>
              <a:t> den </a:t>
            </a:r>
            <a:r>
              <a:rPr lang="en-US" sz="2800" i="1" dirty="0" err="1"/>
              <a:t>Glauben</a:t>
            </a:r>
            <a:r>
              <a:rPr lang="en-US" sz="2800" i="1" dirty="0"/>
              <a:t>.”</a:t>
            </a:r>
            <a:r>
              <a:rPr lang="en-US" sz="2800" dirty="0"/>
              <a:t> (Romans 3:28, Luther </a:t>
            </a:r>
            <a:r>
              <a:rPr lang="en-US" sz="2800" dirty="0" err="1"/>
              <a:t>Bibel</a:t>
            </a:r>
            <a:r>
              <a:rPr lang="en-US" sz="2800" dirty="0"/>
              <a:t> 1545 (LUTH1545), </a:t>
            </a:r>
            <a:r>
              <a:rPr lang="en-US" sz="2800" i="1" dirty="0"/>
              <a:t>Das </a:t>
            </a:r>
            <a:r>
              <a:rPr lang="en-US" sz="2800" i="1" dirty="0" err="1"/>
              <a:t>Newe</a:t>
            </a:r>
            <a:r>
              <a:rPr lang="en-US" sz="2800" i="1" dirty="0"/>
              <a:t> Testament </a:t>
            </a:r>
            <a:r>
              <a:rPr lang="en-US" sz="2800" i="1" dirty="0" err="1"/>
              <a:t>Deutzsch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Translates to English – “Thus, we now believe that man becomes righteous without the law of works, solely by faith.”</a:t>
            </a:r>
          </a:p>
          <a:p>
            <a:r>
              <a:rPr lang="en-US" sz="2800" dirty="0"/>
              <a:t>Luther’s translation of Romans 3:28 contradicted James 2:24, which led him to reject the epistle of James, labeling it as an “epistle of straw.”</a:t>
            </a:r>
          </a:p>
        </p:txBody>
      </p:sp>
    </p:spTree>
    <p:extLst>
      <p:ext uri="{BB962C8B-B14F-4D97-AF65-F5344CB8AC3E}">
        <p14:creationId xmlns:p14="http://schemas.microsoft.com/office/powerpoint/2010/main" val="37104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57767-D23F-EE42-8192-ED550A5C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59" y="753228"/>
            <a:ext cx="10177224" cy="1080938"/>
          </a:xfrm>
        </p:spPr>
        <p:txBody>
          <a:bodyPr>
            <a:normAutofit/>
          </a:bodyPr>
          <a:lstStyle/>
          <a:p>
            <a:r>
              <a:rPr lang="en-US" sz="4400" dirty="0"/>
              <a:t>The Faith of Abraham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0F107-4E73-794F-AAE5-2C4173BC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58" y="2083982"/>
            <a:ext cx="11919097" cy="4550734"/>
          </a:xfrm>
        </p:spPr>
        <p:txBody>
          <a:bodyPr>
            <a:noAutofit/>
          </a:bodyPr>
          <a:lstStyle/>
          <a:p>
            <a:r>
              <a:rPr lang="en-US" sz="3200" dirty="0"/>
              <a:t>Our understanding of Abraham’s faith is important –      </a:t>
            </a:r>
            <a:r>
              <a:rPr lang="en-US" sz="3200" i="1" dirty="0"/>
              <a:t>Romans 4:23-25</a:t>
            </a:r>
          </a:p>
          <a:p>
            <a:r>
              <a:rPr lang="en-US" sz="3200" dirty="0"/>
              <a:t>The faith Paul discusses in his Roman epistle concerns one that is active in obedience – </a:t>
            </a:r>
            <a:r>
              <a:rPr lang="en-US" sz="3200" i="1" dirty="0"/>
              <a:t>Romans 1:5; 16:26; 10:3, 16-17</a:t>
            </a:r>
          </a:p>
          <a:p>
            <a:r>
              <a:rPr lang="en-US" sz="3200" dirty="0"/>
              <a:t>Paul’s quote of Genesis 15:6 was not in reference to Abraham’s initial faith, and the first time righteousness was accounted to him.</a:t>
            </a:r>
          </a:p>
          <a:p>
            <a:pPr lvl="1"/>
            <a:r>
              <a:rPr lang="en-US" sz="3200" i="1" dirty="0"/>
              <a:t>Romans 4:13 </a:t>
            </a:r>
            <a:r>
              <a:rPr lang="en-US" sz="3200" dirty="0"/>
              <a:t>– promise through righteousness of faith.</a:t>
            </a:r>
          </a:p>
          <a:p>
            <a:pPr lvl="1"/>
            <a:r>
              <a:rPr lang="en-US" sz="3200" dirty="0"/>
              <a:t>When the promise came – </a:t>
            </a:r>
            <a:r>
              <a:rPr lang="en-US" sz="3200" i="1" dirty="0"/>
              <a:t>Genesis 12:1-3; Acts 7:2-3</a:t>
            </a:r>
          </a:p>
        </p:txBody>
      </p:sp>
    </p:spTree>
    <p:extLst>
      <p:ext uri="{BB962C8B-B14F-4D97-AF65-F5344CB8AC3E}">
        <p14:creationId xmlns:p14="http://schemas.microsoft.com/office/powerpoint/2010/main" val="381144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57767-D23F-EE42-8192-ED550A5C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59" y="753228"/>
            <a:ext cx="10177224" cy="1080938"/>
          </a:xfrm>
        </p:spPr>
        <p:txBody>
          <a:bodyPr>
            <a:normAutofit/>
          </a:bodyPr>
          <a:lstStyle/>
          <a:p>
            <a:r>
              <a:rPr lang="en-US" sz="4400" dirty="0"/>
              <a:t>The Faith of Abraham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0F107-4E73-794F-AAE5-2C4173BC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58" y="2083982"/>
            <a:ext cx="11919097" cy="4550734"/>
          </a:xfrm>
        </p:spPr>
        <p:txBody>
          <a:bodyPr>
            <a:noAutofit/>
          </a:bodyPr>
          <a:lstStyle/>
          <a:p>
            <a:r>
              <a:rPr lang="en-US" sz="3200" dirty="0"/>
              <a:t>Sometime after initial promise – </a:t>
            </a:r>
            <a:r>
              <a:rPr lang="en-US" sz="3200" i="1" dirty="0"/>
              <a:t>Genesis 15:1-6</a:t>
            </a:r>
          </a:p>
          <a:p>
            <a:r>
              <a:rPr lang="en-US" sz="3200" dirty="0"/>
              <a:t>About 15 years later – </a:t>
            </a:r>
            <a:r>
              <a:rPr lang="en-US" sz="3200" i="1" dirty="0"/>
              <a:t>Genesis 17:15-22</a:t>
            </a:r>
          </a:p>
          <a:p>
            <a:pPr lvl="1"/>
            <a:r>
              <a:rPr lang="en-US" sz="3200" dirty="0"/>
              <a:t>This is the event which Paul links with his quotation of Genesis 15:6 – </a:t>
            </a:r>
            <a:r>
              <a:rPr lang="en-US" sz="3200" i="1" dirty="0"/>
              <a:t>cf. Romans 4:19-22</a:t>
            </a:r>
          </a:p>
          <a:p>
            <a:r>
              <a:rPr lang="en-US" sz="3200" dirty="0"/>
              <a:t>About 25 years later – </a:t>
            </a:r>
            <a:r>
              <a:rPr lang="en-US" sz="3200" i="1" dirty="0"/>
              <a:t>Genesis 22:1-19</a:t>
            </a:r>
          </a:p>
          <a:p>
            <a:pPr lvl="1"/>
            <a:r>
              <a:rPr lang="en-US" sz="3200" dirty="0"/>
              <a:t>This is the event which James alludes to when he quotes Genesis 15:6 – </a:t>
            </a:r>
            <a:r>
              <a:rPr lang="en-US" sz="3200" i="1" dirty="0"/>
              <a:t>cf. James 2:21-24 (cf. Hebrews 11:7-19)</a:t>
            </a:r>
          </a:p>
        </p:txBody>
      </p:sp>
    </p:spTree>
    <p:extLst>
      <p:ext uri="{BB962C8B-B14F-4D97-AF65-F5344CB8AC3E}">
        <p14:creationId xmlns:p14="http://schemas.microsoft.com/office/powerpoint/2010/main" val="63634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57767-D23F-EE42-8192-ED550A5C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59" y="753228"/>
            <a:ext cx="10177224" cy="1080938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The Writing of Paul and James on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0F107-4E73-794F-AAE5-2C4173BC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58" y="2083982"/>
            <a:ext cx="11919097" cy="45507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Paul – Works of the Law</a:t>
            </a:r>
          </a:p>
          <a:p>
            <a:r>
              <a:rPr lang="en-US" sz="3200" dirty="0"/>
              <a:t>Theme – </a:t>
            </a:r>
            <a:r>
              <a:rPr lang="en-US" sz="3200" i="1" dirty="0"/>
              <a:t>Romans 1:16-17 (cf. 3:21-22, 27-28)</a:t>
            </a:r>
          </a:p>
          <a:p>
            <a:r>
              <a:rPr lang="en-US" sz="3200" dirty="0"/>
              <a:t>Works of Romans 4 – perfect keeping of the law. (Cannot be justified by such.)</a:t>
            </a:r>
          </a:p>
          <a:p>
            <a:pPr marL="0" indent="0">
              <a:buNone/>
            </a:pPr>
            <a:r>
              <a:rPr lang="en-US" sz="3200" b="1" dirty="0"/>
              <a:t>James – Works of Faith</a:t>
            </a:r>
          </a:p>
          <a:p>
            <a:r>
              <a:rPr lang="en-US" sz="3200" dirty="0"/>
              <a:t>Theme – </a:t>
            </a:r>
            <a:r>
              <a:rPr lang="en-US" sz="3200" i="1" dirty="0"/>
              <a:t>James 1:22</a:t>
            </a:r>
          </a:p>
          <a:p>
            <a:r>
              <a:rPr lang="en-US" sz="3200" dirty="0"/>
              <a:t>Works of James 2 – those which concern faithful submission to God’s will.</a:t>
            </a:r>
          </a:p>
        </p:txBody>
      </p:sp>
    </p:spTree>
    <p:extLst>
      <p:ext uri="{BB962C8B-B14F-4D97-AF65-F5344CB8AC3E}">
        <p14:creationId xmlns:p14="http://schemas.microsoft.com/office/powerpoint/2010/main" val="133663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57767-D23F-EE42-8192-ED550A5C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3" y="753228"/>
            <a:ext cx="10155959" cy="1080938"/>
          </a:xfrm>
        </p:spPr>
        <p:txBody>
          <a:bodyPr>
            <a:normAutofit/>
          </a:bodyPr>
          <a:lstStyle/>
          <a:p>
            <a:r>
              <a:rPr lang="en-US" sz="4400" dirty="0"/>
              <a:t>Faith Accounted for Righteousness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1E196-E286-4347-A296-71E5E3639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223" y="2105247"/>
            <a:ext cx="5769935" cy="4582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/>
              <a:t>The Principle</a:t>
            </a:r>
          </a:p>
          <a:p>
            <a:r>
              <a:rPr lang="en-US" sz="2800" dirty="0"/>
              <a:t>Introduced in the Old Testament – </a:t>
            </a:r>
            <a:r>
              <a:rPr lang="en-US" sz="2800" i="1" dirty="0"/>
              <a:t>Habakkuk 2:4</a:t>
            </a:r>
          </a:p>
          <a:p>
            <a:r>
              <a:rPr lang="en-US" sz="2800" dirty="0"/>
              <a:t>Continued in the New Testament – </a:t>
            </a:r>
            <a:r>
              <a:rPr lang="en-US" sz="2800" i="1" dirty="0"/>
              <a:t>Romans 1:16-17</a:t>
            </a:r>
          </a:p>
          <a:p>
            <a:pPr marL="0" indent="0">
              <a:buNone/>
            </a:pPr>
            <a:r>
              <a:rPr lang="en-US" sz="2800" b="1" dirty="0"/>
              <a:t>The Faith Accounted for Righteousness</a:t>
            </a:r>
          </a:p>
          <a:p>
            <a:r>
              <a:rPr lang="en-US" sz="2800" dirty="0"/>
              <a:t>Humble – </a:t>
            </a:r>
            <a:r>
              <a:rPr lang="en-US" sz="2800" i="1" dirty="0"/>
              <a:t>James 1:21; 4:6, 10</a:t>
            </a:r>
          </a:p>
          <a:p>
            <a:r>
              <a:rPr lang="en-US" sz="2800" dirty="0"/>
              <a:t>Trusting – </a:t>
            </a:r>
            <a:r>
              <a:rPr lang="en-US" sz="2800" i="1" dirty="0"/>
              <a:t>Habakkuk 1:13; 2:1, 4; Psalm 91:1-6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3443F6-600A-644D-A95B-1CF2A2588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842" y="2105247"/>
            <a:ext cx="5769935" cy="4582632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Single-minded – </a:t>
            </a:r>
            <a:r>
              <a:rPr lang="en-US" sz="2800" i="1" dirty="0"/>
              <a:t>James 1:5-8</a:t>
            </a:r>
          </a:p>
          <a:p>
            <a:r>
              <a:rPr lang="en-US" sz="2800" dirty="0"/>
              <a:t>Obedient – </a:t>
            </a:r>
            <a:r>
              <a:rPr lang="en-US" sz="2800" i="1" dirty="0"/>
              <a:t>James 1:22-25; 2:14, 17, 20, 24, 26</a:t>
            </a:r>
          </a:p>
          <a:p>
            <a:r>
              <a:rPr lang="en-US" sz="2800" dirty="0"/>
              <a:t>Grows Toward Perfection –             </a:t>
            </a:r>
            <a:r>
              <a:rPr lang="en-US" sz="2800" i="1" dirty="0"/>
              <a:t>2 Peter 1:5-9; 3:18; Eph. 4:11-13</a:t>
            </a:r>
          </a:p>
          <a:p>
            <a:r>
              <a:rPr lang="en-US" sz="2800" dirty="0"/>
              <a:t>Constant</a:t>
            </a:r>
          </a:p>
          <a:p>
            <a:pPr lvl="1"/>
            <a:r>
              <a:rPr lang="en-US" sz="2800" dirty="0"/>
              <a:t>Temptation – </a:t>
            </a:r>
            <a:r>
              <a:rPr lang="en-US" sz="2800" i="1" dirty="0"/>
              <a:t>1 Corinthians 10:13</a:t>
            </a:r>
          </a:p>
          <a:p>
            <a:pPr lvl="1"/>
            <a:r>
              <a:rPr lang="en-US" sz="2800" dirty="0"/>
              <a:t>Affliction – </a:t>
            </a:r>
            <a:r>
              <a:rPr lang="en-US" sz="2800" i="1" dirty="0"/>
              <a:t>2 Corinthians 4:16-1</a:t>
            </a:r>
            <a:r>
              <a:rPr lang="en-US" sz="2800" dirty="0"/>
              <a:t>8</a:t>
            </a:r>
          </a:p>
          <a:p>
            <a:pPr lvl="1"/>
            <a:r>
              <a:rPr lang="en-US" sz="2800" dirty="0"/>
              <a:t>Persecution – </a:t>
            </a:r>
            <a:r>
              <a:rPr lang="en-US" sz="2800" i="1" dirty="0"/>
              <a:t>Hebrews 10:32-39</a:t>
            </a:r>
          </a:p>
          <a:p>
            <a:pPr lvl="1"/>
            <a:r>
              <a:rPr lang="en-US" sz="2800" dirty="0"/>
              <a:t>To the end – </a:t>
            </a:r>
            <a:r>
              <a:rPr lang="en-US" sz="2800" i="1" dirty="0"/>
              <a:t>Hebrews 3:12-15</a:t>
            </a:r>
          </a:p>
        </p:txBody>
      </p:sp>
    </p:spTree>
    <p:extLst>
      <p:ext uri="{BB962C8B-B14F-4D97-AF65-F5344CB8AC3E}">
        <p14:creationId xmlns:p14="http://schemas.microsoft.com/office/powerpoint/2010/main" val="172063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F5AC6-E5EF-694B-9793-F55C5FF5C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808140"/>
            <a:ext cx="8144134" cy="1373070"/>
          </a:xfrm>
        </p:spPr>
        <p:txBody>
          <a:bodyPr/>
          <a:lstStyle/>
          <a:p>
            <a:r>
              <a:rPr lang="en-US" dirty="0"/>
              <a:t>Faith Accounted for Righteousness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4C3FE-65A7-AE41-9E2E-869BE6626F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Genesis 15:6; Romans 4:22; James 2:23</a:t>
            </a:r>
          </a:p>
        </p:txBody>
      </p:sp>
    </p:spTree>
    <p:extLst>
      <p:ext uri="{BB962C8B-B14F-4D97-AF65-F5344CB8AC3E}">
        <p14:creationId xmlns:p14="http://schemas.microsoft.com/office/powerpoint/2010/main" val="418977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{C34431CA-CBDB-1144-BA7F-2A9D636BB67C}tf10001057</Template>
  <TotalTime>331</TotalTime>
  <Words>570</Words>
  <Application>Microsoft Macintosh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Berlin</vt:lpstr>
      <vt:lpstr>Office Theme</vt:lpstr>
      <vt:lpstr>PowerPoint Presentation</vt:lpstr>
      <vt:lpstr>Faith Accounted for Righteousness</vt:lpstr>
      <vt:lpstr>The Doctrine of Martin Luther</vt:lpstr>
      <vt:lpstr>The Doctrine of Martin Luther</vt:lpstr>
      <vt:lpstr>The Faith of Abraham</vt:lpstr>
      <vt:lpstr>The Faith of Abraham</vt:lpstr>
      <vt:lpstr>The Writing of Paul and James on Works</vt:lpstr>
      <vt:lpstr>Faith Accounted for Righteousness</vt:lpstr>
      <vt:lpstr>Faith Accounted for Righteousness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Accounted for Righteousness</dc:title>
  <dc:creator>Jeremiah Cox</dc:creator>
  <cp:lastModifiedBy>Jeremiah Cox</cp:lastModifiedBy>
  <cp:revision>8</cp:revision>
  <dcterms:created xsi:type="dcterms:W3CDTF">2018-12-16T13:53:02Z</dcterms:created>
  <dcterms:modified xsi:type="dcterms:W3CDTF">2018-12-17T01:12:23Z</dcterms:modified>
</cp:coreProperties>
</file>