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1744-D5EF-EB40-95F9-E17B0525A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E16F3-EF16-5E47-A6CB-8ACAC26C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EC70-98A1-6146-A0A4-FEFB4EF0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DA47-0351-124F-B79A-FB7F8B5C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FBCE-D02A-4547-841B-857658A1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214A-C9B6-5D41-9251-6733ABB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62088-65A0-4E4B-85E9-BA86F79AE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4320-A48B-7D4A-9D06-5DB9A25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2DA36-A629-FB43-B68D-81E462E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1E346-1261-F54B-88A5-A38777AE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A2B09-C5AB-EC4D-9F89-511D4462F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FCF39-DA7A-7F42-B3F0-8DC6B5EF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59E1-E0BA-6E49-93A8-7318E20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3DF7-C320-3149-B417-EB0059B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6BBBA-4496-9640-94C7-FDEF2338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388A-9564-1847-9A4E-74A182B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AA91-9215-3F4F-AEA2-23F94FFE4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EAEF-4415-0A42-8DE3-E063D23D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E6F89-7CBD-8643-804E-FFBDEDF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6C0B-12FC-4F4C-9930-E40D59B7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8CBF-5E4C-E44D-A3C8-834B1539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98D8-3E63-9148-84A4-BA48CD08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38F9-361A-4C4D-9916-2F6A7E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7585-AADE-0241-A16B-353036DF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6E74-0C7B-8340-9C51-F81C9894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F703-3946-954A-AB7B-1E18600A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D0C9-AD0D-C447-9BB7-C90D8E6EF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778-E710-9542-9376-9C6C6E9B3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6F56F-EC1B-D447-B041-ECB11F59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E4CF8-2126-B64D-BFC8-DE548BC2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D25E-ADB7-D947-A94E-C67C035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A8F1-2F61-B543-8A11-3DF67B87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2869B-A870-E447-8656-D81A5966C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710AC-0E09-C24C-8A7E-8BF1DFFC1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6FBF7-9E3C-CD4A-B38E-36994F45A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0923-DF26-174D-BEFF-7E9D65F85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9C85A-C76D-8B44-A49B-89960A43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FA5E0-B398-804F-B965-9B3C36F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AE2C3-A976-5E4D-8E31-904FDB47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3396-A0D0-7E4D-98C6-FB448752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11A77-03CD-504D-B68A-9FE2D05A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11606-CD95-9B41-A642-630AFC56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6ABAA-AC3E-294A-B0B3-D3E1B3D0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84DFF-806B-F84E-AEFB-AC013768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66C64-6C61-E64E-ACBD-20BBAF6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B7BD4-776E-5F4C-80BB-21FE7E7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7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D7E6-D246-3C4D-8AE4-B6DC383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D001-CFA9-1F40-83C5-97F592E6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361F1-79EF-704C-9D44-5C77C5C26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D82A-5CC6-3843-ABE4-99A7B3B0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5A384-7FAE-A945-A178-F998E5B8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CC4-4669-234A-871A-ACAE5B5A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1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B84E-1D93-C940-808C-FEA11736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8660E-A734-704E-8A29-B7086BDF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4E317-2F2C-434E-8AB3-78161E0F6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C6A93-90BF-B14A-9F55-43490AD4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EA6AE-0D14-B549-A2EF-5D7A1BDA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02B6B-B6BF-084E-B26D-87DFB213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D58A6-09FA-894F-8E25-417CA5AA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89B3C-79CA-524F-ADBC-09CAB31D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9D87F-8AA9-4E46-B992-4708D0552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5BE2-FAC4-E144-BC4D-88C31EEB3650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80290-2ACA-4E4A-BD3D-ED39EBF33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DAF4-E54A-9847-8F0C-6EBE75DC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7DFF-52CF-A34F-8C7B-F29317FE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6EB6-3736-1A45-ABF1-8E32200F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AB33-F560-534C-9D50-D19D98168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12" y="1360872"/>
            <a:ext cx="4754383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  <a:ea typeface="SimSun" panose="02010600030101010101" pitchFamily="2" charset="-122"/>
                <a:cs typeface="IrisUPC" panose="020B0604020202020204" pitchFamily="34" charset="0"/>
              </a:rPr>
              <a:t>HE MUST INCREASE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F0214-C240-0345-9EB0-184501345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48000" y="5855973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</a:rPr>
              <a:t>John 3:30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A86F35-8A9E-2D47-966E-4497C9B746A0}"/>
              </a:ext>
            </a:extLst>
          </p:cNvPr>
          <p:cNvSpPr txBox="1">
            <a:spLocks/>
          </p:cNvSpPr>
          <p:nvPr/>
        </p:nvSpPr>
        <p:spPr>
          <a:xfrm>
            <a:off x="5436324" y="2893171"/>
            <a:ext cx="507450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  <a:ea typeface="SimSun" panose="02010600030101010101" pitchFamily="2" charset="-122"/>
                <a:cs typeface="Niagara Solid" panose="020F0502020204030204" pitchFamily="34" charset="0"/>
              </a:rPr>
              <a:t>BUT I MUST DECREASE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32166B-CE43-F842-ADA9-372BCC940E1E}"/>
              </a:ext>
            </a:extLst>
          </p:cNvPr>
          <p:cNvGrpSpPr/>
          <p:nvPr/>
        </p:nvGrpSpPr>
        <p:grpSpPr>
          <a:xfrm>
            <a:off x="3991225" y="1208251"/>
            <a:ext cx="3459892" cy="4508927"/>
            <a:chOff x="3991225" y="1208251"/>
            <a:chExt cx="3459892" cy="450892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CA73522-925D-4243-AD13-697E5BA85A4A}"/>
                </a:ext>
              </a:extLst>
            </p:cNvPr>
            <p:cNvSpPr txBox="1"/>
            <p:nvPr/>
          </p:nvSpPr>
          <p:spPr>
            <a:xfrm>
              <a:off x="5199680" y="1208251"/>
              <a:ext cx="115728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b="1" dirty="0">
                  <a:ln w="28575">
                    <a:solidFill>
                      <a:schemeClr val="bg1">
                        <a:alpha val="65000"/>
                      </a:schemeClr>
                    </a:solidFill>
                  </a:ln>
                  <a:solidFill>
                    <a:schemeClr val="accent2">
                      <a:lumMod val="60000"/>
                      <a:lumOff val="40000"/>
                      <a:alpha val="65000"/>
                    </a:schemeClr>
                  </a:solidFill>
                  <a:latin typeface="Niagara Solid" pitchFamily="82" charset="77"/>
                </a:rPr>
                <a:t>&gt;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19E7BF-5918-D340-8701-F5012E9A1F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91225" y="3896096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ED3E57-F301-A644-B22D-09F0EF7BC1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27387" y="1803189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38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7A8BF15-45C8-7E4D-AE58-011A740C8AD8}"/>
              </a:ext>
            </a:extLst>
          </p:cNvPr>
          <p:cNvGrpSpPr/>
          <p:nvPr/>
        </p:nvGrpSpPr>
        <p:grpSpPr>
          <a:xfrm>
            <a:off x="9691950" y="3751433"/>
            <a:ext cx="3459892" cy="4508927"/>
            <a:chOff x="9691950" y="3751433"/>
            <a:chExt cx="3459892" cy="450892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95E51F4-6376-0D4E-A144-E23319214513}"/>
                </a:ext>
              </a:extLst>
            </p:cNvPr>
            <p:cNvSpPr txBox="1"/>
            <p:nvPr/>
          </p:nvSpPr>
          <p:spPr>
            <a:xfrm>
              <a:off x="10900405" y="3751433"/>
              <a:ext cx="115728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b="1" dirty="0">
                  <a:ln w="28575">
                    <a:solidFill>
                      <a:schemeClr val="bg1">
                        <a:alpha val="65000"/>
                      </a:schemeClr>
                    </a:solidFill>
                  </a:ln>
                  <a:solidFill>
                    <a:schemeClr val="accent2">
                      <a:lumMod val="60000"/>
                      <a:lumOff val="40000"/>
                      <a:alpha val="65000"/>
                    </a:schemeClr>
                  </a:solidFill>
                  <a:latin typeface="Niagara Solid" pitchFamily="82" charset="77"/>
                </a:rPr>
                <a:t>&gt;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0408810-F75A-114E-B36A-5405D86565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91950" y="6439278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C1D02B8-FCA3-AB49-BCA8-D7E600AF5F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28112" y="4346371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4A1C0F-DC0F-0A4F-A9FC-27DBBA6E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4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77"/>
              </a:rPr>
              <a:t>The Ministry and Attitude of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CC83-B97C-5149-9266-50694740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1547810"/>
            <a:ext cx="11496675" cy="5095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His Ministry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In prophecy – </a:t>
            </a:r>
            <a:r>
              <a:rPr lang="en-US" sz="3600" i="1" dirty="0">
                <a:solidFill>
                  <a:schemeClr val="bg1"/>
                </a:solidFill>
              </a:rPr>
              <a:t>Isaiah 40:3-5; Malachi 3:1; 4:5-6                  (cf. Luke 1:17)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In fulfillment – </a:t>
            </a:r>
            <a:r>
              <a:rPr lang="en-US" sz="3600" i="1" dirty="0">
                <a:solidFill>
                  <a:schemeClr val="bg1"/>
                </a:solidFill>
              </a:rPr>
              <a:t>Matthew 3:1-3; Mark 1:1-5; Luke 3:2-5; John 1:19-23 (cf. Matthew 11:10-15)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His Attitude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Honesty – </a:t>
            </a:r>
            <a:r>
              <a:rPr lang="en-US" sz="3600" i="1" dirty="0">
                <a:solidFill>
                  <a:schemeClr val="bg1"/>
                </a:solidFill>
              </a:rPr>
              <a:t>John 1:19-20, 24-27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Contentment, joy, humility, understanding of his appointment – </a:t>
            </a:r>
            <a:r>
              <a:rPr lang="en-US" sz="3600" i="1" dirty="0">
                <a:solidFill>
                  <a:schemeClr val="bg1"/>
                </a:solidFill>
              </a:rPr>
              <a:t>John 3:22-30</a:t>
            </a:r>
          </a:p>
        </p:txBody>
      </p:sp>
    </p:spTree>
    <p:extLst>
      <p:ext uri="{BB962C8B-B14F-4D97-AF65-F5344CB8AC3E}">
        <p14:creationId xmlns:p14="http://schemas.microsoft.com/office/powerpoint/2010/main" val="172263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1E7C031-FEFA-A74D-8235-6C421D5537CA}"/>
              </a:ext>
            </a:extLst>
          </p:cNvPr>
          <p:cNvGrpSpPr/>
          <p:nvPr/>
        </p:nvGrpSpPr>
        <p:grpSpPr>
          <a:xfrm>
            <a:off x="9691950" y="3751433"/>
            <a:ext cx="3459892" cy="4508927"/>
            <a:chOff x="9691950" y="3751433"/>
            <a:chExt cx="3459892" cy="450892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95E51F4-6376-0D4E-A144-E23319214513}"/>
                </a:ext>
              </a:extLst>
            </p:cNvPr>
            <p:cNvSpPr txBox="1"/>
            <p:nvPr/>
          </p:nvSpPr>
          <p:spPr>
            <a:xfrm>
              <a:off x="10900405" y="3751433"/>
              <a:ext cx="115728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b="1" dirty="0">
                  <a:ln w="28575">
                    <a:solidFill>
                      <a:schemeClr val="bg1">
                        <a:alpha val="65000"/>
                      </a:schemeClr>
                    </a:solidFill>
                  </a:ln>
                  <a:solidFill>
                    <a:schemeClr val="accent2">
                      <a:lumMod val="60000"/>
                      <a:lumOff val="40000"/>
                      <a:alpha val="65000"/>
                    </a:schemeClr>
                  </a:solidFill>
                  <a:latin typeface="Niagara Solid" pitchFamily="82" charset="77"/>
                </a:rPr>
                <a:t>&gt;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0408810-F75A-114E-B36A-5405D86565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91950" y="6439278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C1D02B8-FCA3-AB49-BCA8-D7E600AF5F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28112" y="4346371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4A1C0F-DC0F-0A4F-A9FC-27DBBA6E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4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77"/>
              </a:rPr>
              <a:t>“He must increase, but I must decrease”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CC83-B97C-5149-9266-50694740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1547810"/>
            <a:ext cx="11496675" cy="509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Doctrine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God’s way of saving man – </a:t>
            </a:r>
            <a:r>
              <a:rPr lang="en-US" sz="3600" i="1" dirty="0">
                <a:solidFill>
                  <a:schemeClr val="bg1"/>
                </a:solidFill>
              </a:rPr>
              <a:t>Romans 1:16;                                       1 Corinthians 1:14-18, 21; 2 John 9; John 14:6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Those who teach contrary to this doctrine increase themselves, and decrease Christ – </a:t>
            </a:r>
            <a:r>
              <a:rPr lang="en-US" sz="3600" i="1" dirty="0">
                <a:solidFill>
                  <a:schemeClr val="bg1"/>
                </a:solidFill>
              </a:rPr>
              <a:t>Matthew 15:1-9; Galatians 1:6-7; 6:12-15</a:t>
            </a:r>
          </a:p>
        </p:txBody>
      </p:sp>
    </p:spTree>
    <p:extLst>
      <p:ext uri="{BB962C8B-B14F-4D97-AF65-F5344CB8AC3E}">
        <p14:creationId xmlns:p14="http://schemas.microsoft.com/office/powerpoint/2010/main" val="40204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7F048A-BA41-1B40-9D04-6AC5DC95E2AC}"/>
              </a:ext>
            </a:extLst>
          </p:cNvPr>
          <p:cNvGrpSpPr/>
          <p:nvPr/>
        </p:nvGrpSpPr>
        <p:grpSpPr>
          <a:xfrm>
            <a:off x="9691950" y="3751433"/>
            <a:ext cx="3459892" cy="4508927"/>
            <a:chOff x="9691950" y="3751433"/>
            <a:chExt cx="3459892" cy="450892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95E51F4-6376-0D4E-A144-E23319214513}"/>
                </a:ext>
              </a:extLst>
            </p:cNvPr>
            <p:cNvSpPr txBox="1"/>
            <p:nvPr/>
          </p:nvSpPr>
          <p:spPr>
            <a:xfrm>
              <a:off x="10900405" y="3751433"/>
              <a:ext cx="115728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b="1" dirty="0">
                  <a:ln w="28575">
                    <a:solidFill>
                      <a:schemeClr val="bg1">
                        <a:alpha val="65000"/>
                      </a:schemeClr>
                    </a:solidFill>
                  </a:ln>
                  <a:solidFill>
                    <a:schemeClr val="accent2">
                      <a:lumMod val="60000"/>
                      <a:lumOff val="40000"/>
                      <a:alpha val="65000"/>
                    </a:schemeClr>
                  </a:solidFill>
                  <a:latin typeface="Niagara Solid" pitchFamily="82" charset="77"/>
                </a:rPr>
                <a:t>&gt;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0408810-F75A-114E-B36A-5405D86565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91950" y="6439278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C1D02B8-FCA3-AB49-BCA8-D7E600AF5F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28112" y="4346371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4A1C0F-DC0F-0A4F-A9FC-27DBBA6E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4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gency FB" panose="020B0503020202020204" pitchFamily="34" charset="77"/>
              </a:rPr>
              <a:t>“He must increase, but I must decrease”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CC83-B97C-5149-9266-50694740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1547810"/>
            <a:ext cx="11496675" cy="509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2">
                    <a:lumMod val="60000"/>
                    <a:lumOff val="40000"/>
                    <a:alpha val="65000"/>
                  </a:schemeClr>
                </a:solidFill>
              </a:rPr>
              <a:t>Doctrine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Discipleship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Jesus’ description of discipleship – </a:t>
            </a:r>
            <a:r>
              <a:rPr lang="en-US" sz="3600" i="1" dirty="0">
                <a:solidFill>
                  <a:schemeClr val="bg1"/>
                </a:solidFill>
              </a:rPr>
              <a:t>Luke 14:25-27, 33;   Mark 8:34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False discipleship elevates one’s own will –                   </a:t>
            </a:r>
            <a:r>
              <a:rPr lang="en-US" sz="3600" i="1" dirty="0">
                <a:solidFill>
                  <a:schemeClr val="bg1"/>
                </a:solidFill>
              </a:rPr>
              <a:t>Matthew 7:21-23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True discipleship increases Christ </a:t>
            </a:r>
            <a:r>
              <a:rPr lang="en-US" sz="3600" i="1" dirty="0">
                <a:solidFill>
                  <a:schemeClr val="bg1"/>
                </a:solidFill>
              </a:rPr>
              <a:t>– John 8:31-32;   Galatians 2:20; 1 Corinthians 10:31 (cf. Colossians 3:17)</a:t>
            </a:r>
          </a:p>
        </p:txBody>
      </p:sp>
    </p:spTree>
    <p:extLst>
      <p:ext uri="{BB962C8B-B14F-4D97-AF65-F5344CB8AC3E}">
        <p14:creationId xmlns:p14="http://schemas.microsoft.com/office/powerpoint/2010/main" val="108210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AB33-F560-534C-9D50-D19D98168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12" y="1360872"/>
            <a:ext cx="4754383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  <a:ea typeface="SimSun" panose="02010600030101010101" pitchFamily="2" charset="-122"/>
                <a:cs typeface="IrisUPC" panose="020B0604020202020204" pitchFamily="34" charset="0"/>
              </a:rPr>
              <a:t>HE MUST INCREASE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F0214-C240-0345-9EB0-184501345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48000" y="5855973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</a:rPr>
              <a:t>John 3:30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A86F35-8A9E-2D47-966E-4497C9B746A0}"/>
              </a:ext>
            </a:extLst>
          </p:cNvPr>
          <p:cNvSpPr txBox="1">
            <a:spLocks/>
          </p:cNvSpPr>
          <p:nvPr/>
        </p:nvSpPr>
        <p:spPr>
          <a:xfrm>
            <a:off x="5436324" y="2893171"/>
            <a:ext cx="507450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>
                    <a:alpha val="85000"/>
                  </a:schemeClr>
                </a:solidFill>
                <a:latin typeface="Agency FB" panose="020B0503020202020204" pitchFamily="34" charset="77"/>
                <a:ea typeface="SimSun" panose="02010600030101010101" pitchFamily="2" charset="-122"/>
                <a:cs typeface="Niagara Solid" panose="020F0502020204030204" pitchFamily="34" charset="0"/>
              </a:rPr>
              <a:t>BUT I MUST DECREASE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52B360-8AEA-3F4F-B7ED-555EAA41C45C}"/>
              </a:ext>
            </a:extLst>
          </p:cNvPr>
          <p:cNvGrpSpPr/>
          <p:nvPr/>
        </p:nvGrpSpPr>
        <p:grpSpPr>
          <a:xfrm>
            <a:off x="3991225" y="1208251"/>
            <a:ext cx="3459892" cy="4508927"/>
            <a:chOff x="3991225" y="1208251"/>
            <a:chExt cx="3459892" cy="450892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CA73522-925D-4243-AD13-697E5BA85A4A}"/>
                </a:ext>
              </a:extLst>
            </p:cNvPr>
            <p:cNvSpPr txBox="1"/>
            <p:nvPr/>
          </p:nvSpPr>
          <p:spPr>
            <a:xfrm>
              <a:off x="5199680" y="1208251"/>
              <a:ext cx="115728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700" b="1" dirty="0">
                  <a:ln w="28575">
                    <a:solidFill>
                      <a:schemeClr val="bg1">
                        <a:alpha val="65000"/>
                      </a:schemeClr>
                    </a:solidFill>
                  </a:ln>
                  <a:solidFill>
                    <a:schemeClr val="accent2">
                      <a:lumMod val="60000"/>
                      <a:lumOff val="40000"/>
                      <a:alpha val="65000"/>
                    </a:schemeClr>
                  </a:solidFill>
                  <a:latin typeface="Niagara Solid" pitchFamily="82" charset="77"/>
                </a:rPr>
                <a:t>&gt;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19E7BF-5918-D340-8701-F5012E9A1F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91225" y="3896096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ED3E57-F301-A644-B22D-09F0EF7BC1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27387" y="1803189"/>
              <a:ext cx="1423730" cy="1480811"/>
            </a:xfrm>
            <a:prstGeom prst="line">
              <a:avLst/>
            </a:prstGeom>
            <a:ln w="114300" cmpd="dbl">
              <a:solidFill>
                <a:schemeClr val="bg1">
                  <a:alpha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712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195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Niagara Solid</vt:lpstr>
      <vt:lpstr>Wingdings</vt:lpstr>
      <vt:lpstr>Office Theme</vt:lpstr>
      <vt:lpstr>PowerPoint Presentation</vt:lpstr>
      <vt:lpstr>HE MUST INCREASE</vt:lpstr>
      <vt:lpstr>The Ministry and Attitude of John</vt:lpstr>
      <vt:lpstr>“He must increase, but I must decrease”</vt:lpstr>
      <vt:lpstr>“He must increase, but I must decrease”</vt:lpstr>
      <vt:lpstr>HE MUST INCREASE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MUST INCREASE</dc:title>
  <dc:creator>Jeremiah Cox</dc:creator>
  <cp:lastModifiedBy>Jeremiah Cox</cp:lastModifiedBy>
  <cp:revision>12</cp:revision>
  <dcterms:created xsi:type="dcterms:W3CDTF">2018-12-27T17:44:07Z</dcterms:created>
  <dcterms:modified xsi:type="dcterms:W3CDTF">2018-12-30T14:47:20Z</dcterms:modified>
</cp:coreProperties>
</file>