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22" r:id="rId2"/>
  </p:sldMasterIdLst>
  <p:sldIdLst>
    <p:sldId id="264" r:id="rId3"/>
    <p:sldId id="256" r:id="rId4"/>
    <p:sldId id="257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4ABF-4D2A-4816-8FDC-C2FA17AD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44ED3-0FC3-4E4C-B78B-AEE0531D5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30150-F753-47EF-8540-2314B95F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3788-7738-406D-B106-7FFCDF34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971D-16CA-499F-86A7-CBBB469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E424-B8E0-4761-8883-2B5D4289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2CFF-651C-4B53-829A-82B36EB4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3F30-D90F-4FA4-90F4-ACA8A4FE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A6D0C-7172-4492-9A8F-15D20C00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9D25-3D76-44A2-AA69-9EAE0B98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49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96B1-E7DE-428C-8567-A83C9B60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5D60-058B-4870-BBBF-ECC620C36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562C-B946-4B9A-8D85-3A04F56A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6470-4FB1-4E89-A2AA-DD5AF1AB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DA10-D466-4FC5-A17E-D155B406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F153-992D-4E9B-BF49-9C6C223D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EEE1-E550-4745-97E6-47AF90DF8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1A0D9-7715-44D5-979B-AF50EFB5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4330-262F-4B04-864C-A66CDA84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9E966-BBF7-4FB8-92F8-FB828B33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40F7C-535F-4DE2-AB14-E4CD60BA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621F-C9D6-49D9-AF47-F38A604D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5DC83-29A9-442A-BB9E-CB3239CF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46A03-D6AB-493D-B250-BB66249BE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68356-82EA-4FB9-8B40-81A4AB8DC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24AE6-11CD-42F4-A4FF-9662A2A2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0ECB3-9E79-4B39-8E29-D74A16B5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36464-A6EE-4510-848E-31180082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6C82A-8F48-4B1C-A7D5-D313574D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AB13-CACD-48D8-817E-016BB968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48180-D852-4CC9-A446-C87CDDC2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A067E-A5A2-4E8E-8705-4F6A23C0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7B25-8DFA-424D-90F6-94F3D8A7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6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08B7E-D858-482C-908A-6CE03343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7D8AC-CB59-4EEC-8092-B9053E48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9C25A-CE46-47A3-8FCB-F8926965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4260-BD26-4ABF-94B9-5CEF6F10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CDD7-552B-4CB9-BE9A-83680F5A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2C196-1487-426F-906F-1676EAD0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4C532-0AF5-49D1-A78D-EC295358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85A73-E9B4-4FD4-8F99-2798284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B12A-405F-41F3-9F7E-30D10D2F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5057-A5D9-484C-A929-CC41FE73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B6E94-AEDA-467A-AD2F-1D069EEC7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D0914-89A2-450A-9FE9-881DBFEA3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1058F-8327-4EF0-B413-B849EB47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BB77-C4F6-4C71-9738-00B8DE8A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0D8F6-699D-441C-92A2-D9103B04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B420-391A-4CC7-AB52-3EC4118B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CA91-23CD-4099-B60A-D44548AA9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2DE84-F149-444A-813D-74D7D509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3F70-D5C0-4149-93E4-D474C61F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09DE-6DC3-4067-AF9A-997F3931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1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7F99C-F916-4AA6-86FD-F7202C9C1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15647-CAF9-43BB-8B99-3EA9A438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483B-D6D0-4C0F-A7F1-0BD08537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D09C-2878-4C68-8B32-360B9882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1F74-AF65-4A30-AB29-921D7AB3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0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61F5B6-75D0-9341-9984-C98BC838D658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273A2-F820-1243-B9F9-627E6863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3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CBC8-5270-4951-B940-965D0C3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F653F-D9F6-4F85-8922-6E9D3FB1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0CE1E-1E78-4C4D-ACA7-D8F68DEF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E591-CDD3-420E-BADF-D85B9ED5ECCA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51CE-57D7-4BA4-9F82-47078AF4F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61E-8943-421D-81A6-93482DDE1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A12F-CC78-4A37-9E47-2B544C5C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CEBA-BAA5-413B-BDF8-029F3796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233E9-A942-2646-8F2C-A79E798FD203}"/>
              </a:ext>
            </a:extLst>
          </p:cNvPr>
          <p:cNvSpPr txBox="1"/>
          <p:nvPr/>
        </p:nvSpPr>
        <p:spPr>
          <a:xfrm>
            <a:off x="-407773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5E672-785B-C940-A8AD-3BFF3114D01A}"/>
              </a:ext>
            </a:extLst>
          </p:cNvPr>
          <p:cNvSpPr txBox="1"/>
          <p:nvPr/>
        </p:nvSpPr>
        <p:spPr>
          <a:xfrm>
            <a:off x="-827903" y="2298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09AE5-690D-9F4B-85D4-1571986C4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52609"/>
            <a:ext cx="8676222" cy="3781168"/>
          </a:xfrm>
        </p:spPr>
        <p:txBody>
          <a:bodyPr anchor="ctr">
            <a:prstTxWarp prst="textButton">
              <a:avLst/>
            </a:prstTxWarp>
            <a:normAutofit/>
          </a:bodyPr>
          <a:lstStyle/>
          <a:p>
            <a:r>
              <a:rPr lang="en-US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  <a:t>I’ll Be a</a:t>
            </a:r>
            <a:br>
              <a:rPr lang="en-US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</a:br>
            <a:br>
              <a:rPr lang="en-US" sz="6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</a:br>
            <a:r>
              <a:rPr lang="en-US" sz="6600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  <a:t>to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EE6B3-726B-E347-AE85-34A267DE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90555"/>
            <a:ext cx="8676222" cy="722243"/>
          </a:xfrm>
        </p:spPr>
        <p:txBody>
          <a:bodyPr anchor="ctr">
            <a:normAutofit lnSpcReduction="10000"/>
          </a:bodyPr>
          <a:lstStyle/>
          <a:p>
            <a:r>
              <a:rPr lang="en-US" sz="4400" i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  <a:tileRect/>
                </a:gradFill>
              </a:rPr>
              <a:t>John 15:12-15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DEF3C-3572-7B46-AD40-418A17F28F92}"/>
              </a:ext>
            </a:extLst>
          </p:cNvPr>
          <p:cNvSpPr/>
          <p:nvPr/>
        </p:nvSpPr>
        <p:spPr>
          <a:xfrm>
            <a:off x="3563431" y="1566952"/>
            <a:ext cx="5051383" cy="1862048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FRIEND</a:t>
            </a:r>
            <a:endParaRPr lang="en-US" sz="2000" b="1" dirty="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5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373E-8617-CD40-8EE1-C1D1F06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2970"/>
            <a:ext cx="9905998" cy="1466339"/>
          </a:xfrm>
        </p:spPr>
        <p:txBody>
          <a:bodyPr>
            <a:normAutofit/>
          </a:bodyPr>
          <a:lstStyle/>
          <a:p>
            <a:r>
              <a:rPr lang="en-US" sz="4800" b="1" dirty="0"/>
              <a:t>To Be A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4B8-4133-0D4B-AD53-9FA7660F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0" y="1692876"/>
            <a:ext cx="11593404" cy="4905632"/>
          </a:xfrm>
        </p:spPr>
        <p:txBody>
          <a:bodyPr>
            <a:normAutofit/>
          </a:bodyPr>
          <a:lstStyle/>
          <a:p>
            <a:r>
              <a:rPr lang="en-US" sz="3200" i="1" dirty="0" err="1">
                <a:effectLst/>
              </a:rPr>
              <a:t>philos</a:t>
            </a:r>
            <a:r>
              <a:rPr lang="en-US" sz="3200" dirty="0">
                <a:effectLst/>
              </a:rPr>
              <a:t>; properly, dear, i.e. a friend; actively, fond, i.e. friendly (still as a noun, an associate, neighbor, etc.): — friend. (Strong)</a:t>
            </a:r>
          </a:p>
          <a:p>
            <a:pPr lvl="1"/>
            <a:r>
              <a:rPr lang="en-US" sz="3200" dirty="0">
                <a:effectLst/>
              </a:rPr>
              <a:t>“he who associates familiarly with one, a companion” (ibid.) </a:t>
            </a:r>
          </a:p>
          <a:p>
            <a:r>
              <a:rPr lang="en-US" sz="3200" dirty="0">
                <a:effectLst/>
              </a:rPr>
              <a:t>“beloved, dear…loving, kindly disposed, devoted” (Bauer, Arndt, Gingrich; 868)</a:t>
            </a:r>
          </a:p>
        </p:txBody>
      </p:sp>
    </p:spTree>
    <p:extLst>
      <p:ext uri="{BB962C8B-B14F-4D97-AF65-F5344CB8AC3E}">
        <p14:creationId xmlns:p14="http://schemas.microsoft.com/office/powerpoint/2010/main" val="30281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373E-8617-CD40-8EE1-C1D1F06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2970"/>
            <a:ext cx="9905998" cy="1466339"/>
          </a:xfrm>
        </p:spPr>
        <p:txBody>
          <a:bodyPr>
            <a:normAutofit/>
          </a:bodyPr>
          <a:lstStyle/>
          <a:p>
            <a:r>
              <a:rPr lang="en-US" sz="4800" b="1" dirty="0"/>
              <a:t>Characteristics of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4B8-4133-0D4B-AD53-9FA7660F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0" y="1692876"/>
            <a:ext cx="11593404" cy="490563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Mutual interests/values – </a:t>
            </a:r>
            <a:r>
              <a:rPr lang="en-US" sz="3200" i="1" dirty="0">
                <a:effectLst/>
              </a:rPr>
              <a:t>James 4:4; 2:23; Heb. 11:10, 13,16</a:t>
            </a:r>
          </a:p>
          <a:p>
            <a:r>
              <a:rPr lang="en-US" sz="3200" dirty="0">
                <a:effectLst/>
              </a:rPr>
              <a:t>Selfless and genuine care – </a:t>
            </a:r>
            <a:r>
              <a:rPr lang="en-US" sz="3200" i="1" dirty="0">
                <a:effectLst/>
              </a:rPr>
              <a:t>Job 2:11-13</a:t>
            </a:r>
          </a:p>
          <a:p>
            <a:r>
              <a:rPr lang="en-US" sz="3200" dirty="0">
                <a:effectLst/>
              </a:rPr>
              <a:t>Not take only, but give – </a:t>
            </a:r>
            <a:r>
              <a:rPr lang="en-US" sz="3200" i="1" dirty="0">
                <a:effectLst/>
              </a:rPr>
              <a:t>Acts 20:35</a:t>
            </a:r>
          </a:p>
          <a:p>
            <a:r>
              <a:rPr lang="en-US" sz="3200" dirty="0">
                <a:effectLst/>
              </a:rPr>
              <a:t>Defend each other – </a:t>
            </a:r>
            <a:r>
              <a:rPr lang="en-US" sz="3200" i="1" dirty="0">
                <a:effectLst/>
              </a:rPr>
              <a:t>Proverbs 17:17; Ecclesiastes 4:9-12</a:t>
            </a:r>
          </a:p>
          <a:p>
            <a:r>
              <a:rPr lang="en-US" sz="3200" dirty="0">
                <a:effectLst/>
              </a:rPr>
              <a:t>Confide in each other – </a:t>
            </a:r>
            <a:r>
              <a:rPr lang="en-US" sz="3200" i="1" dirty="0">
                <a:effectLst/>
              </a:rPr>
              <a:t>Colossians 4:7-9</a:t>
            </a:r>
          </a:p>
        </p:txBody>
      </p:sp>
    </p:spTree>
    <p:extLst>
      <p:ext uri="{BB962C8B-B14F-4D97-AF65-F5344CB8AC3E}">
        <p14:creationId xmlns:p14="http://schemas.microsoft.com/office/powerpoint/2010/main" val="13090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373E-8617-CD40-8EE1-C1D1F06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2970"/>
            <a:ext cx="9905998" cy="1466339"/>
          </a:xfrm>
        </p:spPr>
        <p:txBody>
          <a:bodyPr>
            <a:normAutofit/>
          </a:bodyPr>
          <a:lstStyle/>
          <a:p>
            <a:r>
              <a:rPr lang="en-US" sz="4800" b="1" dirty="0"/>
              <a:t>I’ll be a Friend 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4B8-4133-0D4B-AD53-9FA7660F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0" y="1692876"/>
            <a:ext cx="11593404" cy="4905632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Jesus has been a friend to us, and desires our friendship – </a:t>
            </a:r>
            <a:r>
              <a:rPr lang="en-US" sz="3200" i="1" dirty="0">
                <a:effectLst/>
              </a:rPr>
              <a:t>John 15:12-15</a:t>
            </a:r>
          </a:p>
          <a:p>
            <a:r>
              <a:rPr lang="en-US" sz="3200" dirty="0">
                <a:effectLst/>
              </a:rPr>
              <a:t>Our relationship with Jesus is through His word:</a:t>
            </a:r>
          </a:p>
          <a:p>
            <a:pPr lvl="1"/>
            <a:r>
              <a:rPr lang="en-US" sz="3200" dirty="0">
                <a:effectLst/>
              </a:rPr>
              <a:t>He is the word; we know Him through the word –            </a:t>
            </a:r>
            <a:r>
              <a:rPr lang="en-US" sz="3200" i="1" dirty="0">
                <a:effectLst/>
              </a:rPr>
              <a:t>John 1:1; 1 John 1:1-3</a:t>
            </a:r>
          </a:p>
          <a:p>
            <a:pPr lvl="1"/>
            <a:r>
              <a:rPr lang="en-US" sz="3200" dirty="0">
                <a:effectLst/>
              </a:rPr>
              <a:t>He dwells in us by faith – </a:t>
            </a:r>
            <a:r>
              <a:rPr lang="en-US" sz="3200" i="1" dirty="0">
                <a:effectLst/>
              </a:rPr>
              <a:t>John 14:23; Galatians 2:20; Romans 10:17</a:t>
            </a:r>
          </a:p>
          <a:p>
            <a:pPr lvl="1"/>
            <a:r>
              <a:rPr lang="en-US" sz="3200" dirty="0">
                <a:effectLst/>
              </a:rPr>
              <a:t>To cast away the word is to cast away Jesus – </a:t>
            </a:r>
            <a:r>
              <a:rPr lang="en-US" sz="3200" i="1" dirty="0">
                <a:effectLst/>
              </a:rPr>
              <a:t>Colossians 2:6-10</a:t>
            </a:r>
          </a:p>
        </p:txBody>
      </p:sp>
    </p:spTree>
    <p:extLst>
      <p:ext uri="{BB962C8B-B14F-4D97-AF65-F5344CB8AC3E}">
        <p14:creationId xmlns:p14="http://schemas.microsoft.com/office/powerpoint/2010/main" val="550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373E-8617-CD40-8EE1-C1D1F06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2970"/>
            <a:ext cx="9905998" cy="1466339"/>
          </a:xfrm>
        </p:spPr>
        <p:txBody>
          <a:bodyPr>
            <a:normAutofit/>
          </a:bodyPr>
          <a:lstStyle/>
          <a:p>
            <a:r>
              <a:rPr lang="en-US" sz="4800" b="1" dirty="0"/>
              <a:t>I’ll be a Friend 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4B8-4133-0D4B-AD53-9FA7660F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0" y="1692876"/>
            <a:ext cx="11593404" cy="4905632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Our friendship toward Jesus regards keeping His commandments</a:t>
            </a:r>
          </a:p>
          <a:p>
            <a:pPr lvl="1"/>
            <a:r>
              <a:rPr lang="en-US" sz="3200" dirty="0">
                <a:effectLst/>
              </a:rPr>
              <a:t>Instruction to disciples – </a:t>
            </a:r>
            <a:r>
              <a:rPr lang="en-US" sz="3200" i="1" dirty="0">
                <a:effectLst/>
              </a:rPr>
              <a:t>John 14:1-6, 15</a:t>
            </a:r>
          </a:p>
          <a:p>
            <a:pPr lvl="1"/>
            <a:r>
              <a:rPr lang="en-US" sz="3200" dirty="0">
                <a:effectLst/>
              </a:rPr>
              <a:t>His friendship expressed – </a:t>
            </a:r>
            <a:r>
              <a:rPr lang="en-US" sz="3200" i="1" dirty="0">
                <a:effectLst/>
              </a:rPr>
              <a:t>John 15:13-15</a:t>
            </a:r>
          </a:p>
          <a:p>
            <a:pPr lvl="1"/>
            <a:r>
              <a:rPr lang="en-US" sz="3200" dirty="0">
                <a:effectLst/>
              </a:rPr>
              <a:t>Friendship reciprocated – </a:t>
            </a:r>
            <a:r>
              <a:rPr lang="en-US" sz="3200" i="1" dirty="0">
                <a:effectLst/>
              </a:rPr>
              <a:t>John 15:14</a:t>
            </a:r>
          </a:p>
        </p:txBody>
      </p:sp>
    </p:spTree>
    <p:extLst>
      <p:ext uri="{BB962C8B-B14F-4D97-AF65-F5344CB8AC3E}">
        <p14:creationId xmlns:p14="http://schemas.microsoft.com/office/powerpoint/2010/main" val="40782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373E-8617-CD40-8EE1-C1D1F06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2970"/>
            <a:ext cx="9905998" cy="1466339"/>
          </a:xfrm>
        </p:spPr>
        <p:txBody>
          <a:bodyPr>
            <a:normAutofit/>
          </a:bodyPr>
          <a:lstStyle/>
          <a:p>
            <a:r>
              <a:rPr lang="en-US" sz="4800" b="1" dirty="0"/>
              <a:t>I’ll be a Friend 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4B8-4133-0D4B-AD53-9FA7660F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0" y="1692876"/>
            <a:ext cx="11593404" cy="4905632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A friend of Jesus:</a:t>
            </a:r>
          </a:p>
          <a:p>
            <a:pPr lvl="1"/>
            <a:r>
              <a:rPr lang="en-US" sz="3200" dirty="0">
                <a:effectLst/>
              </a:rPr>
              <a:t>Is not ashamed of His word – </a:t>
            </a:r>
            <a:r>
              <a:rPr lang="en-US" sz="3200" i="1" dirty="0">
                <a:effectLst/>
              </a:rPr>
              <a:t>Romans 1:16</a:t>
            </a:r>
          </a:p>
          <a:p>
            <a:pPr lvl="1"/>
            <a:r>
              <a:rPr lang="en-US" sz="3200" dirty="0">
                <a:effectLst/>
              </a:rPr>
              <a:t>Is not ashamed to live like Him – </a:t>
            </a:r>
            <a:r>
              <a:rPr lang="en-US" sz="3200" i="1" dirty="0">
                <a:effectLst/>
              </a:rPr>
              <a:t>Romans 13:14;                  1 Peter 2:11-12</a:t>
            </a:r>
          </a:p>
          <a:p>
            <a:pPr lvl="1"/>
            <a:r>
              <a:rPr lang="en-US" sz="3200" dirty="0">
                <a:effectLst/>
              </a:rPr>
              <a:t>Will defend Him by defending His word –                            </a:t>
            </a:r>
            <a:r>
              <a:rPr lang="en-US" sz="3200" i="1" dirty="0">
                <a:effectLst/>
              </a:rPr>
              <a:t>1 Timothy 3:15; 1 Peter 3:15</a:t>
            </a:r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7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09AE5-690D-9F4B-85D4-1571986C4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52609"/>
            <a:ext cx="8676222" cy="3781168"/>
          </a:xfrm>
        </p:spPr>
        <p:txBody>
          <a:bodyPr anchor="ctr">
            <a:prstTxWarp prst="textButton">
              <a:avLst/>
            </a:prstTxWarp>
            <a:normAutofit/>
          </a:bodyPr>
          <a:lstStyle/>
          <a:p>
            <a:r>
              <a:rPr lang="en-US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  <a:t>I’ll Be a</a:t>
            </a:r>
            <a:br>
              <a:rPr lang="en-US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</a:br>
            <a:br>
              <a:rPr lang="en-US" sz="6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</a:br>
            <a:r>
              <a:rPr lang="en-US" sz="6600" b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6A6A6"/>
                    </a:gs>
                  </a:gsLst>
                  <a:lin ang="5580000" scaled="0"/>
                  <a:tileRect/>
                </a:gradFill>
              </a:rPr>
              <a:t>to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EE6B3-726B-E347-AE85-34A267DE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90555"/>
            <a:ext cx="8676222" cy="722243"/>
          </a:xfrm>
        </p:spPr>
        <p:txBody>
          <a:bodyPr anchor="ctr">
            <a:normAutofit lnSpcReduction="10000"/>
          </a:bodyPr>
          <a:lstStyle/>
          <a:p>
            <a:r>
              <a:rPr lang="en-US" sz="4400" i="1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  <a:tileRect/>
                </a:gradFill>
              </a:rPr>
              <a:t>John 15:12-15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DEF3C-3572-7B46-AD40-418A17F28F92}"/>
              </a:ext>
            </a:extLst>
          </p:cNvPr>
          <p:cNvSpPr/>
          <p:nvPr/>
        </p:nvSpPr>
        <p:spPr>
          <a:xfrm>
            <a:off x="3563431" y="1566952"/>
            <a:ext cx="5051383" cy="1862048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FRIEND</a:t>
            </a:r>
            <a:endParaRPr lang="en-US" sz="2000" b="1" dirty="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8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300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Mesh</vt:lpstr>
      <vt:lpstr>Office Theme</vt:lpstr>
      <vt:lpstr>PowerPoint Presentation</vt:lpstr>
      <vt:lpstr>I’ll Be a  to Jesus</vt:lpstr>
      <vt:lpstr>To Be A Friend</vt:lpstr>
      <vt:lpstr>Characteristics of Friends</vt:lpstr>
      <vt:lpstr>I’ll be a Friend to Jesus</vt:lpstr>
      <vt:lpstr>I’ll be a Friend to Jesus</vt:lpstr>
      <vt:lpstr>I’ll be a Friend to Jesus</vt:lpstr>
      <vt:lpstr>I’ll Be a  to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I’ll Be a  to Jesus</dc:title>
  <dc:creator>Jeremiah Cox</dc:creator>
  <cp:lastModifiedBy>Jeremiah Cox</cp:lastModifiedBy>
  <cp:revision>16</cp:revision>
  <dcterms:created xsi:type="dcterms:W3CDTF">2018-12-18T16:31:27Z</dcterms:created>
  <dcterms:modified xsi:type="dcterms:W3CDTF">2018-12-23T17:43:11Z</dcterms:modified>
</cp:coreProperties>
</file>