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C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9"/>
  </p:normalViewPr>
  <p:slideViewPr>
    <p:cSldViewPr snapToGrid="0" snapToObjects="1">
      <p:cViewPr varScale="1">
        <p:scale>
          <a:sx n="106" d="100"/>
          <a:sy n="106"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45233C1-F562-254B-9235-B26662D3A2DA}" type="datetimeFigureOut">
              <a:rPr lang="en-US" smtClean="0"/>
              <a:t>12/9/18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4D68517-E39C-074A-B331-8DE81430F31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75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9221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41258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22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25452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5233C1-F562-254B-9235-B26662D3A2DA}"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18537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5233C1-F562-254B-9235-B26662D3A2DA}"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178209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233C1-F562-254B-9235-B26662D3A2DA}"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91231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233C1-F562-254B-9235-B26662D3A2DA}"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163026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C3E0-35F9-F94F-9BFA-5EE62DC68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4250C-66EF-CD49-9674-CD2122DED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8A121D-37E6-5A47-9A6A-1E539078D0D5}"/>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42829D72-4AD7-4648-AF67-5E1530215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10559-A260-D04E-9003-B6C86844F238}"/>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112063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A3F1-6738-324A-8313-523A9C04D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E6107-6A86-F144-BDB6-2E10FD8C8A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AB6E-8F98-EF4D-8EBA-83230235C630}"/>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018D58A3-34F7-FF4B-BB03-D9D78BE28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0E375-0F29-4E4F-A8CA-A1DBD4F7D8D8}"/>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34613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233C1-F562-254B-9235-B26662D3A2DA}"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2112777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DC26-61DC-3F48-9020-F58C1A16F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C05D88-AA93-C64E-B355-AE839AADC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6CC33C-4145-ED48-8C4D-86AD7F8828CA}"/>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18AFF519-9229-E54E-A91C-24FE266EC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885EB-BEEB-CB42-A076-ED8AA10D16AD}"/>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1578328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0C6A-7C95-064F-8D7F-C05380E40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8B1B3-7569-E045-81CB-B93CDD4511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624CDD-1080-1248-AB45-FDD3F171B1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094399-ADE3-B742-B5B1-B5BCACAA017E}"/>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6" name="Footer Placeholder 5">
            <a:extLst>
              <a:ext uri="{FF2B5EF4-FFF2-40B4-BE49-F238E27FC236}">
                <a16:creationId xmlns:a16="http://schemas.microsoft.com/office/drawing/2014/main" id="{854F0E1E-7C78-CF43-B322-AC1238B10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D1EC4-FA9E-F447-9FC6-47FE279751D8}"/>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3312274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4627-234A-6743-A846-75BF9BE37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4DBA6-FF57-C244-95C1-7CFB6D8D2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BF44F5-6C0C-594B-B543-9B54E88D3F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7E9D6-66F7-C042-8D55-8E01F1241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FEAAAF-D46F-E441-BD36-EEE6EADC4E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1B321-9C58-7C43-9FEC-0BFC0A56EB55}"/>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8" name="Footer Placeholder 7">
            <a:extLst>
              <a:ext uri="{FF2B5EF4-FFF2-40B4-BE49-F238E27FC236}">
                <a16:creationId xmlns:a16="http://schemas.microsoft.com/office/drawing/2014/main" id="{9802BFC6-7937-C446-85CC-2698635FF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50D14-8436-6440-B6B1-85C18E6BB500}"/>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2258597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A8DB-98F6-E042-B6BB-9C78218C4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F5A4DC-16A9-134B-9A2C-E2B83FEBD37A}"/>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4" name="Footer Placeholder 3">
            <a:extLst>
              <a:ext uri="{FF2B5EF4-FFF2-40B4-BE49-F238E27FC236}">
                <a16:creationId xmlns:a16="http://schemas.microsoft.com/office/drawing/2014/main" id="{FCBA8347-FD7D-1C4E-9977-9E1F91D75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AADD8F-1A30-7F4D-AA1C-F0B91F30C747}"/>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1285989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43E3F-4BB4-2648-A329-ECB1BFB0070C}"/>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3" name="Footer Placeholder 2">
            <a:extLst>
              <a:ext uri="{FF2B5EF4-FFF2-40B4-BE49-F238E27FC236}">
                <a16:creationId xmlns:a16="http://schemas.microsoft.com/office/drawing/2014/main" id="{498C9A39-8C17-D64B-9C6C-2F59E1F440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87781E-DCEA-0441-8166-B84CD6F82CDE}"/>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230935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5955-099A-E44E-B66E-91A7CD288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94E604-1727-DE48-9A8C-9799AAA60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061D7B-97B3-3445-B910-54E1DD895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9B5B1D-716C-DE4E-9627-1FC1C911AD10}"/>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6" name="Footer Placeholder 5">
            <a:extLst>
              <a:ext uri="{FF2B5EF4-FFF2-40B4-BE49-F238E27FC236}">
                <a16:creationId xmlns:a16="http://schemas.microsoft.com/office/drawing/2014/main" id="{84F0640B-E247-2240-8D37-3131DDCFA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473E3-D71D-9A42-9980-A2974F1EDE7A}"/>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102039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7A27-5C8E-9A4E-8E84-6A4FAFA5F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116A8-28BC-9440-AC28-09D27C9F2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81F968-9210-5A4A-8A14-D6B75F877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891E64-9379-5545-9060-A2CF65017E8C}"/>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6" name="Footer Placeholder 5">
            <a:extLst>
              <a:ext uri="{FF2B5EF4-FFF2-40B4-BE49-F238E27FC236}">
                <a16:creationId xmlns:a16="http://schemas.microsoft.com/office/drawing/2014/main" id="{AE58E346-9828-8649-B320-FE8DE9FE9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C4970-732C-6842-A699-3424A40CD664}"/>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186666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BE7E-E4C4-E140-9DC2-8B0170C779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DF5E3-EE02-5E4E-AC83-FEEEC3E8F2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9AB-304A-A94E-9D86-A28F595EE62C}"/>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F12299E1-F07B-8F4E-B600-0FC47635F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115C4-5350-FD48-AF86-92698C42DDBA}"/>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2751383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A266B-D56A-5443-ADA5-696B5664E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6B31F-8AB9-9E42-80F6-28799A542F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A441D-F366-384E-A39E-55C411DCD5A0}"/>
              </a:ext>
            </a:extLst>
          </p:cNvPr>
          <p:cNvSpPr>
            <a:spLocks noGrp="1"/>
          </p:cNvSpPr>
          <p:nvPr>
            <p:ph type="dt" sz="half" idx="10"/>
          </p:nvPr>
        </p:nvSpPr>
        <p:spPr/>
        <p:txBody>
          <a:body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E75D58AD-3EE4-084C-BBD9-0073FD96D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D9D75-4E18-6F4F-8564-FBD1E1F83A9D}"/>
              </a:ext>
            </a:extLst>
          </p:cNvPr>
          <p:cNvSpPr>
            <a:spLocks noGrp="1"/>
          </p:cNvSpPr>
          <p:nvPr>
            <p:ph type="sldNum" sz="quarter" idx="12"/>
          </p:nvPr>
        </p:nvSpPr>
        <p:spPr/>
        <p:txBody>
          <a:bodyPr/>
          <a:lstStyle/>
          <a:p>
            <a:fld id="{D8A3FA16-3862-AD48-B3DD-23ED730D6775}" type="slidenum">
              <a:rPr lang="en-US" smtClean="0"/>
              <a:t>‹#›</a:t>
            </a:fld>
            <a:endParaRPr lang="en-US"/>
          </a:p>
        </p:txBody>
      </p:sp>
    </p:spTree>
    <p:extLst>
      <p:ext uri="{BB962C8B-B14F-4D97-AF65-F5344CB8AC3E}">
        <p14:creationId xmlns:p14="http://schemas.microsoft.com/office/powerpoint/2010/main" val="423254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233C1-F562-254B-9235-B26662D3A2DA}"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9449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09316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233C1-F562-254B-9235-B26662D3A2DA}" type="datetimeFigureOut">
              <a:rPr lang="en-US" smtClean="0"/>
              <a:t>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912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233C1-F562-254B-9235-B26662D3A2DA}"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194164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33C1-F562-254B-9235-B26662D3A2DA}" type="datetimeFigureOut">
              <a:rPr lang="en-US" smtClean="0"/>
              <a:t>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422022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24826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233C1-F562-254B-9235-B26662D3A2DA}"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8517-E39C-074A-B331-8DE81430F318}" type="slidenum">
              <a:rPr lang="en-US" smtClean="0"/>
              <a:t>‹#›</a:t>
            </a:fld>
            <a:endParaRPr lang="en-US"/>
          </a:p>
        </p:txBody>
      </p:sp>
    </p:spTree>
    <p:extLst>
      <p:ext uri="{BB962C8B-B14F-4D97-AF65-F5344CB8AC3E}">
        <p14:creationId xmlns:p14="http://schemas.microsoft.com/office/powerpoint/2010/main" val="35127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45233C1-F562-254B-9235-B26662D3A2DA}" type="datetimeFigureOut">
              <a:rPr lang="en-US" smtClean="0"/>
              <a:t>12/9/18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4D68517-E39C-074A-B331-8DE81430F318}" type="slidenum">
              <a:rPr lang="en-US" smtClean="0"/>
              <a:t>‹#›</a:t>
            </a:fld>
            <a:endParaRPr lang="en-US"/>
          </a:p>
        </p:txBody>
      </p:sp>
    </p:spTree>
    <p:extLst>
      <p:ext uri="{BB962C8B-B14F-4D97-AF65-F5344CB8AC3E}">
        <p14:creationId xmlns:p14="http://schemas.microsoft.com/office/powerpoint/2010/main" val="360502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C97354-508A-2B48-99D9-AC84E5D1F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B8B135-AF6F-6D48-BE03-22AFC496A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57A85-6422-7A48-988D-D3FEBB8AC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84EF1-9DA7-F140-8CBA-2502929DBB47}" type="datetimeFigureOut">
              <a:rPr lang="en-US" smtClean="0"/>
              <a:t>12/9/18</a:t>
            </a:fld>
            <a:endParaRPr lang="en-US"/>
          </a:p>
        </p:txBody>
      </p:sp>
      <p:sp>
        <p:nvSpPr>
          <p:cNvPr id="5" name="Footer Placeholder 4">
            <a:extLst>
              <a:ext uri="{FF2B5EF4-FFF2-40B4-BE49-F238E27FC236}">
                <a16:creationId xmlns:a16="http://schemas.microsoft.com/office/drawing/2014/main" id="{590AA3EC-DFD7-B24F-B4C5-79932575C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7F736-2A72-194E-8D14-A16F456DA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FA16-3862-AD48-B3DD-23ED730D6775}" type="slidenum">
              <a:rPr lang="en-US" smtClean="0"/>
              <a:t>‹#›</a:t>
            </a:fld>
            <a:endParaRPr lang="en-US"/>
          </a:p>
        </p:txBody>
      </p:sp>
    </p:spTree>
    <p:extLst>
      <p:ext uri="{BB962C8B-B14F-4D97-AF65-F5344CB8AC3E}">
        <p14:creationId xmlns:p14="http://schemas.microsoft.com/office/powerpoint/2010/main" val="37447756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3019-ADC0-EE4B-985B-26DF644731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938028-64C3-A849-966D-44A2A85B3B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839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EE1D0-537E-6044-85AC-52693F088B13}"/>
              </a:ext>
            </a:extLst>
          </p:cNvPr>
          <p:cNvSpPr>
            <a:spLocks noGrp="1"/>
          </p:cNvSpPr>
          <p:nvPr>
            <p:ph sz="quarter" idx="13"/>
          </p:nvPr>
        </p:nvSpPr>
        <p:spPr>
          <a:xfrm>
            <a:off x="685800" y="231229"/>
            <a:ext cx="10394707" cy="5433848"/>
          </a:xfrm>
        </p:spPr>
        <p:txBody>
          <a:bodyPr>
            <a:normAutofit/>
          </a:bodyPr>
          <a:lstStyle/>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“Despite the beliefs about Christ that the birth stories expressed, the church did not observe a festival for the celebration of the event until the 4</a:t>
            </a:r>
            <a:r>
              <a:rPr lang="en-US" sz="3200" baseline="30000" dirty="0">
                <a:latin typeface="Calibri" panose="020F0502020204030204" pitchFamily="34" charset="0"/>
                <a:ea typeface="Calibri" panose="020F0502020204030204" pitchFamily="34" charset="0"/>
                <a:cs typeface="Times New Roman" panose="02020603050405020304" pitchFamily="18" charset="0"/>
              </a:rPr>
              <a:t>th</a:t>
            </a:r>
            <a:r>
              <a:rPr lang="en-US" sz="3200" dirty="0">
                <a:latin typeface="Calibri" panose="020F0502020204030204" pitchFamily="34" charset="0"/>
                <a:ea typeface="Calibri" panose="020F0502020204030204" pitchFamily="34" charset="0"/>
                <a:cs typeface="Times New Roman" panose="02020603050405020304" pitchFamily="18" charset="0"/>
              </a:rPr>
              <a:t> century. The date was chosen to counter the pagan festivities connected with the winter solstice; since 274, under the emperor Aurelian, Rome had celebrated the feast of the ‘Invincible Sun’ on December 25.” (Grolier Interactive)</a:t>
            </a:r>
            <a:r>
              <a:rPr lang="en-US" sz="3200" dirty="0"/>
              <a:t>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7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No authority</a:t>
            </a:r>
          </a:p>
          <a:p>
            <a:r>
              <a:rPr lang="en-US" sz="3600" dirty="0">
                <a:latin typeface="Calibri" panose="020F0502020204030204" pitchFamily="34" charset="0"/>
                <a:cs typeface="Calibri" panose="020F0502020204030204" pitchFamily="34" charset="0"/>
              </a:rPr>
              <a:t>When god desired an observance he revealed the time and frequency – Passover </a:t>
            </a:r>
            <a:r>
              <a:rPr lang="en-US" sz="3600" i="1" dirty="0">
                <a:latin typeface="Calibri" panose="020F0502020204030204" pitchFamily="34" charset="0"/>
                <a:cs typeface="Calibri" panose="020F0502020204030204" pitchFamily="34" charset="0"/>
              </a:rPr>
              <a:t>(Exodus 12:6, 14)</a:t>
            </a:r>
            <a:r>
              <a:rPr lang="en-US" sz="3600" dirty="0">
                <a:latin typeface="Calibri" panose="020F0502020204030204" pitchFamily="34" charset="0"/>
                <a:cs typeface="Calibri" panose="020F0502020204030204" pitchFamily="34" charset="0"/>
              </a:rPr>
              <a:t>;               Sabbath </a:t>
            </a:r>
            <a:r>
              <a:rPr lang="en-US" sz="3600" i="1" dirty="0">
                <a:latin typeface="Calibri" panose="020F0502020204030204" pitchFamily="34" charset="0"/>
                <a:cs typeface="Calibri" panose="020F0502020204030204" pitchFamily="34" charset="0"/>
              </a:rPr>
              <a:t>(Exodus 20:8-11)</a:t>
            </a:r>
            <a:r>
              <a:rPr lang="en-US" sz="3600" dirty="0">
                <a:latin typeface="Calibri" panose="020F0502020204030204" pitchFamily="34" charset="0"/>
                <a:cs typeface="Calibri" panose="020F0502020204030204" pitchFamily="34" charset="0"/>
              </a:rPr>
              <a:t>;                                                                Lord’s Supper – </a:t>
            </a:r>
            <a:r>
              <a:rPr lang="en-US" sz="3600" i="1" dirty="0">
                <a:latin typeface="Calibri" panose="020F0502020204030204" pitchFamily="34" charset="0"/>
                <a:cs typeface="Calibri" panose="020F0502020204030204" pitchFamily="34" charset="0"/>
              </a:rPr>
              <a:t>(Matthew 26:26-29; Acts 20:7)</a:t>
            </a:r>
          </a:p>
        </p:txBody>
      </p:sp>
    </p:spTree>
    <p:extLst>
      <p:ext uri="{BB962C8B-B14F-4D97-AF65-F5344CB8AC3E}">
        <p14:creationId xmlns:p14="http://schemas.microsoft.com/office/powerpoint/2010/main" val="23531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No authority</a:t>
            </a:r>
          </a:p>
          <a:p>
            <a:r>
              <a:rPr lang="en-US" sz="3600" dirty="0">
                <a:latin typeface="Calibri" panose="020F0502020204030204" pitchFamily="34" charset="0"/>
                <a:cs typeface="Calibri" panose="020F0502020204030204" pitchFamily="34" charset="0"/>
              </a:rPr>
              <a:t>Silence does not authorize – </a:t>
            </a:r>
            <a:r>
              <a:rPr lang="en-US" sz="3600" i="1" dirty="0">
                <a:latin typeface="Calibri" panose="020F0502020204030204" pitchFamily="34" charset="0"/>
                <a:cs typeface="Calibri" panose="020F0502020204030204" pitchFamily="34" charset="0"/>
              </a:rPr>
              <a:t>Hebrews 7:12-14</a:t>
            </a:r>
          </a:p>
        </p:txBody>
      </p:sp>
    </p:spTree>
    <p:extLst>
      <p:ext uri="{BB962C8B-B14F-4D97-AF65-F5344CB8AC3E}">
        <p14:creationId xmlns:p14="http://schemas.microsoft.com/office/powerpoint/2010/main" val="37238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No authority</a:t>
            </a:r>
          </a:p>
          <a:p>
            <a:r>
              <a:rPr lang="en-US" sz="3600" dirty="0">
                <a:latin typeface="Calibri" panose="020F0502020204030204" pitchFamily="34" charset="0"/>
                <a:cs typeface="Calibri" panose="020F0502020204030204" pitchFamily="34" charset="0"/>
              </a:rPr>
              <a:t>Good intentions do not justify – </a:t>
            </a:r>
            <a:r>
              <a:rPr lang="en-US" sz="3600" i="1" dirty="0">
                <a:latin typeface="Calibri" panose="020F0502020204030204" pitchFamily="34" charset="0"/>
                <a:cs typeface="Calibri" panose="020F0502020204030204" pitchFamily="34" charset="0"/>
              </a:rPr>
              <a:t>1 Samuel 15:22-23 </a:t>
            </a:r>
            <a:r>
              <a:rPr lang="en-US" sz="3600" dirty="0">
                <a:latin typeface="Calibri" panose="020F0502020204030204" pitchFamily="34" charset="0"/>
                <a:cs typeface="Calibri" panose="020F0502020204030204" pitchFamily="34" charset="0"/>
              </a:rPr>
              <a:t>(King </a:t>
            </a:r>
            <a:r>
              <a:rPr lang="en-US" sz="3600" dirty="0" err="1">
                <a:latin typeface="Calibri" panose="020F0502020204030204" pitchFamily="34" charset="0"/>
                <a:cs typeface="Calibri" panose="020F0502020204030204" pitchFamily="34" charset="0"/>
              </a:rPr>
              <a:t>saul</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2 Samuel 6:6-7 </a:t>
            </a:r>
            <a:r>
              <a:rPr lang="en-US" sz="3600" dirty="0">
                <a:latin typeface="Calibri" panose="020F0502020204030204" pitchFamily="34" charset="0"/>
                <a:cs typeface="Calibri" panose="020F0502020204030204" pitchFamily="34" charset="0"/>
              </a:rPr>
              <a:t>(Uzzah);                  </a:t>
            </a:r>
            <a:r>
              <a:rPr lang="en-US" sz="3600" i="1" dirty="0">
                <a:latin typeface="Calibri" panose="020F0502020204030204" pitchFamily="34" charset="0"/>
                <a:cs typeface="Calibri" panose="020F0502020204030204" pitchFamily="34" charset="0"/>
              </a:rPr>
              <a:t>Matthew 7:21-23</a:t>
            </a:r>
            <a:r>
              <a:rPr lang="en-US" sz="3600" dirty="0">
                <a:latin typeface="Calibri" panose="020F0502020204030204" pitchFamily="34" charset="0"/>
                <a:cs typeface="Calibri" panose="020F0502020204030204" pitchFamily="34" charset="0"/>
              </a:rPr>
              <a:t> (Lawlessness);                      </a:t>
            </a:r>
            <a:r>
              <a:rPr lang="en-US" sz="3600" i="1" dirty="0">
                <a:latin typeface="Calibri" panose="020F0502020204030204" pitchFamily="34" charset="0"/>
                <a:cs typeface="Calibri" panose="020F0502020204030204" pitchFamily="34" charset="0"/>
              </a:rPr>
              <a:t>Colossians 2:16-17, 23</a:t>
            </a:r>
            <a:r>
              <a:rPr lang="en-US" sz="3600" dirty="0">
                <a:latin typeface="Calibri" panose="020F0502020204030204" pitchFamily="34" charset="0"/>
                <a:cs typeface="Calibri" panose="020F0502020204030204" pitchFamily="34" charset="0"/>
              </a:rPr>
              <a:t> (Self-imposed)</a:t>
            </a:r>
          </a:p>
        </p:txBody>
      </p:sp>
    </p:spTree>
    <p:extLst>
      <p:ext uri="{BB962C8B-B14F-4D97-AF65-F5344CB8AC3E}">
        <p14:creationId xmlns:p14="http://schemas.microsoft.com/office/powerpoint/2010/main" val="21162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No authority</a:t>
            </a:r>
          </a:p>
          <a:p>
            <a:r>
              <a:rPr lang="en-US" sz="3600" dirty="0">
                <a:latin typeface="Calibri" panose="020F0502020204030204" pitchFamily="34" charset="0"/>
                <a:cs typeface="Calibri" panose="020F0502020204030204" pitchFamily="34" charset="0"/>
              </a:rPr>
              <a:t>The kingdom of God is not about entertaining – Christmas programs are easily placed in that category – </a:t>
            </a:r>
            <a:r>
              <a:rPr lang="en-US" sz="3600" i="1" dirty="0">
                <a:latin typeface="Calibri" panose="020F0502020204030204" pitchFamily="34" charset="0"/>
                <a:cs typeface="Calibri" panose="020F0502020204030204" pitchFamily="34" charset="0"/>
              </a:rPr>
              <a:t>cf. Romans 14:17; 1 Cor. 11:22, 34</a:t>
            </a:r>
          </a:p>
        </p:txBody>
      </p:sp>
    </p:spTree>
    <p:extLst>
      <p:ext uri="{BB962C8B-B14F-4D97-AF65-F5344CB8AC3E}">
        <p14:creationId xmlns:p14="http://schemas.microsoft.com/office/powerpoint/2010/main" val="37727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No authority</a:t>
            </a:r>
          </a:p>
          <a:p>
            <a:r>
              <a:rPr lang="en-US" sz="3600" dirty="0">
                <a:latin typeface="Calibri" panose="020F0502020204030204" pitchFamily="34" charset="0"/>
                <a:cs typeface="Calibri" panose="020F0502020204030204" pitchFamily="34" charset="0"/>
              </a:rPr>
              <a:t>How does God want us to remember Jesus? – </a:t>
            </a:r>
            <a:r>
              <a:rPr lang="en-US" sz="3600" i="1" dirty="0">
                <a:latin typeface="Calibri" panose="020F0502020204030204" pitchFamily="34" charset="0"/>
                <a:cs typeface="Calibri" panose="020F0502020204030204" pitchFamily="34" charset="0"/>
              </a:rPr>
              <a:t>Matthew 1:21; 26:26-28 </a:t>
            </a:r>
            <a:r>
              <a:rPr lang="en-US" sz="3600" dirty="0">
                <a:latin typeface="Calibri" panose="020F0502020204030204" pitchFamily="34" charset="0"/>
                <a:cs typeface="Calibri" panose="020F0502020204030204" pitchFamily="34" charset="0"/>
              </a:rPr>
              <a:t>(born to save from sins); </a:t>
            </a:r>
            <a:r>
              <a:rPr lang="en-US" sz="3600" i="1" dirty="0">
                <a:latin typeface="Calibri" panose="020F0502020204030204" pitchFamily="34" charset="0"/>
                <a:cs typeface="Calibri" panose="020F0502020204030204" pitchFamily="34" charset="0"/>
              </a:rPr>
              <a:t>Romans 8:3 </a:t>
            </a:r>
            <a:r>
              <a:rPr lang="en-US" sz="3600" dirty="0">
                <a:latin typeface="Calibri" panose="020F0502020204030204" pitchFamily="34" charset="0"/>
                <a:cs typeface="Calibri" panose="020F0502020204030204" pitchFamily="34" charset="0"/>
              </a:rPr>
              <a:t>(condemned sin); </a:t>
            </a:r>
            <a:r>
              <a:rPr lang="en-US" sz="3600" i="1" dirty="0">
                <a:latin typeface="Calibri" panose="020F0502020204030204" pitchFamily="34" charset="0"/>
                <a:cs typeface="Calibri" panose="020F0502020204030204" pitchFamily="34" charset="0"/>
              </a:rPr>
              <a:t>1 John 3:4, 5, 8 </a:t>
            </a:r>
            <a:r>
              <a:rPr lang="en-US" sz="3600" dirty="0">
                <a:latin typeface="Calibri" panose="020F0502020204030204" pitchFamily="34" charset="0"/>
                <a:cs typeface="Calibri" panose="020F0502020204030204" pitchFamily="34" charset="0"/>
              </a:rPr>
              <a:t>(destroy/take away sin, which is lawlessness)</a:t>
            </a:r>
            <a:endParaRPr lang="en-US"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4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normAutofit fontScale="90000"/>
          </a:bodyPr>
          <a:lstStyle/>
          <a:p>
            <a:r>
              <a:rPr lang="en-US" dirty="0"/>
              <a:t>Is the religious observance of Christmas authorized?</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fontScale="92500" lnSpcReduction="20000"/>
          </a:bodyPr>
          <a:lstStyle/>
          <a:p>
            <a:pPr marL="0" indent="0">
              <a:buNone/>
            </a:pPr>
            <a:r>
              <a:rPr lang="en-US" sz="3600" dirty="0"/>
              <a:t>Do we have authority to observe the Christmas holiday at all?</a:t>
            </a:r>
          </a:p>
          <a:p>
            <a:r>
              <a:rPr lang="en-US" sz="3600" dirty="0">
                <a:latin typeface="Calibri" panose="020F0502020204030204" pitchFamily="34" charset="0"/>
                <a:cs typeface="Calibri" panose="020F0502020204030204" pitchFamily="34" charset="0"/>
              </a:rPr>
              <a:t>Yes. (not in connection with Christ’s birth; Not religiously)</a:t>
            </a:r>
          </a:p>
          <a:p>
            <a:r>
              <a:rPr lang="en-US" sz="3600" dirty="0">
                <a:latin typeface="Calibri" panose="020F0502020204030204" pitchFamily="34" charset="0"/>
                <a:cs typeface="Calibri" panose="020F0502020204030204" pitchFamily="34" charset="0"/>
              </a:rPr>
              <a:t>Be fully convinced – </a:t>
            </a:r>
            <a:r>
              <a:rPr lang="en-US" sz="3600" i="1" dirty="0">
                <a:latin typeface="Calibri" panose="020F0502020204030204" pitchFamily="34" charset="0"/>
                <a:cs typeface="Calibri" panose="020F0502020204030204" pitchFamily="34" charset="0"/>
              </a:rPr>
              <a:t>Romans 14:5-6, 14, 23</a:t>
            </a:r>
          </a:p>
          <a:p>
            <a:pPr lvl="1"/>
            <a:r>
              <a:rPr lang="en-US" sz="3600" dirty="0">
                <a:latin typeface="Calibri" panose="020F0502020204030204" pitchFamily="34" charset="0"/>
                <a:cs typeface="Calibri" panose="020F0502020204030204" pitchFamily="34" charset="0"/>
              </a:rPr>
              <a:t>Not a consideration of religious observance –        </a:t>
            </a:r>
            <a:r>
              <a:rPr lang="en-US" sz="3600" i="1" dirty="0">
                <a:latin typeface="Calibri" panose="020F0502020204030204" pitchFamily="34" charset="0"/>
                <a:cs typeface="Calibri" panose="020F0502020204030204" pitchFamily="34" charset="0"/>
              </a:rPr>
              <a:t>cf. </a:t>
            </a:r>
            <a:r>
              <a:rPr lang="en-US" sz="3600" i="1" dirty="0" err="1">
                <a:latin typeface="Calibri" panose="020F0502020204030204" pitchFamily="34" charset="0"/>
                <a:cs typeface="Calibri" panose="020F0502020204030204" pitchFamily="34" charset="0"/>
              </a:rPr>
              <a:t>galatians</a:t>
            </a:r>
            <a:r>
              <a:rPr lang="en-US" sz="3600" i="1" dirty="0">
                <a:latin typeface="Calibri" panose="020F0502020204030204" pitchFamily="34" charset="0"/>
                <a:cs typeface="Calibri" panose="020F0502020204030204" pitchFamily="34" charset="0"/>
              </a:rPr>
              <a:t> 4:8-11</a:t>
            </a:r>
          </a:p>
        </p:txBody>
      </p:sp>
    </p:spTree>
    <p:extLst>
      <p:ext uri="{BB962C8B-B14F-4D97-AF65-F5344CB8AC3E}">
        <p14:creationId xmlns:p14="http://schemas.microsoft.com/office/powerpoint/2010/main" val="33605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F3ABD3-4948-2F4D-8ABA-51F64709D0CC}"/>
              </a:ext>
            </a:extLst>
          </p:cNvPr>
          <p:cNvSpPr>
            <a:spLocks noGrp="1"/>
          </p:cNvSpPr>
          <p:nvPr>
            <p:ph type="ctrTitle"/>
          </p:nvPr>
        </p:nvSpPr>
        <p:spPr>
          <a:xfrm>
            <a:off x="2148967" y="1906096"/>
            <a:ext cx="7894062" cy="2646007"/>
          </a:xfrm>
        </p:spPr>
        <p:txBody>
          <a:bodyPr>
            <a:prstTxWarp prst="textButton">
              <a:avLst/>
            </a:prstTxWarp>
            <a:normAutofit/>
            <a:scene3d>
              <a:camera prst="perspectiveRelaxedModerately"/>
              <a:lightRig rig="threePt" dir="t"/>
            </a:scene3d>
            <a:sp3d extrusionH="57150">
              <a:bevelT w="82550" h="38100" prst="coolSlant"/>
            </a:sp3d>
          </a:bodyPr>
          <a:lstStyle/>
          <a:p>
            <a:pPr algn="ctr"/>
            <a:r>
              <a:rPr lang="en-US" dirty="0">
                <a:effectLst/>
              </a:rPr>
              <a:t>The Truth about</a:t>
            </a:r>
            <a:br>
              <a:rPr lang="en-US" dirty="0">
                <a:effectLst/>
              </a:rPr>
            </a:br>
            <a:r>
              <a:rPr lang="en-US" dirty="0">
                <a:effectLst/>
              </a:rPr>
              <a:t>Christmas</a:t>
            </a:r>
          </a:p>
        </p:txBody>
      </p:sp>
      <p:sp>
        <p:nvSpPr>
          <p:cNvPr id="3" name="Subtitle 2">
            <a:extLst>
              <a:ext uri="{FF2B5EF4-FFF2-40B4-BE49-F238E27FC236}">
                <a16:creationId xmlns:a16="http://schemas.microsoft.com/office/drawing/2014/main" id="{9AE1F5FD-3B5F-5047-A7C4-E23121C59C1F}"/>
              </a:ext>
            </a:extLst>
          </p:cNvPr>
          <p:cNvSpPr>
            <a:spLocks noGrp="1"/>
          </p:cNvSpPr>
          <p:nvPr>
            <p:ph type="subTitle" idx="1"/>
          </p:nvPr>
        </p:nvSpPr>
        <p:spPr>
          <a:xfrm>
            <a:off x="2904558" y="2834155"/>
            <a:ext cx="6382881" cy="1906814"/>
          </a:xfrm>
        </p:spPr>
        <p:txBody>
          <a:bodyPr>
            <a:prstTxWarp prst="textArchDown">
              <a:avLst>
                <a:gd name="adj" fmla="val 857227"/>
              </a:avLst>
            </a:prstTxWarp>
            <a:normAutofit/>
          </a:bodyPr>
          <a:lstStyle/>
          <a:p>
            <a:pPr algn="ctr"/>
            <a:r>
              <a:rPr lang="en-US" sz="4400" dirty="0">
                <a:solidFill>
                  <a:schemeClr val="tx1">
                    <a:lumMod val="85000"/>
                    <a:lumOff val="15000"/>
                  </a:schemeClr>
                </a:solidFill>
              </a:rPr>
              <a:t>Colossians 3:17</a:t>
            </a:r>
          </a:p>
        </p:txBody>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4180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F3ABD3-4948-2F4D-8ABA-51F64709D0CC}"/>
              </a:ext>
            </a:extLst>
          </p:cNvPr>
          <p:cNvSpPr>
            <a:spLocks noGrp="1"/>
          </p:cNvSpPr>
          <p:nvPr>
            <p:ph type="ctrTitle"/>
          </p:nvPr>
        </p:nvSpPr>
        <p:spPr>
          <a:xfrm>
            <a:off x="2148967" y="1906096"/>
            <a:ext cx="7894062" cy="2646007"/>
          </a:xfrm>
        </p:spPr>
        <p:txBody>
          <a:bodyPr>
            <a:prstTxWarp prst="textButton">
              <a:avLst/>
            </a:prstTxWarp>
            <a:normAutofit/>
            <a:scene3d>
              <a:camera prst="perspectiveRelaxedModerately"/>
              <a:lightRig rig="threePt" dir="t"/>
            </a:scene3d>
            <a:sp3d extrusionH="57150">
              <a:bevelT w="82550" h="38100" prst="coolSlant"/>
            </a:sp3d>
          </a:bodyPr>
          <a:lstStyle/>
          <a:p>
            <a:pPr algn="ctr"/>
            <a:r>
              <a:rPr lang="en-US" dirty="0">
                <a:effectLst/>
              </a:rPr>
              <a:t>The Truth about</a:t>
            </a:r>
            <a:br>
              <a:rPr lang="en-US" dirty="0">
                <a:effectLst/>
              </a:rPr>
            </a:br>
            <a:r>
              <a:rPr lang="en-US" dirty="0">
                <a:effectLst/>
              </a:rPr>
              <a:t>Christmas</a:t>
            </a:r>
          </a:p>
        </p:txBody>
      </p:sp>
      <p:sp>
        <p:nvSpPr>
          <p:cNvPr id="3" name="Subtitle 2">
            <a:extLst>
              <a:ext uri="{FF2B5EF4-FFF2-40B4-BE49-F238E27FC236}">
                <a16:creationId xmlns:a16="http://schemas.microsoft.com/office/drawing/2014/main" id="{9AE1F5FD-3B5F-5047-A7C4-E23121C59C1F}"/>
              </a:ext>
            </a:extLst>
          </p:cNvPr>
          <p:cNvSpPr>
            <a:spLocks noGrp="1"/>
          </p:cNvSpPr>
          <p:nvPr>
            <p:ph type="subTitle" idx="1"/>
          </p:nvPr>
        </p:nvSpPr>
        <p:spPr>
          <a:xfrm>
            <a:off x="2904558" y="2834155"/>
            <a:ext cx="6382881" cy="1906814"/>
          </a:xfrm>
        </p:spPr>
        <p:txBody>
          <a:bodyPr>
            <a:prstTxWarp prst="textArchDown">
              <a:avLst>
                <a:gd name="adj" fmla="val 857227"/>
              </a:avLst>
            </a:prstTxWarp>
            <a:normAutofit/>
          </a:bodyPr>
          <a:lstStyle/>
          <a:p>
            <a:pPr algn="ctr"/>
            <a:r>
              <a:rPr lang="en-US" sz="4400" dirty="0">
                <a:solidFill>
                  <a:schemeClr val="tx1">
                    <a:lumMod val="85000"/>
                    <a:lumOff val="15000"/>
                  </a:schemeClr>
                </a:solidFill>
              </a:rPr>
              <a:t>Colossians 3:17</a:t>
            </a:r>
          </a:p>
        </p:txBody>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403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lstStyle/>
          <a:p>
            <a:r>
              <a:rPr lang="en-US" dirty="0"/>
              <a:t>The Truth About Christmas</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The Birth date of Jesus? – Unknown</a:t>
            </a:r>
          </a:p>
          <a:p>
            <a:r>
              <a:rPr lang="en-US" sz="3600" dirty="0">
                <a:latin typeface="Calibri" panose="020F0502020204030204" pitchFamily="34" charset="0"/>
                <a:cs typeface="Calibri" panose="020F0502020204030204" pitchFamily="34" charset="0"/>
              </a:rPr>
              <a:t>Year – Between 7 </a:t>
            </a:r>
            <a:r>
              <a:rPr lang="en-US" sz="3600" dirty="0" err="1">
                <a:latin typeface="Calibri" panose="020F0502020204030204" pitchFamily="34" charset="0"/>
                <a:cs typeface="Calibri" panose="020F0502020204030204" pitchFamily="34" charset="0"/>
              </a:rPr>
              <a:t>bc</a:t>
            </a:r>
            <a:r>
              <a:rPr lang="en-US" sz="3600" dirty="0">
                <a:latin typeface="Calibri" panose="020F0502020204030204" pitchFamily="34" charset="0"/>
                <a:cs typeface="Calibri" panose="020F0502020204030204" pitchFamily="34" charset="0"/>
              </a:rPr>
              <a:t> and 4 </a:t>
            </a:r>
            <a:r>
              <a:rPr lang="en-US" sz="3600" dirty="0" err="1">
                <a:latin typeface="Calibri" panose="020F0502020204030204" pitchFamily="34" charset="0"/>
                <a:cs typeface="Calibri" panose="020F0502020204030204" pitchFamily="34" charset="0"/>
              </a:rPr>
              <a:t>bc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65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EE1D0-537E-6044-85AC-52693F088B13}"/>
              </a:ext>
            </a:extLst>
          </p:cNvPr>
          <p:cNvSpPr>
            <a:spLocks noGrp="1"/>
          </p:cNvSpPr>
          <p:nvPr>
            <p:ph sz="quarter" idx="13"/>
          </p:nvPr>
        </p:nvSpPr>
        <p:spPr>
          <a:xfrm>
            <a:off x="685800" y="231229"/>
            <a:ext cx="10394707" cy="5433848"/>
          </a:xfrm>
        </p:spPr>
        <p:txBody>
          <a:bodyPr>
            <a:normAutofit fontScale="85000" lnSpcReduction="10000"/>
          </a:bodyPr>
          <a:lstStyle/>
          <a:p>
            <a:pPr marL="0" indent="0">
              <a:buNone/>
            </a:pPr>
            <a:r>
              <a:rPr lang="en-US" sz="2800" dirty="0">
                <a:latin typeface="Calibri" panose="020F0502020204030204" pitchFamily="34" charset="0"/>
                <a:cs typeface="Calibri" panose="020F0502020204030204" pitchFamily="34" charset="0"/>
              </a:rPr>
              <a:t>“When Christ was born, time was reckoned in the Roman Empire from the founding of the city of Rome. When Christianity became the universal religion over what had been the Roman world, a monk named Dionysius </a:t>
            </a:r>
            <a:r>
              <a:rPr lang="en-US" sz="2800" dirty="0" err="1">
                <a:latin typeface="Calibri" panose="020F0502020204030204" pitchFamily="34" charset="0"/>
                <a:cs typeface="Calibri" panose="020F0502020204030204" pitchFamily="34" charset="0"/>
              </a:rPr>
              <a:t>Exiguus</a:t>
            </a:r>
            <a:r>
              <a:rPr lang="en-US" sz="2800" dirty="0">
                <a:latin typeface="Calibri" panose="020F0502020204030204" pitchFamily="34" charset="0"/>
                <a:cs typeface="Calibri" panose="020F0502020204030204" pitchFamily="34" charset="0"/>
              </a:rPr>
              <a:t>, at the request of the Emperor Justinian, made a calendar, 526 AD, reckoning time from the Birth of Christ, to supersede the Roman calendar. Long after the Christian calendar had replaced the Roman calendar, it was found that Dionysius had made a mistake in placing the birth of Christ in year 753 A C U. (From the founding of Rome). It should have been 749 or a year or two earlier. So the reason we say that Christ was born in 4 BC is merely because the maker of the Christian calendar made a mistake of 4 or 5 years in coordinating it with the Roman calendar which it replaced.” (</a:t>
            </a:r>
            <a:r>
              <a:rPr lang="en-US" sz="2800" dirty="0" err="1">
                <a:latin typeface="Calibri" panose="020F0502020204030204" pitchFamily="34" charset="0"/>
                <a:cs typeface="Calibri" panose="020F0502020204030204" pitchFamily="34" charset="0"/>
              </a:rPr>
              <a:t>Halleys</a:t>
            </a:r>
            <a:r>
              <a:rPr lang="en-US" sz="2800" dirty="0">
                <a:latin typeface="Calibri" panose="020F0502020204030204" pitchFamily="34" charset="0"/>
                <a:cs typeface="Calibri" panose="020F0502020204030204" pitchFamily="34" charset="0"/>
              </a:rPr>
              <a:t> Bible Handbook, 436). </a:t>
            </a:r>
          </a:p>
        </p:txBody>
      </p:sp>
    </p:spTree>
    <p:extLst>
      <p:ext uri="{BB962C8B-B14F-4D97-AF65-F5344CB8AC3E}">
        <p14:creationId xmlns:p14="http://schemas.microsoft.com/office/powerpoint/2010/main" val="41592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lstStyle/>
          <a:p>
            <a:r>
              <a:rPr lang="en-US" dirty="0"/>
              <a:t>The Truth About Christmas</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t>The Birth date of Jesus? – Unknown</a:t>
            </a:r>
          </a:p>
          <a:p>
            <a:r>
              <a:rPr lang="en-US" sz="3600" dirty="0">
                <a:latin typeface="Calibri" panose="020F0502020204030204" pitchFamily="34" charset="0"/>
                <a:cs typeface="Calibri" panose="020F0502020204030204" pitchFamily="34" charset="0"/>
              </a:rPr>
              <a:t>Year – Between 7 </a:t>
            </a:r>
            <a:r>
              <a:rPr lang="en-US" sz="3600" dirty="0" err="1">
                <a:latin typeface="Calibri" panose="020F0502020204030204" pitchFamily="34" charset="0"/>
                <a:cs typeface="Calibri" panose="020F0502020204030204" pitchFamily="34" charset="0"/>
              </a:rPr>
              <a:t>bc</a:t>
            </a:r>
            <a:r>
              <a:rPr lang="en-US" sz="3600" dirty="0">
                <a:latin typeface="Calibri" panose="020F0502020204030204" pitchFamily="34" charset="0"/>
                <a:cs typeface="Calibri" panose="020F0502020204030204" pitchFamily="34" charset="0"/>
              </a:rPr>
              <a:t> and 4 </a:t>
            </a:r>
            <a:r>
              <a:rPr lang="en-US" sz="3600" dirty="0" err="1">
                <a:latin typeface="Calibri" panose="020F0502020204030204" pitchFamily="34" charset="0"/>
                <a:cs typeface="Calibri" panose="020F0502020204030204" pitchFamily="34" charset="0"/>
              </a:rPr>
              <a:t>bc</a:t>
            </a: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Month – even more difficult to determine</a:t>
            </a:r>
          </a:p>
          <a:p>
            <a:pPr lvl="1"/>
            <a:r>
              <a:rPr lang="en-US" sz="3600" dirty="0">
                <a:latin typeface="Calibri" panose="020F0502020204030204" pitchFamily="34" charset="0"/>
                <a:cs typeface="Calibri" panose="020F0502020204030204" pitchFamily="34" charset="0"/>
              </a:rPr>
              <a:t>Most likely </a:t>
            </a:r>
            <a:r>
              <a:rPr lang="en-US" sz="3600" u="sng" dirty="0">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December (</a:t>
            </a:r>
            <a:r>
              <a:rPr lang="en-US" sz="3600" i="1" dirty="0">
                <a:latin typeface="Calibri" panose="020F0502020204030204" pitchFamily="34" charset="0"/>
                <a:cs typeface="Calibri" panose="020F0502020204030204" pitchFamily="34" charset="0"/>
              </a:rPr>
              <a:t>cf. Luke 2:8</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8883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EE1D0-537E-6044-85AC-52693F088B13}"/>
              </a:ext>
            </a:extLst>
          </p:cNvPr>
          <p:cNvSpPr>
            <a:spLocks noGrp="1"/>
          </p:cNvSpPr>
          <p:nvPr>
            <p:ph sz="quarter" idx="13"/>
          </p:nvPr>
        </p:nvSpPr>
        <p:spPr>
          <a:xfrm>
            <a:off x="685800" y="231229"/>
            <a:ext cx="10394707" cy="5433848"/>
          </a:xfrm>
        </p:spPr>
        <p:txBody>
          <a:bodyPr>
            <a:normAutofit fontScale="92500"/>
          </a:bodyPr>
          <a:lstStyle/>
          <a:p>
            <a:pPr marL="0" indent="0">
              <a:buNone/>
            </a:pPr>
            <a:r>
              <a:rPr lang="en-US" sz="2800" dirty="0">
                <a:solidFill>
                  <a:srgbClr val="000000"/>
                </a:solidFill>
                <a:latin typeface="Calibri" panose="020F0502020204030204" pitchFamily="34" charset="0"/>
                <a:ea typeface="Times New Roman" panose="02020603050405020304" pitchFamily="18" charset="0"/>
              </a:rPr>
              <a:t>“This was commonly done. The climate was mild, and, to keep their flocks from straying, they spent the night with them. It is also a fact that the Jews sent out their flocks into the mountainous and desert regions during the summer months, and took them up in the latter part of October or the first of November, when the cold weather commenced…It is probable from this that our </a:t>
            </a:r>
            <a:r>
              <a:rPr lang="en-US" sz="2800" dirty="0" err="1">
                <a:solidFill>
                  <a:srgbClr val="000000"/>
                </a:solidFill>
                <a:latin typeface="Calibri" panose="020F0502020204030204" pitchFamily="34" charset="0"/>
                <a:ea typeface="Times New Roman" panose="02020603050405020304" pitchFamily="18" charset="0"/>
              </a:rPr>
              <a:t>Saviour</a:t>
            </a:r>
            <a:r>
              <a:rPr lang="en-US" sz="2800" dirty="0">
                <a:solidFill>
                  <a:srgbClr val="000000"/>
                </a:solidFill>
                <a:latin typeface="Calibri" panose="020F0502020204030204" pitchFamily="34" charset="0"/>
                <a:ea typeface="Times New Roman" panose="02020603050405020304" pitchFamily="18" charset="0"/>
              </a:rPr>
              <a:t> was born before the 25th of December, or before what we call “Christmas.”…</a:t>
            </a:r>
            <a:r>
              <a:rPr lang="en-US" sz="2800" dirty="0">
                <a:solidFill>
                  <a:srgbClr val="000000"/>
                </a:solidFill>
                <a:latin typeface="Calibri" panose="020F0502020204030204" pitchFamily="34" charset="0"/>
                <a:ea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rPr>
              <a:t>But the exact time of his birth is unknown; there is no way to ascertain it. By different learned men it has been fixed at each month in the year.” (Albert Barnes, Albert Barnes’ Notes on the Bible, Luke 2:8)</a:t>
            </a:r>
            <a:r>
              <a:rPr lang="en-US" sz="2800" dirty="0"/>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4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EE1D0-537E-6044-85AC-52693F088B13}"/>
              </a:ext>
            </a:extLst>
          </p:cNvPr>
          <p:cNvSpPr>
            <a:spLocks noGrp="1"/>
          </p:cNvSpPr>
          <p:nvPr>
            <p:ph sz="quarter" idx="13"/>
          </p:nvPr>
        </p:nvSpPr>
        <p:spPr>
          <a:xfrm>
            <a:off x="685800" y="231229"/>
            <a:ext cx="10394707" cy="5433848"/>
          </a:xfrm>
        </p:spPr>
        <p:txBody>
          <a:bodyPr>
            <a:normAutofit/>
          </a:bodyPr>
          <a:lstStyle/>
          <a:p>
            <a:pPr marL="0" indent="0">
              <a:buNone/>
            </a:pPr>
            <a:r>
              <a:rPr lang="en-US" sz="2800" dirty="0">
                <a:solidFill>
                  <a:srgbClr val="000000"/>
                </a:solidFill>
                <a:latin typeface="Calibri" panose="020F0502020204030204" pitchFamily="34" charset="0"/>
                <a:ea typeface="Times New Roman" panose="02020603050405020304" pitchFamily="18" charset="0"/>
              </a:rPr>
              <a:t>“…we find that the sheep were kept out in the open country during the whole of the summer. And as these shepherds had not yet brought home their flocks, it is a presumptive argument that October had not yet commenced, and that, consequently, our Lord was not born on the 25th of December, when no flocks were out in the fields; nor could he have been born later than September, as the flocks were still in the fields by night. On this very ground the nativity in December should be given up.” (Adam Clarke, Luke 2:8)</a:t>
            </a:r>
            <a:r>
              <a:rPr lang="en-US" sz="2800" dirty="0"/>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4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4058-E5EF-5044-BAB5-69D50A0EFDAD}"/>
              </a:ext>
            </a:extLst>
          </p:cNvPr>
          <p:cNvSpPr>
            <a:spLocks noGrp="1"/>
          </p:cNvSpPr>
          <p:nvPr>
            <p:ph type="title"/>
          </p:nvPr>
        </p:nvSpPr>
        <p:spPr>
          <a:xfrm>
            <a:off x="685801" y="160287"/>
            <a:ext cx="10396882" cy="1151965"/>
          </a:xfrm>
        </p:spPr>
        <p:txBody>
          <a:bodyPr/>
          <a:lstStyle/>
          <a:p>
            <a:r>
              <a:rPr lang="en-US" dirty="0"/>
              <a:t>The Truth About Christmas</a:t>
            </a:r>
          </a:p>
        </p:txBody>
      </p:sp>
      <p:sp>
        <p:nvSpPr>
          <p:cNvPr id="3" name="Content Placeholder 2">
            <a:extLst>
              <a:ext uri="{FF2B5EF4-FFF2-40B4-BE49-F238E27FC236}">
                <a16:creationId xmlns:a16="http://schemas.microsoft.com/office/drawing/2014/main" id="{24DE6583-05B5-5A4F-96BD-302473428D01}"/>
              </a:ext>
            </a:extLst>
          </p:cNvPr>
          <p:cNvSpPr>
            <a:spLocks noGrp="1"/>
          </p:cNvSpPr>
          <p:nvPr>
            <p:ph sz="quarter" idx="13"/>
          </p:nvPr>
        </p:nvSpPr>
        <p:spPr>
          <a:xfrm>
            <a:off x="241737" y="1312252"/>
            <a:ext cx="11238162" cy="4174148"/>
          </a:xfrm>
        </p:spPr>
        <p:txBody>
          <a:bodyPr>
            <a:normAutofit/>
          </a:bodyPr>
          <a:lstStyle/>
          <a:p>
            <a:pPr marL="0" indent="0">
              <a:buNone/>
            </a:pPr>
            <a:r>
              <a:rPr lang="en-US" sz="3600" dirty="0">
                <a:solidFill>
                  <a:srgbClr val="B80C0F"/>
                </a:solidFill>
              </a:rPr>
              <a:t>The Birth date of Jesus? – Unknown</a:t>
            </a:r>
          </a:p>
          <a:p>
            <a:pPr marL="0" indent="0">
              <a:buNone/>
            </a:pPr>
            <a:r>
              <a:rPr lang="en-US" sz="3600" dirty="0"/>
              <a:t>Why December 25</a:t>
            </a:r>
            <a:r>
              <a:rPr lang="en-US" sz="3600" baseline="30000" dirty="0"/>
              <a:t>th</a:t>
            </a:r>
            <a:r>
              <a:rPr lang="en-US" sz="3600" dirty="0"/>
              <a:t>?</a:t>
            </a:r>
          </a:p>
          <a:p>
            <a:r>
              <a:rPr lang="en-US" sz="3200" dirty="0">
                <a:latin typeface="Calibri" panose="020F0502020204030204" pitchFamily="34" charset="0"/>
                <a:cs typeface="Calibri" panose="020F0502020204030204" pitchFamily="34" charset="0"/>
              </a:rPr>
              <a:t>"December 25 was first declared to be the birthday of Christ by </a:t>
            </a:r>
            <a:r>
              <a:rPr lang="en-US" sz="3200" dirty="0" err="1">
                <a:latin typeface="Calibri" panose="020F0502020204030204" pitchFamily="34" charset="0"/>
                <a:cs typeface="Calibri" panose="020F0502020204030204" pitchFamily="34" charset="0"/>
              </a:rPr>
              <a:t>Liberius</a:t>
            </a:r>
            <a:r>
              <a:rPr lang="en-US" sz="3200" dirty="0">
                <a:latin typeface="Calibri" panose="020F0502020204030204" pitchFamily="34" charset="0"/>
                <a:cs typeface="Calibri" panose="020F0502020204030204" pitchFamily="34" charset="0"/>
              </a:rPr>
              <a:t>, bishop of Rome in 354 A.D." (World Book Encyclopedia, Vol. 3, page 1425).</a:t>
            </a:r>
          </a:p>
          <a:p>
            <a:r>
              <a:rPr lang="en-US" sz="3200" dirty="0">
                <a:latin typeface="Calibri" panose="020F0502020204030204" pitchFamily="34" charset="0"/>
                <a:cs typeface="Calibri" panose="020F0502020204030204" pitchFamily="34" charset="0"/>
              </a:rPr>
              <a:t>Pagan background to December 25</a:t>
            </a:r>
            <a:r>
              <a:rPr lang="en-US" sz="3200" baseline="30000" dirty="0">
                <a:latin typeface="Calibri" panose="020F0502020204030204" pitchFamily="34" charset="0"/>
                <a:cs typeface="Calibri" panose="020F0502020204030204" pitchFamily="34" charset="0"/>
              </a:rPr>
              <a:t>th</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10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EE1D0-537E-6044-85AC-52693F088B13}"/>
              </a:ext>
            </a:extLst>
          </p:cNvPr>
          <p:cNvSpPr>
            <a:spLocks noGrp="1"/>
          </p:cNvSpPr>
          <p:nvPr>
            <p:ph sz="quarter" idx="13"/>
          </p:nvPr>
        </p:nvSpPr>
        <p:spPr>
          <a:xfrm>
            <a:off x="685800" y="231229"/>
            <a:ext cx="10394707" cy="5433848"/>
          </a:xfrm>
        </p:spPr>
        <p:txBody>
          <a:bodyPr>
            <a:normAutofit/>
          </a:bodyPr>
          <a:lstStyle/>
          <a:p>
            <a:pPr marL="0" indent="0">
              <a:buNone/>
            </a:pPr>
            <a:r>
              <a:rPr lang="en-US" sz="2800" dirty="0">
                <a:latin typeface="Calibri" panose="020F0502020204030204" pitchFamily="34" charset="0"/>
                <a:ea typeface="Calibri" panose="020F0502020204030204" pitchFamily="34" charset="0"/>
                <a:cs typeface="Times New Roman" panose="02020603050405020304" pitchFamily="18" charset="0"/>
              </a:rPr>
              <a:t>“There is no certainty as to the month or day of the birth (of Christ). The Christmas date, December 25</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is first met with in the west in the 4</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century (the eastern date was January 6</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and was then possibly borrowed from a pagan festival.” (ISBE, 3:1628)</a:t>
            </a:r>
            <a:r>
              <a:rPr lang="en-US" sz="2800" dirty="0"/>
              <a:t> </a:t>
            </a:r>
          </a:p>
          <a:p>
            <a:pPr marL="0" indent="0">
              <a:buNone/>
            </a:pPr>
            <a:r>
              <a:rPr lang="en-US" sz="2800" dirty="0" err="1">
                <a:solidFill>
                  <a:srgbClr val="000000"/>
                </a:solidFill>
                <a:latin typeface="Calibri" panose="020F0502020204030204" pitchFamily="34" charset="0"/>
                <a:ea typeface="Times New Roman" panose="02020603050405020304" pitchFamily="18" charset="0"/>
              </a:rPr>
              <a:t>Liberius</a:t>
            </a:r>
            <a:r>
              <a:rPr lang="en-US" sz="2800" dirty="0">
                <a:solidFill>
                  <a:srgbClr val="000000"/>
                </a:solidFill>
                <a:latin typeface="Calibri" panose="020F0502020204030204" pitchFamily="34" charset="0"/>
                <a:ea typeface="Times New Roman" panose="02020603050405020304" pitchFamily="18" charset="0"/>
              </a:rPr>
              <a:t> chose December 25</a:t>
            </a:r>
            <a:r>
              <a:rPr lang="en-US" sz="2800" baseline="30000" dirty="0">
                <a:solidFill>
                  <a:srgbClr val="000000"/>
                </a:solidFill>
                <a:latin typeface="Calibri" panose="020F0502020204030204" pitchFamily="34" charset="0"/>
                <a:ea typeface="Times New Roman" panose="02020603050405020304" pitchFamily="18" charset="0"/>
              </a:rPr>
              <a:t>th</a:t>
            </a:r>
            <a:r>
              <a:rPr lang="en-US" sz="2800" dirty="0">
                <a:solidFill>
                  <a:srgbClr val="000000"/>
                </a:solidFill>
                <a:latin typeface="Calibri" panose="020F0502020204030204" pitchFamily="34" charset="0"/>
                <a:ea typeface="Times New Roman" panose="02020603050405020304" pitchFamily="18" charset="0"/>
              </a:rPr>
              <a:t> “Because of the feast of the sun, or winter solstice, a Roman feast which was traditionally celebrated at this time." (World Book Encyclopedia, Vol. 3, page 1425).</a:t>
            </a:r>
            <a:r>
              <a:rPr lang="en-US" sz="2800" dirty="0"/>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6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969</Words>
  <Application>Microsoft Macintosh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Impact</vt:lpstr>
      <vt:lpstr>Main Event</vt:lpstr>
      <vt:lpstr>Office Theme</vt:lpstr>
      <vt:lpstr>PowerPoint Presentation</vt:lpstr>
      <vt:lpstr>The Truth about Christmas</vt:lpstr>
      <vt:lpstr>The Truth About Christmas</vt:lpstr>
      <vt:lpstr>PowerPoint Presentation</vt:lpstr>
      <vt:lpstr>The Truth About Christmas</vt:lpstr>
      <vt:lpstr>PowerPoint Presentation</vt:lpstr>
      <vt:lpstr>PowerPoint Presentation</vt:lpstr>
      <vt:lpstr>The Truth About Christmas</vt:lpstr>
      <vt:lpstr>PowerPoint Presentation</vt:lpstr>
      <vt:lpstr>PowerPoint Presentation</vt:lpstr>
      <vt:lpstr>Is the religious observance of Christmas authorized?</vt:lpstr>
      <vt:lpstr>Is the religious observance of Christmas authorized?</vt:lpstr>
      <vt:lpstr>Is the religious observance of Christmas authorized?</vt:lpstr>
      <vt:lpstr>Is the religious observance of Christmas authorized?</vt:lpstr>
      <vt:lpstr>Is the religious observance of Christmas authorized?</vt:lpstr>
      <vt:lpstr>Is the religious observance of Christmas authorized?</vt:lpstr>
      <vt:lpstr>The Truth about Christmas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 about Christmas</dc:title>
  <dc:creator>Jeremiah Cox</dc:creator>
  <cp:lastModifiedBy>Jeremiah Cox</cp:lastModifiedBy>
  <cp:revision>14</cp:revision>
  <dcterms:created xsi:type="dcterms:W3CDTF">2018-12-06T22:11:24Z</dcterms:created>
  <dcterms:modified xsi:type="dcterms:W3CDTF">2018-12-09T23:35:58Z</dcterms:modified>
</cp:coreProperties>
</file>