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  <p:sldMasterId id="2147483696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8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6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0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2577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22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30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49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40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20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1744-D5EF-EB40-95F9-E17B0525A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E16F3-EF16-5E47-A6CB-8ACAC26CA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DEC70-98A1-6146-A0A4-FEFB4EF0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8DA47-0351-124F-B79A-FB7F8B5C2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AFBCE-D02A-4547-841B-857658A1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3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B388A-9564-1847-9A4E-74A182BD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5AA91-9215-3F4F-AEA2-23F94FFE4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EAEF-4415-0A42-8DE3-E063D23D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E6F89-7CBD-8643-804E-FFBDEDFE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A6C0B-12FC-4F4C-9930-E40D59B7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09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8CBF-5E4C-E44D-A3C8-834B1539B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B98D8-3E63-9148-84A4-BA48CD086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438F9-361A-4C4D-9916-2F6A7E9E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47585-AADE-0241-A16B-353036DF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6E74-0C7B-8340-9C51-F81C9894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55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0F703-3946-954A-AB7B-1E18600A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ED0C9-AD0D-C447-9BB7-C90D8E6EF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B778-E710-9542-9376-9C6C6E9B3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6F56F-EC1B-D447-B041-ECB11F59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E4CF8-2126-B64D-BFC8-DE548BC2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2D25E-ADB7-D947-A94E-C67C035E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12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A8F1-2F61-B543-8A11-3DF67B87F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2869B-A870-E447-8656-D81A5966C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710AC-0E09-C24C-8A7E-8BF1DFFC1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6FBF7-9E3C-CD4A-B38E-36994F45A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90923-DF26-174D-BEFF-7E9D65F85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9C85A-C76D-8B44-A49B-89960A430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FA5E0-B398-804F-B965-9B3C36F7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AE2C3-A976-5E4D-8E31-904FDB47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31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3396-A0D0-7E4D-98C6-FB448752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11A77-03CD-504D-B68A-9FE2D05A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11606-CD95-9B41-A642-630AFC56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6ABAA-AC3E-294A-B0B3-D3E1B3D0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575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84DFF-806B-F84E-AEFB-AC013768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66C64-6C61-E64E-ACBD-20BBAF6E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B7BD4-776E-5F4C-80BB-21FE7E72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71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D7E6-D246-3C4D-8AE4-B6DC383E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2D001-CFA9-1F40-83C5-97F592E69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361F1-79EF-704C-9D44-5C77C5C26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0D82A-5CC6-3843-ABE4-99A7B3B0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5A384-7FAE-A945-A178-F998E5B8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40CC4-4669-234A-871A-ACAE5B5A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1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B84E-1D93-C940-808C-FEA117366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98660E-A734-704E-8A29-B7086BDF2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4E317-2F2C-434E-8AB3-78161E0F6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C6A93-90BF-B14A-9F55-43490AD4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EA6AE-0D14-B549-A2EF-5D7A1BDA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02B6B-B6BF-084E-B26D-87DFB213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58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9214A-C9B6-5D41-9251-6733ABBD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62088-65A0-4E4B-85E9-BA86F79AE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14320-A48B-7D4A-9D06-5DB9A256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2DA36-A629-FB43-B68D-81E462E4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1E346-1261-F54B-88A5-A38777AE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927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A2B09-C5AB-EC4D-9F89-511D4462F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FCF39-DA7A-7F42-B3F0-8DC6B5EF0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759E1-E0BA-6E49-93A8-7318E204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A3DF7-C320-3149-B417-EB0059B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6BBBA-4496-9640-94C7-FDEF2338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7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4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7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7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4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8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7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4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238A-38F6-2B48-8FEF-BBE5972F6741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4B649-8D54-8541-B970-040584D7D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32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D58A6-09FA-894F-8E25-417CA5AA6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89B3C-79CA-524F-ADBC-09CAB31DC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9D87F-8AA9-4E46-B992-4708D0552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05BE2-FAC4-E144-BC4D-88C31EEB3650}" type="datetimeFigureOut">
              <a:rPr lang="en-US" smtClean="0"/>
              <a:t>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80290-2ACA-4E4A-BD3D-ED39EBF33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0DAF4-E54A-9847-8F0C-6EBE75DC4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0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7DFF-52CF-A34F-8C7B-F29317FE7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D6EB6-3736-1A45-ABF1-8E32200FF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8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1D3D-D33F-7947-8499-DE811C936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8344"/>
            <a:ext cx="9905999" cy="6283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82FFFF"/>
                </a:solidFill>
              </a:rPr>
              <a:t>”Add to your faith virtue,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82FFFF"/>
                </a:solidFill>
              </a:rPr>
              <a:t>to virtue knowledge, to knowledge self-control,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82FFFF"/>
                </a:solidFill>
              </a:rPr>
              <a:t>to self-control perseverance,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82FFFF"/>
                </a:solidFill>
              </a:rPr>
              <a:t>to perseverance godliness, to godliness brotherly kindness,</a:t>
            </a:r>
            <a:r>
              <a:rPr lang="en-US" sz="3600" b="1" dirty="0"/>
              <a:t> to brotherly kindness love”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Love – </a:t>
            </a:r>
            <a:r>
              <a:rPr lang="en-US" sz="3200" i="1" dirty="0"/>
              <a:t>agapē</a:t>
            </a:r>
            <a:r>
              <a:rPr lang="en-US" sz="3200" dirty="0"/>
              <a:t>; “affection, good-will, love, benevolence” (Thayer).</a:t>
            </a:r>
            <a:endParaRPr lang="en-US" sz="3200" i="1" dirty="0"/>
          </a:p>
          <a:p>
            <a:pPr>
              <a:buFont typeface="Zapf Dingbats"/>
              <a:buChar char="✧"/>
            </a:pPr>
            <a:r>
              <a:rPr lang="en-US" sz="3200" dirty="0"/>
              <a:t>Love of knowledge and discernment – </a:t>
            </a:r>
            <a:r>
              <a:rPr lang="en-US" sz="3200" i="1" dirty="0"/>
              <a:t>Philippians 1:9-11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Being perfect as God is perfect – </a:t>
            </a:r>
            <a:r>
              <a:rPr lang="en-US" sz="3200" i="1" dirty="0"/>
              <a:t>Matthew 5:43-48</a:t>
            </a:r>
          </a:p>
        </p:txBody>
      </p:sp>
    </p:spTree>
    <p:extLst>
      <p:ext uri="{BB962C8B-B14F-4D97-AF65-F5344CB8AC3E}">
        <p14:creationId xmlns:p14="http://schemas.microsoft.com/office/powerpoint/2010/main" val="44246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BE10567-6165-46A7-867D-4690A16B4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0F4DB1F4-429C-4C85-85D7-C4D81996D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159C0DA6-71D9-4C96-A774-7FADF5E0A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:p14="http://schemas.microsoft.com/office/powerpoint/2010/main" xmlns:a16="http://schemas.microsoft.com/office/drawing/2014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ound Diagonal Corner Rectangle 7">
            <a:extLst>
              <a:ext uri="{FF2B5EF4-FFF2-40B4-BE49-F238E27FC236}">
                <a16:creationId xmlns:a16="http://schemas.microsoft.com/office/drawing/2014/main" id="{4B24F6DB-F114-44A7-BB56-D401884E4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2333" y="2235200"/>
            <a:ext cx="7027334" cy="2396067"/>
          </a:xfrm>
          <a:prstGeom prst="round2DiagRect">
            <a:avLst>
              <a:gd name="adj1" fmla="val 9246"/>
              <a:gd name="adj2" fmla="val 0"/>
            </a:avLst>
          </a:prstGeom>
          <a:solidFill>
            <a:srgbClr val="000000">
              <a:alpha val="80000"/>
            </a:srgbClr>
          </a:solidFill>
          <a:ln w="19050" cap="sq">
            <a:solidFill>
              <a:schemeClr val="tx2"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DB50ECD-225E-4F81-AF7B-706DD05F3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900097"/>
            <a:ext cx="10982062" cy="1211524"/>
            <a:chOff x="605895" y="2900097"/>
            <a:chExt cx="10982062" cy="1211524"/>
          </a:xfrm>
          <a:effectLst/>
        </p:grpSpPr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CBC3B006-1357-4969-BC3D-CDD91E49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9653587" y="33797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16" name="Freeform 33">
              <a:extLst>
                <a:ext uri="{FF2B5EF4-FFF2-40B4-BE49-F238E27FC236}">
                  <a16:creationId xmlns:a16="http://schemas.microsoft.com/office/drawing/2014/main" id="{0D6E4F1D-B331-41B5-90EF-2236C1EE1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078244" y="33107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17" name="Freeform 34">
              <a:extLst>
                <a:ext uri="{FF2B5EF4-FFF2-40B4-BE49-F238E27FC236}">
                  <a16:creationId xmlns:a16="http://schemas.microsoft.com/office/drawing/2014/main" id="{54A60014-21DF-44E5-9137-433571885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1146631" y="35742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18" name="Freeform 37">
              <a:extLst>
                <a:ext uri="{FF2B5EF4-FFF2-40B4-BE49-F238E27FC236}">
                  <a16:creationId xmlns:a16="http://schemas.microsoft.com/office/drawing/2014/main" id="{40B768C0-B003-45F4-9A06-EA3509A9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230644" y="30345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5E479182-2054-4AD9-823D-81CFAD7F2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34587" y="25627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A7D912CF-756A-41F1-8BF1-5BA7D1BD0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7375" y="32326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1" name="Freeform 38">
              <a:extLst>
                <a:ext uri="{FF2B5EF4-FFF2-40B4-BE49-F238E27FC236}">
                  <a16:creationId xmlns:a16="http://schemas.microsoft.com/office/drawing/2014/main" id="{734B6F35-2160-44B1-AB00-F628C84B1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044" y="30953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2" name="Freeform 39">
              <a:extLst>
                <a:ext uri="{FF2B5EF4-FFF2-40B4-BE49-F238E27FC236}">
                  <a16:creationId xmlns:a16="http://schemas.microsoft.com/office/drawing/2014/main" id="{D8657E76-4F63-44FE-86C5-54CA174F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53675" y="21531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3" name="Freeform 40">
              <a:extLst>
                <a:ext uri="{FF2B5EF4-FFF2-40B4-BE49-F238E27FC236}">
                  <a16:creationId xmlns:a16="http://schemas.microsoft.com/office/drawing/2014/main" id="{482CEB8C-90E5-4152-8B52-A2881B98A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8850" y="33088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4" name="Rectangle 41">
              <a:extLst>
                <a:ext uri="{FF2B5EF4-FFF2-40B4-BE49-F238E27FC236}">
                  <a16:creationId xmlns:a16="http://schemas.microsoft.com/office/drawing/2014/main" id="{85010FC2-BC4C-4692-876D-7FE363BF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1056" y="32842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714C1223-2B78-4715-9ACB-079A60D16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2122751" y="35321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1D9109D3-C92A-410B-9B43-5F02B2D84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958445" y="34631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EF5B327A-A1AE-42F3-815E-84F4AA294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858308" y="37266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77738BDE-751F-4D4C-B4C4-C9DF3EA29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658407" y="31869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9C8C4AD6-72BF-490C-963C-97C7FD7E7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860814" y="27151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94990E31-5AA8-4502-A963-CE1B539DA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289314" y="33850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9E703E9D-ED76-449C-A8C0-7A1E24B8B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605895" y="32477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32" name="Freeform 39">
              <a:extLst>
                <a:ext uri="{FF2B5EF4-FFF2-40B4-BE49-F238E27FC236}">
                  <a16:creationId xmlns:a16="http://schemas.microsoft.com/office/drawing/2014/main" id="{C70A75E8-C815-4CCF-ABEE-83F19BFE0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532202" y="23055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33" name="Freeform 40">
              <a:extLst>
                <a:ext uri="{FF2B5EF4-FFF2-40B4-BE49-F238E27FC236}">
                  <a16:creationId xmlns:a16="http://schemas.microsoft.com/office/drawing/2014/main" id="{E15638E1-6A92-4D31-A034-853A65A75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154501" y="34612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34" name="Rectangle 41">
              <a:extLst>
                <a:ext uri="{FF2B5EF4-FFF2-40B4-BE49-F238E27FC236}">
                  <a16:creationId xmlns:a16="http://schemas.microsoft.com/office/drawing/2014/main" id="{EA3E8D58-D52B-4300-8A50-5696430D1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448983" y="34366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BB718D4-2CC1-E147-9065-4845ADBD7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Add to your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4FE06-E05B-924F-8219-A3218D4FE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1" y="3602038"/>
            <a:ext cx="6857999" cy="953029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>
                <a:solidFill>
                  <a:srgbClr val="82FFFF"/>
                </a:solidFill>
              </a:rPr>
              <a:t>2 Peter 1:5-11</a:t>
            </a:r>
          </a:p>
        </p:txBody>
      </p:sp>
    </p:spTree>
    <p:extLst>
      <p:ext uri="{BB962C8B-B14F-4D97-AF65-F5344CB8AC3E}">
        <p14:creationId xmlns:p14="http://schemas.microsoft.com/office/powerpoint/2010/main" val="1263274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BE10567-6165-46A7-867D-4690A16B4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0F4DB1F4-429C-4C85-85D7-C4D81996D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159C0DA6-71D9-4C96-A774-7FADF5E0A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:p14="http://schemas.microsoft.com/office/powerpoint/2010/main" xmlns:a16="http://schemas.microsoft.com/office/drawing/2014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ound Diagonal Corner Rectangle 7">
            <a:extLst>
              <a:ext uri="{FF2B5EF4-FFF2-40B4-BE49-F238E27FC236}">
                <a16:creationId xmlns:a16="http://schemas.microsoft.com/office/drawing/2014/main" id="{4B24F6DB-F114-44A7-BB56-D401884E4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2333" y="2235200"/>
            <a:ext cx="7027334" cy="2396067"/>
          </a:xfrm>
          <a:prstGeom prst="round2DiagRect">
            <a:avLst>
              <a:gd name="adj1" fmla="val 9246"/>
              <a:gd name="adj2" fmla="val 0"/>
            </a:avLst>
          </a:prstGeom>
          <a:solidFill>
            <a:srgbClr val="000000">
              <a:alpha val="80000"/>
            </a:srgbClr>
          </a:solidFill>
          <a:ln w="19050" cap="sq">
            <a:solidFill>
              <a:schemeClr val="tx2"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DB50ECD-225E-4F81-AF7B-706DD05F3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900097"/>
            <a:ext cx="10982062" cy="1211524"/>
            <a:chOff x="605895" y="2900097"/>
            <a:chExt cx="10982062" cy="1211524"/>
          </a:xfrm>
          <a:effectLst/>
        </p:grpSpPr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CBC3B006-1357-4969-BC3D-CDD91E49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9653587" y="33797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16" name="Freeform 33">
              <a:extLst>
                <a:ext uri="{FF2B5EF4-FFF2-40B4-BE49-F238E27FC236}">
                  <a16:creationId xmlns:a16="http://schemas.microsoft.com/office/drawing/2014/main" id="{0D6E4F1D-B331-41B5-90EF-2236C1EE1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078244" y="33107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17" name="Freeform 34">
              <a:extLst>
                <a:ext uri="{FF2B5EF4-FFF2-40B4-BE49-F238E27FC236}">
                  <a16:creationId xmlns:a16="http://schemas.microsoft.com/office/drawing/2014/main" id="{54A60014-21DF-44E5-9137-433571885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1146631" y="35742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18" name="Freeform 37">
              <a:extLst>
                <a:ext uri="{FF2B5EF4-FFF2-40B4-BE49-F238E27FC236}">
                  <a16:creationId xmlns:a16="http://schemas.microsoft.com/office/drawing/2014/main" id="{40B768C0-B003-45F4-9A06-EA3509A9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230644" y="30345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5E479182-2054-4AD9-823D-81CFAD7F2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34587" y="25627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A7D912CF-756A-41F1-8BF1-5BA7D1BD0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7375" y="32326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1" name="Freeform 38">
              <a:extLst>
                <a:ext uri="{FF2B5EF4-FFF2-40B4-BE49-F238E27FC236}">
                  <a16:creationId xmlns:a16="http://schemas.microsoft.com/office/drawing/2014/main" id="{734B6F35-2160-44B1-AB00-F628C84B1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044" y="30953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2" name="Freeform 39">
              <a:extLst>
                <a:ext uri="{FF2B5EF4-FFF2-40B4-BE49-F238E27FC236}">
                  <a16:creationId xmlns:a16="http://schemas.microsoft.com/office/drawing/2014/main" id="{D8657E76-4F63-44FE-86C5-54CA174F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53675" y="21531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3" name="Freeform 40">
              <a:extLst>
                <a:ext uri="{FF2B5EF4-FFF2-40B4-BE49-F238E27FC236}">
                  <a16:creationId xmlns:a16="http://schemas.microsoft.com/office/drawing/2014/main" id="{482CEB8C-90E5-4152-8B52-A2881B98A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8850" y="33088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4" name="Rectangle 41">
              <a:extLst>
                <a:ext uri="{FF2B5EF4-FFF2-40B4-BE49-F238E27FC236}">
                  <a16:creationId xmlns:a16="http://schemas.microsoft.com/office/drawing/2014/main" id="{85010FC2-BC4C-4692-876D-7FE363BF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1056" y="32842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714C1223-2B78-4715-9ACB-079A60D16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2122751" y="35321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1D9109D3-C92A-410B-9B43-5F02B2D84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958445" y="34631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EF5B327A-A1AE-42F3-815E-84F4AA294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858308" y="37266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77738BDE-751F-4D4C-B4C4-C9DF3EA29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658407" y="31869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9C8C4AD6-72BF-490C-963C-97C7FD7E7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860814" y="27151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94990E31-5AA8-4502-A963-CE1B539DA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289314" y="33850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9E703E9D-ED76-449C-A8C0-7A1E24B8B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605895" y="32477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32" name="Freeform 39">
              <a:extLst>
                <a:ext uri="{FF2B5EF4-FFF2-40B4-BE49-F238E27FC236}">
                  <a16:creationId xmlns:a16="http://schemas.microsoft.com/office/drawing/2014/main" id="{C70A75E8-C815-4CCF-ABEE-83F19BFE0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532202" y="23055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33" name="Freeform 40">
              <a:extLst>
                <a:ext uri="{FF2B5EF4-FFF2-40B4-BE49-F238E27FC236}">
                  <a16:creationId xmlns:a16="http://schemas.microsoft.com/office/drawing/2014/main" id="{E15638E1-6A92-4D31-A034-853A65A75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154501" y="34612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  <p:sp>
          <p:nvSpPr>
            <p:cNvPr id="34" name="Rectangle 41">
              <a:extLst>
                <a:ext uri="{FF2B5EF4-FFF2-40B4-BE49-F238E27FC236}">
                  <a16:creationId xmlns:a16="http://schemas.microsoft.com/office/drawing/2014/main" id="{EA3E8D58-D52B-4300-8A50-5696430D1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448983" y="34366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  <a:extLst/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BB718D4-2CC1-E147-9065-4845ADBD7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Add to your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4FE06-E05B-924F-8219-A3218D4FE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1" y="3602038"/>
            <a:ext cx="6857999" cy="953029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>
                <a:solidFill>
                  <a:srgbClr val="82FFFF"/>
                </a:solidFill>
              </a:rPr>
              <a:t>2 Peter 1:5-11</a:t>
            </a:r>
          </a:p>
        </p:txBody>
      </p:sp>
    </p:spTree>
    <p:extLst>
      <p:ext uri="{BB962C8B-B14F-4D97-AF65-F5344CB8AC3E}">
        <p14:creationId xmlns:p14="http://schemas.microsoft.com/office/powerpoint/2010/main" val="4190368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BF3B-26DF-3548-8488-6F114F968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35744"/>
            <a:ext cx="9905998" cy="1478570"/>
          </a:xfrm>
        </p:spPr>
        <p:txBody>
          <a:bodyPr>
            <a:normAutofit/>
          </a:bodyPr>
          <a:lstStyle/>
          <a:p>
            <a:r>
              <a:rPr lang="en-US" sz="4800" dirty="0"/>
              <a:t>Our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1D3D-D33F-7947-8499-DE811C936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98922"/>
            <a:ext cx="9905999" cy="4593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Fellowship with the Divine Nature </a:t>
            </a:r>
            <a:r>
              <a:rPr lang="en-US" sz="3600" dirty="0"/>
              <a:t>- </a:t>
            </a:r>
            <a:r>
              <a:rPr lang="en-US" sz="3600" i="1" dirty="0"/>
              <a:t>2 Peter 1:2-4</a:t>
            </a:r>
          </a:p>
          <a:p>
            <a:pPr marL="0" indent="0">
              <a:buNone/>
            </a:pPr>
            <a:r>
              <a:rPr lang="en-US" sz="3600" b="1" dirty="0"/>
              <a:t>Entrance into the Everlasting Kingdom </a:t>
            </a:r>
            <a:r>
              <a:rPr lang="en-US" sz="3600" dirty="0"/>
              <a:t>–                     </a:t>
            </a:r>
            <a:r>
              <a:rPr lang="en-US" sz="3600" i="1" dirty="0"/>
              <a:t>2 Peter 1:10-11</a:t>
            </a:r>
          </a:p>
        </p:txBody>
      </p:sp>
    </p:spTree>
    <p:extLst>
      <p:ext uri="{BB962C8B-B14F-4D97-AF65-F5344CB8AC3E}">
        <p14:creationId xmlns:p14="http://schemas.microsoft.com/office/powerpoint/2010/main" val="18620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1D3D-D33F-7947-8499-DE811C936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8344"/>
            <a:ext cx="9905999" cy="6283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”Add to your faith virtue”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Faith – the foundation. (</a:t>
            </a:r>
            <a:r>
              <a:rPr lang="en-US" sz="3200" i="1" dirty="0"/>
              <a:t>cf. Hebrews 11:6</a:t>
            </a:r>
            <a:r>
              <a:rPr lang="en-US" sz="3200" dirty="0"/>
              <a:t>)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Virtue –</a:t>
            </a:r>
            <a:r>
              <a:rPr lang="en-US" sz="3200" i="1" dirty="0"/>
              <a:t> aretē</a:t>
            </a:r>
            <a:r>
              <a:rPr lang="en-US" sz="3200" dirty="0"/>
              <a:t> – “properly denotes whatever procures pre-eminent estimation for a person or thing; hence, ‘intrinsic eminence, moral goodness, virtue,’” (VINE)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Goal of moral excellence – </a:t>
            </a:r>
            <a:r>
              <a:rPr lang="en-US" sz="3200" i="1" dirty="0"/>
              <a:t>1 Corinthians 11:1;         Ephesians 4:13</a:t>
            </a:r>
          </a:p>
        </p:txBody>
      </p:sp>
    </p:spTree>
    <p:extLst>
      <p:ext uri="{BB962C8B-B14F-4D97-AF65-F5344CB8AC3E}">
        <p14:creationId xmlns:p14="http://schemas.microsoft.com/office/powerpoint/2010/main" val="227957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1D3D-D33F-7947-8499-DE811C936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8344"/>
            <a:ext cx="9905999" cy="6283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82FFFF"/>
                </a:solidFill>
              </a:rPr>
              <a:t>”Add to your faith virtue,</a:t>
            </a:r>
            <a:r>
              <a:rPr lang="en-US" sz="3600" b="1" dirty="0"/>
              <a:t> to virtue knowledge”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Ephesians 5:17 </a:t>
            </a:r>
            <a:r>
              <a:rPr lang="en-US" sz="3200" dirty="0"/>
              <a:t>– know the will of the Lord.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When we don’t grow in knowledge we don’t mature – </a:t>
            </a:r>
            <a:r>
              <a:rPr lang="en-US" sz="3200" i="1" dirty="0"/>
              <a:t>Hebrews 5:12-14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We must be diligent in study – </a:t>
            </a:r>
            <a:r>
              <a:rPr lang="en-US" sz="3200" i="1" dirty="0"/>
              <a:t>2 Timothy 2:15</a:t>
            </a:r>
          </a:p>
        </p:txBody>
      </p:sp>
    </p:spTree>
    <p:extLst>
      <p:ext uri="{BB962C8B-B14F-4D97-AF65-F5344CB8AC3E}">
        <p14:creationId xmlns:p14="http://schemas.microsoft.com/office/powerpoint/2010/main" val="19089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1D3D-D33F-7947-8499-DE811C936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8344"/>
            <a:ext cx="9905999" cy="6283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82FFFF"/>
                </a:solidFill>
              </a:rPr>
              <a:t>”Add to your faith virtue,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82FFFF"/>
                </a:solidFill>
              </a:rPr>
              <a:t>to virtue knowledge, </a:t>
            </a:r>
            <a:r>
              <a:rPr lang="en-US" sz="3600" b="1" dirty="0"/>
              <a:t>to knowledge self-control”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Self-control – </a:t>
            </a:r>
            <a:r>
              <a:rPr lang="en-US" sz="3200" i="1" dirty="0" err="1"/>
              <a:t>egkrateia</a:t>
            </a:r>
            <a:r>
              <a:rPr lang="en-US" sz="3200" dirty="0"/>
              <a:t> – self-control (the virtue of one who masters his desires and passions, esp. his sensual appetites). (Strong)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We must discipline our body – </a:t>
            </a:r>
            <a:r>
              <a:rPr lang="en-US" sz="3200" i="1" dirty="0"/>
              <a:t>1 Corinthians 9:24-27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Don’t do the things you wish – </a:t>
            </a:r>
            <a:r>
              <a:rPr lang="en-US" sz="3200" i="1" dirty="0"/>
              <a:t>Galatians 5:17</a:t>
            </a:r>
          </a:p>
        </p:txBody>
      </p:sp>
    </p:spTree>
    <p:extLst>
      <p:ext uri="{BB962C8B-B14F-4D97-AF65-F5344CB8AC3E}">
        <p14:creationId xmlns:p14="http://schemas.microsoft.com/office/powerpoint/2010/main" val="330434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1D3D-D33F-7947-8499-DE811C936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8344"/>
            <a:ext cx="9905999" cy="6283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82FFFF"/>
                </a:solidFill>
              </a:rPr>
              <a:t>”Add to your faith virtue,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82FFFF"/>
                </a:solidFill>
              </a:rPr>
              <a:t>to virtue knowledge, to knowledge self-control,</a:t>
            </a:r>
            <a:r>
              <a:rPr lang="en-US" sz="3600" b="1" dirty="0"/>
              <a:t> to self-control perseverance”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Perseverance – </a:t>
            </a:r>
            <a:r>
              <a:rPr lang="en-US" sz="3200" i="1" dirty="0" err="1"/>
              <a:t>hypomone</a:t>
            </a:r>
            <a:r>
              <a:rPr lang="en-US" sz="3200" i="1" dirty="0"/>
              <a:t>̄</a:t>
            </a:r>
            <a:r>
              <a:rPr lang="en-US" sz="3200" dirty="0"/>
              <a:t>; cheerful (or hopeful) endurance, constancy. (Strong) (</a:t>
            </a:r>
            <a:r>
              <a:rPr lang="en-US" sz="3200" i="1" dirty="0"/>
              <a:t>cf. Luke 21:16-19; Matthew 24:11-13</a:t>
            </a:r>
            <a:r>
              <a:rPr lang="en-US" sz="3200" dirty="0"/>
              <a:t>)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Perseverance proves character – </a:t>
            </a:r>
            <a:r>
              <a:rPr lang="en-US" sz="3200" i="1" dirty="0"/>
              <a:t>Romans 5:3-4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1 Corinthians 16:13 </a:t>
            </a:r>
            <a:r>
              <a:rPr lang="en-US" sz="3200" dirty="0"/>
              <a:t>– be brave!</a:t>
            </a:r>
          </a:p>
        </p:txBody>
      </p:sp>
    </p:spTree>
    <p:extLst>
      <p:ext uri="{BB962C8B-B14F-4D97-AF65-F5344CB8AC3E}">
        <p14:creationId xmlns:p14="http://schemas.microsoft.com/office/powerpoint/2010/main" val="92083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1D3D-D33F-7947-8499-DE811C936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8344"/>
            <a:ext cx="9905999" cy="6283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82FFFF"/>
                </a:solidFill>
              </a:rPr>
              <a:t>”Add to your faith virtue,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82FFFF"/>
                </a:solidFill>
              </a:rPr>
              <a:t>to virtue knowledge, to knowledge self-control,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82FFFF"/>
                </a:solidFill>
              </a:rPr>
              <a:t>to self-control perseverance,</a:t>
            </a:r>
            <a:r>
              <a:rPr lang="en-US" sz="3600" b="1" dirty="0"/>
              <a:t> to perseverance godliness”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Godliness – </a:t>
            </a:r>
            <a:r>
              <a:rPr lang="en-US" sz="3200" i="1" dirty="0" err="1"/>
              <a:t>eusebeia</a:t>
            </a:r>
            <a:r>
              <a:rPr lang="en-US" sz="3200" dirty="0"/>
              <a:t> – “from </a:t>
            </a:r>
            <a:r>
              <a:rPr lang="en-US" sz="3200" i="1" dirty="0" err="1"/>
              <a:t>eu</a:t>
            </a:r>
            <a:r>
              <a:rPr lang="en-US" sz="3200" dirty="0"/>
              <a:t>, "well," and </a:t>
            </a:r>
            <a:r>
              <a:rPr lang="en-US" sz="3200" i="1" dirty="0" err="1"/>
              <a:t>sebomai</a:t>
            </a:r>
            <a:r>
              <a:rPr lang="en-US" sz="3200" dirty="0"/>
              <a:t>, "to be devout," denotes that piety which, characterized by a Godward attitude, does that which is well-pleasing to Him” (VINE)</a:t>
            </a:r>
          </a:p>
          <a:p>
            <a:pPr>
              <a:buFont typeface="Zapf Dingbats"/>
              <a:buChar char="✧"/>
            </a:pPr>
            <a:r>
              <a:rPr lang="en-US" sz="3200" i="1" dirty="0"/>
              <a:t>1 Timothy 3:16 </a:t>
            </a:r>
            <a:r>
              <a:rPr lang="en-US" sz="3200" dirty="0"/>
              <a:t>– the goal of the Gospel.</a:t>
            </a:r>
            <a:endParaRPr lang="en-US" sz="3200" i="1" dirty="0"/>
          </a:p>
          <a:p>
            <a:pPr>
              <a:buFont typeface="Zapf Dingbats"/>
              <a:buChar char="✧"/>
            </a:pPr>
            <a:r>
              <a:rPr lang="en-US" sz="3200" dirty="0"/>
              <a:t>Ever mindful of God because of judgment – </a:t>
            </a:r>
            <a:r>
              <a:rPr lang="en-US" sz="3200" i="1" dirty="0"/>
              <a:t>2 Peter 3</a:t>
            </a:r>
          </a:p>
        </p:txBody>
      </p:sp>
    </p:spTree>
    <p:extLst>
      <p:ext uri="{BB962C8B-B14F-4D97-AF65-F5344CB8AC3E}">
        <p14:creationId xmlns:p14="http://schemas.microsoft.com/office/powerpoint/2010/main" val="355589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1D3D-D33F-7947-8499-DE811C936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08344"/>
            <a:ext cx="9905999" cy="6283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82FFFF"/>
                </a:solidFill>
              </a:rPr>
              <a:t>”Add to your faith virtue,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82FFFF"/>
                </a:solidFill>
              </a:rPr>
              <a:t>to virtue knowledge, to knowledge self-control,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82FFFF"/>
                </a:solidFill>
              </a:rPr>
              <a:t>to self-control perseverance,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82FFFF"/>
                </a:solidFill>
              </a:rPr>
              <a:t>to perseverance godliness, </a:t>
            </a:r>
            <a:r>
              <a:rPr lang="en-US" sz="3600" b="1" dirty="0"/>
              <a:t>to godliness brotherly kindness”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Brotherly kindness </a:t>
            </a:r>
            <a:r>
              <a:rPr lang="en-US" sz="3200" i="1" dirty="0"/>
              <a:t>– </a:t>
            </a:r>
            <a:r>
              <a:rPr lang="en-US" sz="3200" i="1" dirty="0" err="1"/>
              <a:t>philadelphia</a:t>
            </a:r>
            <a:r>
              <a:rPr lang="en-US" sz="3200" dirty="0"/>
              <a:t>; fraternal affection: — brotherly love (kindness), love of the brethren. (Strong)</a:t>
            </a:r>
            <a:endParaRPr lang="en-US" sz="3200" i="1" dirty="0"/>
          </a:p>
          <a:p>
            <a:pPr>
              <a:buFont typeface="Zapf Dingbats"/>
              <a:buChar char="✧"/>
            </a:pPr>
            <a:r>
              <a:rPr lang="en-US" sz="3200" dirty="0"/>
              <a:t>Cannot love God without loving brethren –                    </a:t>
            </a:r>
            <a:r>
              <a:rPr lang="en-US" sz="3200" i="1" dirty="0"/>
              <a:t>1 John 4:7-21</a:t>
            </a:r>
          </a:p>
          <a:p>
            <a:pPr>
              <a:buFont typeface="Zapf Dingbats"/>
              <a:buChar char="✧"/>
            </a:pPr>
            <a:r>
              <a:rPr lang="en-US" sz="3200" dirty="0"/>
              <a:t>Jesus’ great command – </a:t>
            </a:r>
            <a:r>
              <a:rPr lang="en-US" sz="3200" i="1" dirty="0"/>
              <a:t>John 13:34-35; 15:12-14</a:t>
            </a:r>
          </a:p>
        </p:txBody>
      </p:sp>
    </p:spTree>
    <p:extLst>
      <p:ext uri="{BB962C8B-B14F-4D97-AF65-F5344CB8AC3E}">
        <p14:creationId xmlns:p14="http://schemas.microsoft.com/office/powerpoint/2010/main" val="280436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420</Words>
  <Application>Microsoft Macintosh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Tw Cen MT</vt:lpstr>
      <vt:lpstr>Zapf Dingbats</vt:lpstr>
      <vt:lpstr>Circuit</vt:lpstr>
      <vt:lpstr>Office Theme</vt:lpstr>
      <vt:lpstr>PowerPoint Presentation</vt:lpstr>
      <vt:lpstr>Add to your Faith</vt:lpstr>
      <vt:lpstr>Our Goal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 to your 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9</cp:revision>
  <dcterms:created xsi:type="dcterms:W3CDTF">2018-12-29T20:44:13Z</dcterms:created>
  <dcterms:modified xsi:type="dcterms:W3CDTF">2019-01-06T14:12:29Z</dcterms:modified>
</cp:coreProperties>
</file>