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76"/>
  </p:normalViewPr>
  <p:slideViewPr>
    <p:cSldViewPr snapToGrid="0" snapToObjects="1">
      <p:cViewPr varScale="1">
        <p:scale>
          <a:sx n="105" d="100"/>
          <a:sy n="10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0B92-D8A2-A24B-AC52-C709A6F25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D5473-E852-0B44-8AD9-043038C29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D059-5F21-474C-BC53-B7645832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907B6-659D-D946-8C24-1FCB2025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0FE1F-511F-F34C-A64B-DE1DF468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2185-F3BA-4D4E-8AB9-D07FD987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F5435-449A-924E-9442-4AA537F8B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C1B5C-7E7D-0B46-A596-B83C309C8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8D8D-9BD3-3A42-AEBA-F6221CCC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9E5F6-714B-764A-A534-AB6B14C09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202AD-5C8B-A245-8C48-98D91E6C7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E4FE8-5F22-DA4C-9602-8906CAFF2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A02D1-CA1C-B14E-B19C-2729D8961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CB4CF-4003-AF4A-AA86-A7773C672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420D8-11CE-D446-98BF-43E2F547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8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7239-8EA1-734D-972D-CF16F19F9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346CD-14EA-A14C-88FB-31CE211D1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C9756-71FC-4C44-B11C-576603AA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60BE-D39F-C041-8BA5-5EF96697B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0C888-1F8B-404F-AF27-823357FC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1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69E1-8C33-E343-8EA3-C2E86189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52B06-0B97-D146-A0A2-985950732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58B32-E0CB-1C42-9A3E-2827ADEA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1FB1F-0750-CC40-A69B-683ABBA4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0EE5D-FD64-EF45-8A54-F9ABA953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9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ACE53-D4C5-6949-8574-17D2CC72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E43B-7361-184B-976D-AFF6E439C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9F45F-F51D-AE42-B26B-916433B22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D7B2A-AE30-E24E-9A84-774E5770A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B3151-E520-DE43-856F-AEFEBAAF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32C9D-35A9-6C4B-86DF-BD2EC59A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08D4-86D8-9A45-AF71-9A25D2C6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98D3-546A-2F4C-B0B1-8F0EE3FA0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65B2A-FCBE-AF44-AB53-175280FE3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8C0-B967-0B41-9ADD-CE4384CFC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D4C47-014C-0445-92E4-44AE488E5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0F1EB-C307-B64B-A38D-81C2FA4B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E11D8-70D0-FF4D-B372-C79E68FC5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813D5-E441-A34E-986B-7B80FE136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7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A075-05AB-CB48-9E8D-19CCD4BE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D49D9-9071-DB46-9090-4BCF60BC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F962A-3656-F94B-9551-4EE4EB4D5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214C2-EDBC-7F48-AAC1-8C3E712C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E5BE4-10B1-054E-B852-951DA8FA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5F9D16-566D-9B47-8255-4C9825DC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06558-C859-5E44-BC6B-6C4504E5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88A0-7013-364B-B696-B6FCD21A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DBADB-90C5-414E-BB03-874009F80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9662E-2931-E64C-B339-A7F783EC9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7B4E3-6E11-AB48-8DAC-C70BCEAC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D98E2-2E96-9448-A2C3-A3624B0C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18602-777A-5645-B0B9-A1962E02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0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3F4FB-55C7-D74F-9EB8-DB93FD53A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35778-6FE8-A64F-A6E5-5B5DD1F5E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E5CE1-76C9-194B-A8B2-1DD9B6063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C96EE-A6D6-8841-AEB2-A2E43AB6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39272-B0CC-7847-8435-7F3844B62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2BC85-BACA-6246-BC6D-1B9136CA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0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45078-D292-754B-B952-5A375907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15AB0-573A-FF47-83E3-8A0F1CC0D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FE043-4DAF-8E42-B29C-F98DAF887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BBE-AEDF-A546-B504-38B37885DC71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D53A4-858E-EC4E-BD68-EE8FECC69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01BB4-31B6-9048-A4CA-2263322F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2838B-C024-B94B-8199-B0284917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9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E7C7-1A3D-E94D-A515-2FFE7B25F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7C776-ACC6-0A48-A4AD-D96A105E1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3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CB00CA0-11BE-6541-9787-B372FD81F65E}"/>
              </a:ext>
            </a:extLst>
          </p:cNvPr>
          <p:cNvSpPr/>
          <p:nvPr/>
        </p:nvSpPr>
        <p:spPr>
          <a:xfrm>
            <a:off x="3826073" y="1159073"/>
            <a:ext cx="4539854" cy="4539854"/>
          </a:xfrm>
          <a:prstGeom prst="ellipse">
            <a:avLst/>
          </a:prstGeom>
          <a:solidFill>
            <a:schemeClr val="tx1">
              <a:lumMod val="75000"/>
              <a:lumOff val="25000"/>
              <a:alpha val="62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CA87E-DCEF-B14C-8EAD-78B3749DB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4376"/>
            <a:ext cx="10263188" cy="5514974"/>
          </a:xfrm>
        </p:spPr>
        <p:txBody>
          <a:bodyPr>
            <a:normAutofit fontScale="90000"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  <a:t>Faith</a:t>
            </a:r>
            <a:b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</a:br>
            <a: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  <a:t>Fellowship</a:t>
            </a:r>
            <a:b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</a:br>
            <a: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  <a:t>&amp;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9A718-66CD-0940-B5C4-EBB19794B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76550" y="6107807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Mark 3:31-35</a:t>
            </a:r>
          </a:p>
        </p:txBody>
      </p:sp>
    </p:spTree>
    <p:extLst>
      <p:ext uri="{BB962C8B-B14F-4D97-AF65-F5344CB8AC3E}">
        <p14:creationId xmlns:p14="http://schemas.microsoft.com/office/powerpoint/2010/main" val="23873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7BF9-3F84-694A-A62A-F02287FF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67" y="179388"/>
            <a:ext cx="11625263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eyond The Mountains" pitchFamily="2" charset="0"/>
              </a:rPr>
              <a:t>Jesus’ Emphasis on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5BA3-F221-884E-8A78-CD6B368E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68" y="1359568"/>
            <a:ext cx="11625263" cy="513330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Context of Mark 3:31-35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Attempts to destroy Jesus’ using the Sabbath – </a:t>
            </a:r>
            <a:r>
              <a:rPr lang="en-US" sz="3200" i="1" dirty="0">
                <a:solidFill>
                  <a:schemeClr val="bg1"/>
                </a:solidFill>
              </a:rPr>
              <a:t>2:23-3:6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Continued healing, and gaining of followers – </a:t>
            </a:r>
            <a:r>
              <a:rPr lang="en-US" sz="3200" i="1" dirty="0">
                <a:solidFill>
                  <a:schemeClr val="bg1"/>
                </a:solidFill>
              </a:rPr>
              <a:t>3:7-12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Jesus charged with casting out demons by Beelzebub – </a:t>
            </a:r>
            <a:r>
              <a:rPr lang="en-US" sz="3200" i="1" dirty="0">
                <a:solidFill>
                  <a:schemeClr val="bg1"/>
                </a:solidFill>
              </a:rPr>
              <a:t>3:20-30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Jesus’ teaching interrupted by His family – </a:t>
            </a:r>
            <a:r>
              <a:rPr lang="en-US" sz="3200" i="1" dirty="0">
                <a:solidFill>
                  <a:schemeClr val="bg1"/>
                </a:solidFill>
              </a:rPr>
              <a:t>3:31-35 (v. 21)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Jesus teaches the Parable of the Sower – </a:t>
            </a:r>
            <a:r>
              <a:rPr lang="en-US" sz="3200" i="1" dirty="0">
                <a:solidFill>
                  <a:schemeClr val="bg1"/>
                </a:solidFill>
              </a:rPr>
              <a:t>4:1-20</a:t>
            </a:r>
          </a:p>
          <a:p>
            <a:pPr>
              <a:buFont typeface="Wingdings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All Jesus did was to incite faith in men. Those who disbelieved missed the point of His presence.</a:t>
            </a:r>
          </a:p>
        </p:txBody>
      </p:sp>
    </p:spTree>
    <p:extLst>
      <p:ext uri="{BB962C8B-B14F-4D97-AF65-F5344CB8AC3E}">
        <p14:creationId xmlns:p14="http://schemas.microsoft.com/office/powerpoint/2010/main" val="42500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7BF9-3F84-694A-A62A-F02287FF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67" y="179388"/>
            <a:ext cx="11625263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eyond The Mountains" pitchFamily="2" charset="0"/>
              </a:rPr>
              <a:t>Jesus’ Emphasis on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5BA3-F221-884E-8A78-CD6B368E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68" y="1359568"/>
            <a:ext cx="11625263" cy="513330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Context of Mark 3:31-35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Jesus Desires and Requires Our Faith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He came to give life by enlightening men – </a:t>
            </a:r>
            <a:r>
              <a:rPr lang="en-US" sz="3200" i="1" dirty="0">
                <a:solidFill>
                  <a:schemeClr val="bg1"/>
                </a:solidFill>
              </a:rPr>
              <a:t>John 1:4, 7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He urged men to believe in the light – </a:t>
            </a:r>
            <a:r>
              <a:rPr lang="en-US" sz="3200" i="1" dirty="0">
                <a:solidFill>
                  <a:schemeClr val="bg1"/>
                </a:solidFill>
              </a:rPr>
              <a:t>John 12:35-36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The faith that pleases Him is obedient – </a:t>
            </a:r>
            <a:r>
              <a:rPr lang="en-US" sz="3200" i="1" dirty="0">
                <a:solidFill>
                  <a:schemeClr val="bg1"/>
                </a:solidFill>
              </a:rPr>
              <a:t>Mark 3:35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Not unauthorized works – </a:t>
            </a:r>
            <a:r>
              <a:rPr lang="en-US" sz="3200" i="1" dirty="0">
                <a:solidFill>
                  <a:schemeClr val="bg1"/>
                </a:solidFill>
              </a:rPr>
              <a:t>Matthew 7:21-23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Not outward displays to be seen of men – </a:t>
            </a:r>
            <a:r>
              <a:rPr lang="en-US" sz="3200" i="1" dirty="0">
                <a:solidFill>
                  <a:schemeClr val="bg1"/>
                </a:solidFill>
              </a:rPr>
              <a:t>Matthew 6:1-4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Not split devotion, rather, full focus on God – </a:t>
            </a:r>
            <a:r>
              <a:rPr lang="en-US" sz="3200" i="1" dirty="0">
                <a:solidFill>
                  <a:schemeClr val="bg1"/>
                </a:solidFill>
              </a:rPr>
              <a:t>Matthew 6:24</a:t>
            </a:r>
          </a:p>
        </p:txBody>
      </p:sp>
    </p:spTree>
    <p:extLst>
      <p:ext uri="{BB962C8B-B14F-4D97-AF65-F5344CB8AC3E}">
        <p14:creationId xmlns:p14="http://schemas.microsoft.com/office/powerpoint/2010/main" val="17981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7BF9-3F84-694A-A62A-F02287FF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67" y="179388"/>
            <a:ext cx="11625263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eyond The Mountains" pitchFamily="2" charset="0"/>
              </a:rPr>
              <a:t>Jesus’ Evaluation of Spiritual Fellowship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5BA3-F221-884E-8A78-CD6B368E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68" y="1359568"/>
            <a:ext cx="11625263" cy="513330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Jesus and His Family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Jesus had a physical family that He loved – </a:t>
            </a:r>
            <a:r>
              <a:rPr lang="en-US" sz="3200" i="1" dirty="0">
                <a:solidFill>
                  <a:schemeClr val="bg1"/>
                </a:solidFill>
              </a:rPr>
              <a:t>Mark 6:3;                      John 18:25-27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Yet, Jesus taught that faith is more important than family –            </a:t>
            </a:r>
            <a:r>
              <a:rPr lang="en-US" sz="3200" i="1" dirty="0">
                <a:solidFill>
                  <a:schemeClr val="bg1"/>
                </a:solidFill>
              </a:rPr>
              <a:t>Luke 14:26-27; Matthew 10:37</a:t>
            </a:r>
          </a:p>
          <a:p>
            <a:pPr>
              <a:buFont typeface="Wingdings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This is how Jesus wants us to see things.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7BF9-3F84-694A-A62A-F02287FF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67" y="179388"/>
            <a:ext cx="11625263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eyond The Mountains" pitchFamily="2" charset="0"/>
              </a:rPr>
              <a:t>Jesus’ Evaluation of Spiritual Fellowship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5BA3-F221-884E-8A78-CD6B368E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68" y="1359568"/>
            <a:ext cx="11625263" cy="513330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Jesus and His Family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Blood is Thicker Than Water?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Blood (physical) relationships are temporary – </a:t>
            </a:r>
            <a:r>
              <a:rPr lang="en-US" sz="3200" i="1" dirty="0">
                <a:solidFill>
                  <a:schemeClr val="bg1"/>
                </a:solidFill>
              </a:rPr>
              <a:t>Matthew 22:23-30; 2 Corinthians 5:16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The spiritual relationship in Christ is based on faith in eternal truths – </a:t>
            </a:r>
            <a:r>
              <a:rPr lang="en-US" sz="3200" i="1" dirty="0">
                <a:solidFill>
                  <a:schemeClr val="bg1"/>
                </a:solidFill>
              </a:rPr>
              <a:t>1 Peter 1:22-23; Ephesians 2:14-22; 4:1-3</a:t>
            </a:r>
          </a:p>
          <a:p>
            <a:pPr>
              <a:buFont typeface="Wingdings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“The blood of Christ is thicker than the water of the womb”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>
                <a:solidFill>
                  <a:schemeClr val="bg1"/>
                </a:solidFill>
              </a:rPr>
              <a:t>Revelation 7:14-17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7BF9-3F84-694A-A62A-F02287FF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67" y="179388"/>
            <a:ext cx="11625263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eyond The Mountains" pitchFamily="2" charset="0"/>
              </a:rPr>
              <a:t>Jesus’ Identification of Disciples as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5BA3-F221-884E-8A78-CD6B368E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68" y="1359568"/>
            <a:ext cx="11625263" cy="5133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Jesus Identifies Believers as Family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He valued the spiritual ties over the physical ones – </a:t>
            </a:r>
            <a:r>
              <a:rPr lang="en-US" sz="3200" i="1" dirty="0">
                <a:solidFill>
                  <a:schemeClr val="bg1"/>
                </a:solidFill>
              </a:rPr>
              <a:t>Mark 3:33-35; Hebrews 2:11-13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We are members of God’s family by spiritual birth – </a:t>
            </a:r>
            <a:r>
              <a:rPr lang="en-US" sz="3200" i="1" dirty="0">
                <a:solidFill>
                  <a:schemeClr val="bg1"/>
                </a:solidFill>
              </a:rPr>
              <a:t>John 1:12-13; Hebrews 3:6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Called the children of God – </a:t>
            </a:r>
            <a:r>
              <a:rPr lang="en-US" sz="3200" i="1" dirty="0">
                <a:solidFill>
                  <a:schemeClr val="bg1"/>
                </a:solidFill>
              </a:rPr>
              <a:t>1 John 3:1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Members of one another – </a:t>
            </a:r>
            <a:r>
              <a:rPr lang="en-US" sz="3200" i="1" dirty="0">
                <a:solidFill>
                  <a:schemeClr val="bg1"/>
                </a:solidFill>
              </a:rPr>
              <a:t>Romans 12:5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Heirs of the inheritance – </a:t>
            </a:r>
            <a:r>
              <a:rPr lang="en-US" sz="3200" i="1" dirty="0">
                <a:solidFill>
                  <a:schemeClr val="bg1"/>
                </a:solidFill>
              </a:rPr>
              <a:t>Galatians 3:29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We are Blessed to be a Part of God’s Family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CB00CA0-11BE-6541-9787-B372FD81F65E}"/>
              </a:ext>
            </a:extLst>
          </p:cNvPr>
          <p:cNvSpPr/>
          <p:nvPr/>
        </p:nvSpPr>
        <p:spPr>
          <a:xfrm>
            <a:off x="3826073" y="1159073"/>
            <a:ext cx="4539854" cy="4539854"/>
          </a:xfrm>
          <a:prstGeom prst="ellipse">
            <a:avLst/>
          </a:prstGeom>
          <a:solidFill>
            <a:schemeClr val="tx1">
              <a:lumMod val="75000"/>
              <a:lumOff val="25000"/>
              <a:alpha val="62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CA87E-DCEF-B14C-8EAD-78B3749DB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4376"/>
            <a:ext cx="10263188" cy="5514974"/>
          </a:xfrm>
        </p:spPr>
        <p:txBody>
          <a:bodyPr>
            <a:normAutofit fontScale="90000"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  <a:t>Faith</a:t>
            </a:r>
            <a:b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</a:br>
            <a: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  <a:t>Fellowship</a:t>
            </a:r>
            <a:b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</a:br>
            <a:r>
              <a:rPr lang="en-US" sz="13800" dirty="0">
                <a:solidFill>
                  <a:schemeClr val="bg1"/>
                </a:solidFill>
                <a:latin typeface="Beyond The Mountains" pitchFamily="2" charset="0"/>
              </a:rPr>
              <a:t>&amp;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9A718-66CD-0940-B5C4-EBB19794B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76550" y="6107807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Mark 3:31-35</a:t>
            </a:r>
          </a:p>
        </p:txBody>
      </p:sp>
    </p:spTree>
    <p:extLst>
      <p:ext uri="{BB962C8B-B14F-4D97-AF65-F5344CB8AC3E}">
        <p14:creationId xmlns:p14="http://schemas.microsoft.com/office/powerpoint/2010/main" val="3931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360</Words>
  <Application>Microsoft Macintosh PowerPoint</Application>
  <PresentationFormat>Widescreen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Beyond The Mountains</vt:lpstr>
      <vt:lpstr>Calibri</vt:lpstr>
      <vt:lpstr>Calibri Light</vt:lpstr>
      <vt:lpstr>Wingdings</vt:lpstr>
      <vt:lpstr>Office Theme</vt:lpstr>
      <vt:lpstr>PowerPoint Presentation</vt:lpstr>
      <vt:lpstr>Faith Fellowship &amp; Family</vt:lpstr>
      <vt:lpstr>Jesus’ Emphasis on Faith</vt:lpstr>
      <vt:lpstr>Jesus’ Emphasis on Faith</vt:lpstr>
      <vt:lpstr>Jesus’ Evaluation of Spiritual Fellowship</vt:lpstr>
      <vt:lpstr>Jesus’ Evaluation of Spiritual Fellowship</vt:lpstr>
      <vt:lpstr>Jesus’ Identification of Disciples as Family</vt:lpstr>
      <vt:lpstr>Faith Fellowship &amp; Family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 Fellowship &amp; Family</dc:title>
  <dc:creator>Jeremiah Cox</dc:creator>
  <cp:lastModifiedBy>Jeremiah Cox</cp:lastModifiedBy>
  <cp:revision>10</cp:revision>
  <dcterms:created xsi:type="dcterms:W3CDTF">2019-09-12T21:35:56Z</dcterms:created>
  <dcterms:modified xsi:type="dcterms:W3CDTF">2019-09-13T21:12:13Z</dcterms:modified>
</cp:coreProperties>
</file>