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19"/>
  </p:normalViewPr>
  <p:slideViewPr>
    <p:cSldViewPr snapToGrid="0" snapToObjects="1">
      <p:cViewPr varScale="1">
        <p:scale>
          <a:sx n="90" d="100"/>
          <a:sy n="90" d="100"/>
        </p:scale>
        <p:origin x="23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15F0E-7D27-A140-86C2-219BB1549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7B10D5-5EEA-3445-ACFC-D2824F7F7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C1BD4-2927-654B-B75E-9E929AB32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99EA-8CB6-094E-BAF3-BAA94D0EBB3D}" type="datetimeFigureOut">
              <a:rPr lang="en-US" smtClean="0"/>
              <a:t>1/19/19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E6382-CD71-8348-868D-C3C0F5A8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E78C2-6C72-1440-B558-C6D5EA1C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F405-F8CB-334D-981E-87FCC799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9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28108-47FE-CC43-800F-DD956C5A7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DC073-32B3-1649-8166-B098DE3FC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95445-6F2D-1A4B-B0DA-DA89DC72C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99EA-8CB6-094E-BAF3-BAA94D0EBB3D}" type="datetimeFigureOut">
              <a:rPr lang="en-US" smtClean="0"/>
              <a:t>1/19/19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1D88A-2F21-8443-90C5-5EF3699A0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C0F96-F77B-9346-91CA-AF7E5DDF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F405-F8CB-334D-981E-87FCC799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0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D30095-7AC0-C343-B27A-BBD5A45FB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E95B6A-A2C8-E84A-B03F-E1120AE3D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9C35B-A57B-3742-896B-63ACF966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99EA-8CB6-094E-BAF3-BAA94D0EBB3D}" type="datetimeFigureOut">
              <a:rPr lang="en-US" smtClean="0"/>
              <a:t>1/19/19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CBF37-1B05-E146-AC32-56AD3DF94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736D5-5998-1C41-89F8-6E7CD5EA6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F405-F8CB-334D-981E-87FCC799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89D1E-6F14-1049-9D7B-EA6A2957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826D0-21F6-6546-B08C-E86825747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DDD11-F7EB-984B-9493-69AF51D3F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99EA-8CB6-094E-BAF3-BAA94D0EBB3D}" type="datetimeFigureOut">
              <a:rPr lang="en-US" smtClean="0"/>
              <a:t>1/19/19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9DA56-DAA7-F44A-A8D0-E8406732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9DC84-30EE-BD45-B01D-CBFB4635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F405-F8CB-334D-981E-87FCC799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7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B00B3-DAD8-2E4A-A21A-1C2106D1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4D60C-8A38-B143-AD30-01D3F2C90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ECF93-2319-CA40-A4C2-05F0A11F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99EA-8CB6-094E-BAF3-BAA94D0EBB3D}" type="datetimeFigureOut">
              <a:rPr lang="en-US" smtClean="0"/>
              <a:t>1/19/19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5E638-BB70-5E43-9A56-C1525600B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D15D1-4686-AA4D-ADB2-71AC2C237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F405-F8CB-334D-981E-87FCC799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7C4F0-68E0-464A-853A-B5D1407C3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E8CB6-D284-7A40-A28E-4FDB436911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38D669-0AF3-E243-B431-5397B8A9D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3AF35-7BB0-1449-B085-A576C9B1C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99EA-8CB6-094E-BAF3-BAA94D0EBB3D}" type="datetimeFigureOut">
              <a:rPr lang="en-US" smtClean="0"/>
              <a:t>1/19/19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D4AF8-9A07-C447-A6B0-571CF44F9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AA280-FB62-3C49-A456-2188D33BA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F405-F8CB-334D-981E-87FCC799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8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DFD7D-0E47-884D-B5E4-3748EE6A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3D802-D467-1647-AE37-917F25825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762A5-F325-E749-BFF2-2F831857D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FB4C9-A59E-8E4A-B3B2-6A7E0FA97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5C8A67-2D57-C143-9514-DEB211FDB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280408-1B55-9A43-A8E4-BCD88DCD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99EA-8CB6-094E-BAF3-BAA94D0EBB3D}" type="datetimeFigureOut">
              <a:rPr lang="en-US" smtClean="0"/>
              <a:t>1/19/19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513619-978A-5443-8E4F-152C11089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4EEB82-52C1-674C-BD27-AC570E65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F405-F8CB-334D-981E-87FCC799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11BD0-1200-0A4B-84F3-CC323B5E7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23F0D-4C5C-D243-9D9A-E070C5A86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99EA-8CB6-094E-BAF3-BAA94D0EBB3D}" type="datetimeFigureOut">
              <a:rPr lang="en-US" smtClean="0"/>
              <a:t>1/19/19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FE9D3-8433-B54B-B65E-1F04CE90D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F0813-E734-0347-BBFA-0B3CD2261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F405-F8CB-334D-981E-87FCC799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2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6F00BB-892A-AF46-B504-77AE92590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99EA-8CB6-094E-BAF3-BAA94D0EBB3D}" type="datetimeFigureOut">
              <a:rPr lang="en-US" smtClean="0"/>
              <a:t>1/19/19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EC4328-DB1C-D64B-88BE-0A91416BB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0621C-0095-9148-B7B1-B99CCF15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F405-F8CB-334D-981E-87FCC799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7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4B975-9447-814C-A9EB-AF4C808D0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50DF5-8035-2743-B744-CAA8A82F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6857A-0E85-4049-8675-9F7474828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CF220-B49D-FF43-8862-18054FCB2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99EA-8CB6-094E-BAF3-BAA94D0EBB3D}" type="datetimeFigureOut">
              <a:rPr lang="en-US" smtClean="0"/>
              <a:t>1/19/19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C5578-ABF6-4340-AB3F-BFF8A5FFC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D4194-D062-D748-ACE1-EA3B936F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F405-F8CB-334D-981E-87FCC799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2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FEE65-5C8D-A347-B64F-CF89B5067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017FD-0960-814F-B6DA-A3B697304B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C28B7-BA18-FE43-96CA-C38B69AAB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08D69-E802-5841-BCA2-AF1B8A1E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99EA-8CB6-094E-BAF3-BAA94D0EBB3D}" type="datetimeFigureOut">
              <a:rPr lang="en-US" smtClean="0"/>
              <a:t>1/19/19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6C1E0-5139-A544-94B0-B14E31FDE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C20CD-41BB-814A-BEF8-A7FFECB1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F405-F8CB-334D-981E-87FCC799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7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1F0B29-BFB2-3F42-966E-ABC98492C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6CC68-0F8E-5A43-924E-8EFC5FAFE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CA10C-10B2-D842-AA82-BBF39B5A8C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99EA-8CB6-094E-BAF3-BAA94D0EBB3D}" type="datetimeFigureOut">
              <a:rPr lang="en-US" smtClean="0"/>
              <a:t>1/19/19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39927-CC39-FA4D-99F8-ED05B557F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72B2A-894A-8646-B428-8DEEE5F4A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0F405-F8CB-334D-981E-87FCC799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5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59981-7B00-0945-AB55-7DC696516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C0833-9643-9E4E-AFEB-27737B4B3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33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04071-473A-0F43-9448-B78DD4BC2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8358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rculanum" panose="02000505000000020004" pitchFamily="2" charset="77"/>
                <a:cs typeface="Georgia Pro" panose="020F0502020204030204" pitchFamily="34" charset="0"/>
              </a:rPr>
              <a:t>One Mediator Between God and Men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B6CFB6-EEBE-254A-A775-178FC33A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59442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chemeClr val="bg1"/>
                </a:solidFill>
              </a:rPr>
              <a:t>1 Timothy 2:5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B78052-71F7-174D-AC2F-58860946D886}"/>
              </a:ext>
            </a:extLst>
          </p:cNvPr>
          <p:cNvSpPr txBox="1"/>
          <p:nvPr/>
        </p:nvSpPr>
        <p:spPr>
          <a:xfrm>
            <a:off x="5500688" y="36290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8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  <a14:imgEffect>
                      <a14:brightnessContrast bright="-6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BAEAF-14DD-D849-AF56-613B4E3B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Herculanum" panose="02000505000000020004" pitchFamily="2" charset="77"/>
              </a:rPr>
              <a:t>The Need for a Mediator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DAAB7-5F34-4144-AFEE-949D04FEF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42564"/>
            <a:ext cx="11353800" cy="5180657"/>
          </a:xfrm>
        </p:spPr>
        <p:txBody>
          <a:bodyPr>
            <a:normAutofit/>
          </a:bodyPr>
          <a:lstStyle/>
          <a:p>
            <a:pPr>
              <a:buFont typeface=".Lucida Grande UI Regular"/>
              <a:buChar char="◇"/>
            </a:pPr>
            <a:r>
              <a:rPr lang="en-US" sz="3400" i="1" dirty="0">
                <a:solidFill>
                  <a:schemeClr val="bg1"/>
                </a:solidFill>
              </a:rPr>
              <a:t>Isaiah 6:1-5 </a:t>
            </a:r>
            <a:r>
              <a:rPr lang="en-US" sz="3400" dirty="0">
                <a:solidFill>
                  <a:schemeClr val="bg1"/>
                </a:solidFill>
              </a:rPr>
              <a:t>– the magnificence of God.</a:t>
            </a:r>
          </a:p>
          <a:p>
            <a:pPr>
              <a:buFont typeface=".Lucida Grande UI Regular"/>
              <a:buChar char="◇"/>
            </a:pPr>
            <a:r>
              <a:rPr lang="en-US" sz="3400" i="1" dirty="0">
                <a:solidFill>
                  <a:schemeClr val="bg1"/>
                </a:solidFill>
              </a:rPr>
              <a:t>Deuteronomy 5:23-27 </a:t>
            </a:r>
            <a:r>
              <a:rPr lang="en-US" sz="3400" dirty="0">
                <a:solidFill>
                  <a:schemeClr val="bg1"/>
                </a:solidFill>
              </a:rPr>
              <a:t>– Moses to speak to God for Israel.</a:t>
            </a:r>
          </a:p>
          <a:p>
            <a:pPr>
              <a:buFont typeface=".Lucida Grande UI Regular"/>
              <a:buChar char="◇"/>
            </a:pPr>
            <a:r>
              <a:rPr lang="en-US" sz="3400" i="1" dirty="0">
                <a:solidFill>
                  <a:schemeClr val="bg1"/>
                </a:solidFill>
              </a:rPr>
              <a:t>Exodus 32:7-14 </a:t>
            </a:r>
            <a:r>
              <a:rPr lang="en-US" sz="3400" dirty="0">
                <a:solidFill>
                  <a:schemeClr val="bg1"/>
                </a:solidFill>
              </a:rPr>
              <a:t>– Moses pleading for Israel after they sinned.</a:t>
            </a:r>
          </a:p>
          <a:p>
            <a:pPr>
              <a:buFont typeface=".Lucida Grande UI Regular"/>
              <a:buChar char="◇"/>
            </a:pPr>
            <a:r>
              <a:rPr lang="en-US" sz="3400" i="1" dirty="0">
                <a:solidFill>
                  <a:schemeClr val="bg1"/>
                </a:solidFill>
              </a:rPr>
              <a:t>Ezekiel 22:29-30 </a:t>
            </a:r>
            <a:r>
              <a:rPr lang="en-US" sz="3400" dirty="0">
                <a:solidFill>
                  <a:schemeClr val="bg1"/>
                </a:solidFill>
              </a:rPr>
              <a:t>– Who will stand in the gap?</a:t>
            </a:r>
          </a:p>
          <a:p>
            <a:pPr>
              <a:buFont typeface=".Lucida Grande UI Regular"/>
              <a:buChar char="◇"/>
            </a:pPr>
            <a:r>
              <a:rPr lang="en-US" sz="3400" i="1" dirty="0">
                <a:solidFill>
                  <a:schemeClr val="bg1"/>
                </a:solidFill>
              </a:rPr>
              <a:t>1 Samuel 2:25 </a:t>
            </a:r>
            <a:r>
              <a:rPr lang="en-US" sz="3400" dirty="0">
                <a:solidFill>
                  <a:schemeClr val="bg1"/>
                </a:solidFill>
              </a:rPr>
              <a:t>– Who will intercede?</a:t>
            </a:r>
          </a:p>
          <a:p>
            <a:pPr>
              <a:buFont typeface=".Lucida Grande UI Regular"/>
              <a:buChar char="◇"/>
            </a:pPr>
            <a:r>
              <a:rPr lang="en-US" sz="3400" i="1" dirty="0">
                <a:solidFill>
                  <a:schemeClr val="bg1"/>
                </a:solidFill>
              </a:rPr>
              <a:t>Job 9:33 </a:t>
            </a:r>
            <a:r>
              <a:rPr lang="en-US" sz="3400" dirty="0">
                <a:solidFill>
                  <a:schemeClr val="bg1"/>
                </a:solidFill>
              </a:rPr>
              <a:t>– The need for a mediator.</a:t>
            </a:r>
          </a:p>
          <a:p>
            <a:pPr marL="0" indent="0">
              <a:buNone/>
            </a:pPr>
            <a:r>
              <a:rPr lang="en-US" sz="3400" b="1" dirty="0">
                <a:solidFill>
                  <a:schemeClr val="bg1"/>
                </a:solidFill>
              </a:rPr>
              <a:t>The Problem of Sin </a:t>
            </a:r>
            <a:r>
              <a:rPr lang="en-US" sz="3400" dirty="0">
                <a:solidFill>
                  <a:schemeClr val="bg1"/>
                </a:solidFill>
              </a:rPr>
              <a:t>– </a:t>
            </a:r>
            <a:r>
              <a:rPr lang="en-US" sz="3400" i="1" dirty="0">
                <a:solidFill>
                  <a:schemeClr val="bg1"/>
                </a:solidFill>
              </a:rPr>
              <a:t>Isaiah 59:1-2</a:t>
            </a:r>
          </a:p>
          <a:p>
            <a:pPr>
              <a:buFont typeface=".Lucida Grande UI Regular"/>
              <a:buChar char="◇"/>
            </a:pPr>
            <a:r>
              <a:rPr lang="en-US" sz="3400" dirty="0">
                <a:solidFill>
                  <a:schemeClr val="bg1"/>
                </a:solidFill>
              </a:rPr>
              <a:t>Need for a mediator – 1) Distance from God because of sin;   2) Desire for fellowship.</a:t>
            </a:r>
          </a:p>
        </p:txBody>
      </p:sp>
    </p:spTree>
    <p:extLst>
      <p:ext uri="{BB962C8B-B14F-4D97-AF65-F5344CB8AC3E}">
        <p14:creationId xmlns:p14="http://schemas.microsoft.com/office/powerpoint/2010/main" val="228904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  <a14:imgEffect>
                      <a14:brightnessContrast bright="-6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BAEAF-14DD-D849-AF56-613B4E3B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Herculanum" panose="02000505000000020004" pitchFamily="2" charset="77"/>
              </a:rPr>
              <a:t>Jesus, the One Mediator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DAAB7-5F34-4144-AFEE-949D04FEF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42564"/>
            <a:ext cx="11353800" cy="5180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bg1"/>
                </a:solidFill>
              </a:rPr>
              <a:t>Qualifications</a:t>
            </a:r>
          </a:p>
          <a:p>
            <a:pPr>
              <a:buFont typeface=".Lucida Grande UI Regular"/>
              <a:buChar char="◇"/>
            </a:pPr>
            <a:r>
              <a:rPr lang="en-US" sz="3400" dirty="0">
                <a:solidFill>
                  <a:schemeClr val="bg1"/>
                </a:solidFill>
              </a:rPr>
              <a:t>A mediator must be able to relate to both parties involved in order to effectively communicate needs and desires.</a:t>
            </a:r>
          </a:p>
          <a:p>
            <a:pPr>
              <a:buFont typeface=".Lucida Grande UI Regular"/>
              <a:buChar char="◇"/>
            </a:pPr>
            <a:r>
              <a:rPr lang="en-US" sz="3400" i="1" dirty="0">
                <a:solidFill>
                  <a:schemeClr val="bg1"/>
                </a:solidFill>
              </a:rPr>
              <a:t>1 Timothy 2:5</a:t>
            </a:r>
            <a:r>
              <a:rPr lang="en-US" sz="3400" dirty="0">
                <a:solidFill>
                  <a:schemeClr val="bg1"/>
                </a:solidFill>
              </a:rPr>
              <a:t> – Jesus is that one mediator between God and men.</a:t>
            </a:r>
          </a:p>
          <a:p>
            <a:pPr lvl="1">
              <a:buFont typeface=".Lucida Grande UI Regular"/>
              <a:buChar char="◇"/>
            </a:pPr>
            <a:r>
              <a:rPr lang="en-US" sz="3400" dirty="0">
                <a:solidFill>
                  <a:schemeClr val="bg1"/>
                </a:solidFill>
              </a:rPr>
              <a:t>Man – </a:t>
            </a:r>
            <a:r>
              <a:rPr lang="en-US" sz="3400" i="1" dirty="0">
                <a:solidFill>
                  <a:schemeClr val="bg1"/>
                </a:solidFill>
              </a:rPr>
              <a:t>Hebrews 2:14</a:t>
            </a:r>
          </a:p>
          <a:p>
            <a:pPr lvl="1">
              <a:buFont typeface=".Lucida Grande UI Regular"/>
              <a:buChar char="◇"/>
            </a:pPr>
            <a:r>
              <a:rPr lang="en-US" sz="3400" dirty="0">
                <a:solidFill>
                  <a:schemeClr val="bg1"/>
                </a:solidFill>
              </a:rPr>
              <a:t>God – </a:t>
            </a:r>
            <a:r>
              <a:rPr lang="en-US" sz="3400" i="1" dirty="0">
                <a:solidFill>
                  <a:schemeClr val="bg1"/>
                </a:solidFill>
              </a:rPr>
              <a:t>Matthew 22:41-46</a:t>
            </a:r>
          </a:p>
        </p:txBody>
      </p:sp>
    </p:spTree>
    <p:extLst>
      <p:ext uri="{BB962C8B-B14F-4D97-AF65-F5344CB8AC3E}">
        <p14:creationId xmlns:p14="http://schemas.microsoft.com/office/powerpoint/2010/main" val="7134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  <a14:imgEffect>
                      <a14:brightnessContrast bright="-6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BAEAF-14DD-D849-AF56-613B4E3B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Herculanum" panose="02000505000000020004" pitchFamily="2" charset="77"/>
              </a:rPr>
              <a:t>Jesus, the One Mediator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DAAB7-5F34-4144-AFEE-949D04FEF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42564"/>
            <a:ext cx="11353800" cy="5180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accent4"/>
                </a:solidFill>
              </a:rPr>
              <a:t>Qualifications</a:t>
            </a:r>
            <a:endParaRPr lang="en-US" sz="3400" b="1" i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sz="3400" b="1" dirty="0">
                <a:solidFill>
                  <a:schemeClr val="bg1"/>
                </a:solidFill>
              </a:rPr>
              <a:t>Sacrificial Death</a:t>
            </a:r>
          </a:p>
          <a:p>
            <a:pPr>
              <a:buFont typeface=".Lucida Grande UI Regular"/>
              <a:buChar char="◇"/>
            </a:pPr>
            <a:r>
              <a:rPr lang="en-US" sz="3400" i="1" dirty="0">
                <a:solidFill>
                  <a:schemeClr val="bg1"/>
                </a:solidFill>
              </a:rPr>
              <a:t>1 Timothy 2:5-6 </a:t>
            </a:r>
            <a:r>
              <a:rPr lang="en-US" sz="3400" dirty="0">
                <a:solidFill>
                  <a:schemeClr val="bg1"/>
                </a:solidFill>
              </a:rPr>
              <a:t>– mediator by means of death.</a:t>
            </a:r>
          </a:p>
          <a:p>
            <a:pPr>
              <a:buFont typeface=".Lucida Grande UI Regular"/>
              <a:buChar char="◇"/>
            </a:pPr>
            <a:r>
              <a:rPr lang="en-US" sz="3400" i="1" dirty="0">
                <a:solidFill>
                  <a:schemeClr val="bg1"/>
                </a:solidFill>
              </a:rPr>
              <a:t>1 Peter 1:18 </a:t>
            </a:r>
            <a:r>
              <a:rPr lang="en-US" sz="3400" dirty="0">
                <a:solidFill>
                  <a:schemeClr val="bg1"/>
                </a:solidFill>
              </a:rPr>
              <a:t>– to bring us to God.</a:t>
            </a:r>
          </a:p>
          <a:p>
            <a:pPr>
              <a:buFont typeface=".Lucida Grande UI Regular"/>
              <a:buChar char="◇"/>
            </a:pPr>
            <a:r>
              <a:rPr lang="en-US" sz="3400" dirty="0">
                <a:solidFill>
                  <a:schemeClr val="bg1"/>
                </a:solidFill>
              </a:rPr>
              <a:t>God provided Jesus as mediator – </a:t>
            </a:r>
            <a:r>
              <a:rPr lang="en-US" sz="3400" i="1" dirty="0">
                <a:solidFill>
                  <a:schemeClr val="bg1"/>
                </a:solidFill>
              </a:rPr>
              <a:t>John 3:16;                    Hebrews 10:5-10</a:t>
            </a:r>
          </a:p>
          <a:p>
            <a:pPr>
              <a:buFont typeface=".Lucida Grande UI Regular"/>
              <a:buChar char="◇"/>
            </a:pPr>
            <a:r>
              <a:rPr lang="en-US" sz="3400" dirty="0">
                <a:solidFill>
                  <a:schemeClr val="bg1"/>
                </a:solidFill>
              </a:rPr>
              <a:t>Jesus provided Himself as mediator – </a:t>
            </a:r>
            <a:r>
              <a:rPr lang="en-US" sz="3400" i="1" dirty="0">
                <a:solidFill>
                  <a:schemeClr val="bg1"/>
                </a:solidFill>
              </a:rPr>
              <a:t>1 Timothy 2:6;   Hebrews 9:13-14; John 10:17-18</a:t>
            </a:r>
          </a:p>
          <a:p>
            <a:pPr>
              <a:buFont typeface=".Lucida Grande UI Regular"/>
              <a:buChar char="◇"/>
            </a:pPr>
            <a:r>
              <a:rPr lang="en-US" sz="3400" i="1" dirty="0">
                <a:solidFill>
                  <a:schemeClr val="bg1"/>
                </a:solidFill>
              </a:rPr>
              <a:t>Romans 5:10-11 </a:t>
            </a:r>
            <a:r>
              <a:rPr lang="en-US" sz="3400" dirty="0">
                <a:solidFill>
                  <a:schemeClr val="bg1"/>
                </a:solidFill>
              </a:rPr>
              <a:t>– Reconciled to God through Jesus.</a:t>
            </a:r>
          </a:p>
        </p:txBody>
      </p:sp>
    </p:spTree>
    <p:extLst>
      <p:ext uri="{BB962C8B-B14F-4D97-AF65-F5344CB8AC3E}">
        <p14:creationId xmlns:p14="http://schemas.microsoft.com/office/powerpoint/2010/main" val="189500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  <a14:imgEffect>
                      <a14:brightnessContrast bright="-6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BAEAF-14DD-D849-AF56-613B4E3B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Herculanum" panose="02000505000000020004" pitchFamily="2" charset="77"/>
              </a:rPr>
              <a:t>Jesus, the One Mediator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DAAB7-5F34-4144-AFEE-949D04FEF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42564"/>
            <a:ext cx="11353800" cy="5180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chemeClr val="accent4"/>
                </a:solidFill>
              </a:rPr>
              <a:t>Qualifications</a:t>
            </a:r>
            <a:endParaRPr lang="en-US" sz="3400" b="1" i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sz="3400" b="1" dirty="0">
                <a:solidFill>
                  <a:schemeClr val="accent4"/>
                </a:solidFill>
              </a:rPr>
              <a:t>Sacrificial Death</a:t>
            </a:r>
          </a:p>
          <a:p>
            <a:pPr marL="0" indent="0">
              <a:buNone/>
            </a:pPr>
            <a:r>
              <a:rPr lang="en-US" sz="3400" b="1" dirty="0">
                <a:solidFill>
                  <a:schemeClr val="bg1"/>
                </a:solidFill>
              </a:rPr>
              <a:t>Resurrection and Exaltation</a:t>
            </a:r>
          </a:p>
          <a:p>
            <a:pPr>
              <a:buFont typeface=".Lucida Grande UI Regular"/>
              <a:buChar char="◇"/>
            </a:pPr>
            <a:r>
              <a:rPr lang="en-US" sz="3400" dirty="0">
                <a:solidFill>
                  <a:schemeClr val="bg1"/>
                </a:solidFill>
              </a:rPr>
              <a:t>The Dispensation of Salvation – </a:t>
            </a:r>
            <a:r>
              <a:rPr lang="en-US" sz="3400" i="1" dirty="0">
                <a:solidFill>
                  <a:schemeClr val="bg1"/>
                </a:solidFill>
              </a:rPr>
              <a:t>Acts 3:26; 2:36; 5:31;              1 Timothy 2:5-7; Ephesians 3:9</a:t>
            </a:r>
          </a:p>
          <a:p>
            <a:pPr>
              <a:buFont typeface=".Lucida Grande UI Regular"/>
              <a:buChar char="◇"/>
            </a:pPr>
            <a:r>
              <a:rPr lang="en-US" sz="3400" dirty="0">
                <a:solidFill>
                  <a:schemeClr val="bg1"/>
                </a:solidFill>
              </a:rPr>
              <a:t>The Perpetually Available Intercession – </a:t>
            </a:r>
            <a:r>
              <a:rPr lang="en-US" sz="3400" i="1" dirty="0">
                <a:solidFill>
                  <a:schemeClr val="bg1"/>
                </a:solidFill>
              </a:rPr>
              <a:t>1 John 2:1-2; Hebrews 7:24-25; Romans 8:34</a:t>
            </a:r>
          </a:p>
          <a:p>
            <a:pPr>
              <a:buFont typeface=".Lucida Grande UI Regular"/>
              <a:buChar char="◇"/>
            </a:pPr>
            <a:r>
              <a:rPr lang="en-US" sz="3400" dirty="0">
                <a:solidFill>
                  <a:schemeClr val="bg1"/>
                </a:solidFill>
              </a:rPr>
              <a:t>The Conquest of Death – </a:t>
            </a:r>
            <a:r>
              <a:rPr lang="en-US" sz="3400" i="1" dirty="0">
                <a:solidFill>
                  <a:schemeClr val="bg1"/>
                </a:solidFill>
              </a:rPr>
              <a:t>1 Corinthians 15:50, 45, 21-22; Hebrews 2:10-15</a:t>
            </a:r>
          </a:p>
        </p:txBody>
      </p:sp>
    </p:spTree>
    <p:extLst>
      <p:ext uri="{BB962C8B-B14F-4D97-AF65-F5344CB8AC3E}">
        <p14:creationId xmlns:p14="http://schemas.microsoft.com/office/powerpoint/2010/main" val="52343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04071-473A-0F43-9448-B78DD4BC2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8358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rculanum" panose="02000505000000020004" pitchFamily="2" charset="77"/>
                <a:cs typeface="Georgia Pro" panose="020F0502020204030204" pitchFamily="34" charset="0"/>
              </a:rPr>
              <a:t>One Mediator Between God and Men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B6CFB6-EEBE-254A-A775-178FC33A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59442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chemeClr val="bg1"/>
                </a:solidFill>
              </a:rPr>
              <a:t>1 Timothy 2:5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B78052-71F7-174D-AC2F-58860946D886}"/>
              </a:ext>
            </a:extLst>
          </p:cNvPr>
          <p:cNvSpPr txBox="1"/>
          <p:nvPr/>
        </p:nvSpPr>
        <p:spPr>
          <a:xfrm>
            <a:off x="5500688" y="36290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276</Words>
  <Application>Microsoft Macintosh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.Lucida Grande UI Regular</vt:lpstr>
      <vt:lpstr>Arial</vt:lpstr>
      <vt:lpstr>Calibri</vt:lpstr>
      <vt:lpstr>Calibri Light</vt:lpstr>
      <vt:lpstr>Herculanum</vt:lpstr>
      <vt:lpstr>Office Theme</vt:lpstr>
      <vt:lpstr>PowerPoint Presentation</vt:lpstr>
      <vt:lpstr>One Mediator Between God and Men</vt:lpstr>
      <vt:lpstr>The Need for a Mediator</vt:lpstr>
      <vt:lpstr>Jesus, the One Mediator</vt:lpstr>
      <vt:lpstr>Jesus, the One Mediator</vt:lpstr>
      <vt:lpstr>Jesus, the One Mediator</vt:lpstr>
      <vt:lpstr>One Mediator Between God and 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4</cp:revision>
  <dcterms:created xsi:type="dcterms:W3CDTF">2019-01-18T23:42:19Z</dcterms:created>
  <dcterms:modified xsi:type="dcterms:W3CDTF">2019-01-19T22:14:55Z</dcterms:modified>
</cp:coreProperties>
</file>