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770"/>
    <p:restoredTop sz="94719"/>
  </p:normalViewPr>
  <p:slideViewPr>
    <p:cSldViewPr snapToGrid="0" snapToObjects="1">
      <p:cViewPr varScale="1">
        <p:scale>
          <a:sx n="84" d="100"/>
          <a:sy n="84" d="100"/>
        </p:scale>
        <p:origin x="200" y="9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FFD19F-F677-1545-8CF1-2CF8D01C32E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DB241B1-293C-964B-B1CD-E20A75BD1EF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FAE635-44C2-5440-97F1-87C0D855A5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6196E-75EC-0140-B48F-F620D53CF0D2}" type="datetimeFigureOut">
              <a:rPr lang="en-US" smtClean="0"/>
              <a:t>1/20/19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D0A8A5-D1EF-4046-96D2-015AE460C5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F5D998-F5E0-7345-95A1-CA16B1E0BB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8A0D0-5C6D-B748-B382-CFAEDB9C77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10583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A6C5D5-2FE0-6D46-A3F9-1AE54FCEB3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938239F-0CDC-EF40-B23E-EA9ABEFAEC4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F16B18-09A0-3549-A0B9-38CAFC962F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6196E-75EC-0140-B48F-F620D53CF0D2}" type="datetimeFigureOut">
              <a:rPr lang="en-US" smtClean="0"/>
              <a:t>1/20/19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20DD8D-95ED-B043-A6A0-E6B24EF361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7AF3ED-1644-7C4B-B8F8-1C3BDBFC5D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8A0D0-5C6D-B748-B382-CFAEDB9C77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67818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265A779-E658-CD48-BEC2-ECAF26DCED2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B81BFC8-0DA8-6C44-AAE8-EFB3AFEA9A2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80BEE3-05DF-C647-B12A-2C436BB7D8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6196E-75EC-0140-B48F-F620D53CF0D2}" type="datetimeFigureOut">
              <a:rPr lang="en-US" smtClean="0"/>
              <a:t>1/20/19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CD93B3-5676-6744-9689-53A85D2555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75A009-3CD4-3D4D-8F40-E433F23735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8A0D0-5C6D-B748-B382-CFAEDB9C77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7861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E18886-1271-1543-A3AA-FC75D604D4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1B2676-BC8C-E94F-ACC5-BA26326B79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A57211-8DB3-4440-A656-6BB1646069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6196E-75EC-0140-B48F-F620D53CF0D2}" type="datetimeFigureOut">
              <a:rPr lang="en-US" smtClean="0"/>
              <a:t>1/20/19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434804-CEA4-3C45-8BDE-DD8C3A2D8C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DFE228-4515-384A-B202-34BDEB052A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8A0D0-5C6D-B748-B382-CFAEDB9C77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18244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78CBC6-D93E-C848-AEB8-F82B1A5792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DD53A92-E61C-FF44-A31A-716ACCA9A7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6A8174-CE8C-E347-BCC4-15D685773A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6196E-75EC-0140-B48F-F620D53CF0D2}" type="datetimeFigureOut">
              <a:rPr lang="en-US" smtClean="0"/>
              <a:t>1/20/19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BD0BD0-0020-AA40-83DE-7C9E08FC62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4EC67F-6DE8-4347-8772-490D1089B9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8A0D0-5C6D-B748-B382-CFAEDB9C77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8622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4D78C8-C6B1-2049-93B3-8B98C5DDB4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1E96B0-724A-8F47-94BF-83C2EE9BC68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51FB68A-BB05-8A4F-B543-E921586C81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396FF41-A850-3940-89D1-CBAD16684D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6196E-75EC-0140-B48F-F620D53CF0D2}" type="datetimeFigureOut">
              <a:rPr lang="en-US" smtClean="0"/>
              <a:t>1/20/19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9FBF13-5F4A-DB4E-9DD9-21047BF292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AD38576-138D-6E4C-BBE5-A0001F519A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8A0D0-5C6D-B748-B382-CFAEDB9C77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21274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261A2E-44E7-EC4C-A946-7BB83AED49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132A66-4DA7-674F-937D-4B7C7BC018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C1B8CCC-BA53-3745-AF15-70D2B8D9EF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96317D4-0F1B-2B48-8119-242BEB169AD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0EFF713-40C3-B646-BCB5-02807CBE027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CD8E551-C8FC-434E-9DE7-C392E9F9D0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6196E-75EC-0140-B48F-F620D53CF0D2}" type="datetimeFigureOut">
              <a:rPr lang="en-US" smtClean="0"/>
              <a:t>1/20/19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BEA9B1F-694C-644E-A413-97DEFF1641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3711C85-F76F-0142-97CD-586692352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8A0D0-5C6D-B748-B382-CFAEDB9C77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7625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E4F7D8-6B5F-8542-94B6-A7CA9519C4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44C998D-70C1-544C-A2A9-15C7C2D9F5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6196E-75EC-0140-B48F-F620D53CF0D2}" type="datetimeFigureOut">
              <a:rPr lang="en-US" smtClean="0"/>
              <a:t>1/20/19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70A897B-B1B9-6E41-BA5E-2AD5ADED8F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3B9742E-5A53-2B41-83FB-886456DA7F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8A0D0-5C6D-B748-B382-CFAEDB9C77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43302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DB5FDAF-24FC-AC48-BE07-1022E6E25C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6196E-75EC-0140-B48F-F620D53CF0D2}" type="datetimeFigureOut">
              <a:rPr lang="en-US" smtClean="0"/>
              <a:t>1/20/19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AF01366-E641-D24A-8D70-DDBB6EF3D9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7415F8B-AAAD-3C4D-8FE0-1D37DE4CE1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8A0D0-5C6D-B748-B382-CFAEDB9C77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12996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AEBAFF-FEEB-FC4F-B688-EC31AB0929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837A0B-D8DF-0144-9C61-13AF2B79B3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E926E2F-0CD7-DF4C-A242-F25052BDA42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D3385A2-D574-4F43-A14F-4AFA5B6D90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6196E-75EC-0140-B48F-F620D53CF0D2}" type="datetimeFigureOut">
              <a:rPr lang="en-US" smtClean="0"/>
              <a:t>1/20/19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3A49A76-F3D3-094E-8730-CD1D1F52B8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6242328-E093-2D4D-8383-48D776BA5E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8A0D0-5C6D-B748-B382-CFAEDB9C77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17011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0C2B16-465B-DD4B-B704-AD3C93538F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6BECA3F-D779-E54F-B4F6-000958CC5E0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D7D2019-38EC-264D-B883-94E1070233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EB4D4A9-FAE3-3341-93A5-48B33423A0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6196E-75EC-0140-B48F-F620D53CF0D2}" type="datetimeFigureOut">
              <a:rPr lang="en-US" smtClean="0"/>
              <a:t>1/20/19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78E82E6-C2C6-E441-8F0F-270239887F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F5F3FBF-BCB6-B945-998B-AF18E51041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8A0D0-5C6D-B748-B382-CFAEDB9C77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68220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2055B89-0AF9-F344-A9F7-D3D2CA10D5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5A5108-1141-7C49-80F8-E50F4FA800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B3D192-4756-3346-A63A-ABB39B20E2A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6196E-75EC-0140-B48F-F620D53CF0D2}" type="datetimeFigureOut">
              <a:rPr lang="en-US" smtClean="0"/>
              <a:t>1/20/19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F0A4A4-7611-AD45-BC4B-DECCD51D3EE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A799E8-5044-4C4A-9D06-2B5D43FFA04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58A0D0-5C6D-B748-B382-CFAEDB9C77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2685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886751-AEC5-8C4C-B5CE-6EAC63EC7D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9A714F-DDA8-AC4D-AE35-8676CA4E6B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4414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453F2D-44F1-0B4D-ADF0-0A67BCD19D7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33136" y="5091762"/>
            <a:ext cx="7834193" cy="1264588"/>
          </a:xfrm>
        </p:spPr>
        <p:txBody>
          <a:bodyPr anchor="ctr">
            <a:normAutofit/>
          </a:bodyPr>
          <a:lstStyle/>
          <a:p>
            <a:pPr algn="r"/>
            <a:r>
              <a:rPr lang="en-US" b="1" dirty="0">
                <a:latin typeface="Apple Chancery" panose="03020702040506060504" pitchFamily="66" charset="-79"/>
                <a:cs typeface="Apple Chancery" panose="03020702040506060504" pitchFamily="66" charset="-79"/>
              </a:rPr>
              <a:t>The Divine Protection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97861C9-5AD5-7841-943E-F29CE8C69D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499107" y="5091763"/>
            <a:ext cx="3259755" cy="1264587"/>
          </a:xfrm>
        </p:spPr>
        <p:txBody>
          <a:bodyPr anchor="ctr">
            <a:normAutofit/>
          </a:bodyPr>
          <a:lstStyle/>
          <a:p>
            <a:pPr algn="l"/>
            <a:r>
              <a:rPr lang="en-US" sz="4000" i="1" dirty="0"/>
              <a:t>John 10:27-29</a:t>
            </a:r>
          </a:p>
        </p:txBody>
      </p:sp>
      <p:pic>
        <p:nvPicPr>
          <p:cNvPr id="5" name="Picture 4" descr="A picture containing object, indoor, sitting, sofa&#13;&#10;&#13;&#10;Description automatically generated">
            <a:extLst>
              <a:ext uri="{FF2B5EF4-FFF2-40B4-BE49-F238E27FC236}">
                <a16:creationId xmlns:a16="http://schemas.microsoft.com/office/drawing/2014/main" id="{906FB498-7F1E-6B4A-8F1E-79CB3B30984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7840" b="17160"/>
          <a:stretch/>
        </p:blipFill>
        <p:spPr>
          <a:xfrm>
            <a:off x="-3983" y="10"/>
            <a:ext cx="12192000" cy="4571990"/>
          </a:xfrm>
          <a:prstGeom prst="rect">
            <a:avLst/>
          </a:prstGeom>
        </p:spPr>
      </p:pic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E126E481-B945-4179-BD79-05E96E9B29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rgbClr val="FFFFFF">
                <a:alpha val="8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DAA8019-7B03-6249-B481-755F08C96A24}"/>
              </a:ext>
            </a:extLst>
          </p:cNvPr>
          <p:cNvCxnSpPr/>
          <p:nvPr/>
        </p:nvCxnSpPr>
        <p:spPr>
          <a:xfrm>
            <a:off x="-432486" y="4598645"/>
            <a:ext cx="13110518" cy="0"/>
          </a:xfrm>
          <a:prstGeom prst="line">
            <a:avLst/>
          </a:prstGeom>
          <a:ln w="76200">
            <a:solidFill>
              <a:schemeClr val="tx1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9903052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7C20D0-87AB-7B42-A7CD-17E77E7AFA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716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6000" b="1" dirty="0">
                <a:solidFill>
                  <a:schemeClr val="bg1"/>
                </a:solidFill>
                <a:latin typeface="Apple Chancery" panose="03020702040506060504" pitchFamily="66" charset="-79"/>
                <a:cs typeface="Apple Chancery" panose="03020702040506060504" pitchFamily="66" charset="-79"/>
              </a:rPr>
              <a:t>The Example of Christ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8DAA2B-DD08-0945-AA04-EC1463EC09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9100" y="1714500"/>
            <a:ext cx="11353800" cy="4929187"/>
          </a:xfrm>
        </p:spPr>
        <p:txBody>
          <a:bodyPr/>
          <a:lstStyle/>
          <a:p>
            <a:pPr marL="0" indent="0">
              <a:buNone/>
            </a:pPr>
            <a:r>
              <a:rPr lang="en-US" sz="3600" b="1" dirty="0">
                <a:solidFill>
                  <a:schemeClr val="bg1"/>
                </a:solidFill>
              </a:rPr>
              <a:t>The Life of Christ is an Example</a:t>
            </a:r>
          </a:p>
          <a:p>
            <a:pPr>
              <a:buFont typeface="Zapf Dingbats"/>
              <a:buChar char="✪"/>
            </a:pPr>
            <a:r>
              <a:rPr lang="en-US" sz="3200" i="1" dirty="0">
                <a:solidFill>
                  <a:schemeClr val="bg1"/>
                </a:solidFill>
              </a:rPr>
              <a:t>1 Peter 2:21-23 </a:t>
            </a:r>
            <a:r>
              <a:rPr lang="en-US" sz="3200" dirty="0">
                <a:solidFill>
                  <a:schemeClr val="bg1"/>
                </a:solidFill>
              </a:rPr>
              <a:t>– In suffering – example to follow.</a:t>
            </a:r>
          </a:p>
          <a:p>
            <a:pPr>
              <a:buFont typeface="Zapf Dingbats"/>
              <a:buChar char="✪"/>
            </a:pPr>
            <a:r>
              <a:rPr lang="en-US" sz="3200" i="1" dirty="0">
                <a:solidFill>
                  <a:schemeClr val="bg1"/>
                </a:solidFill>
              </a:rPr>
              <a:t>Philippians 2:5 </a:t>
            </a:r>
            <a:r>
              <a:rPr lang="en-US" sz="3200" dirty="0">
                <a:solidFill>
                  <a:schemeClr val="bg1"/>
                </a:solidFill>
              </a:rPr>
              <a:t>– In humility – a mind to imitate.</a:t>
            </a:r>
          </a:p>
          <a:p>
            <a:pPr>
              <a:buFont typeface="Zapf Dingbats"/>
              <a:buChar char="✪"/>
            </a:pPr>
            <a:r>
              <a:rPr lang="en-US" sz="3200" i="1" dirty="0">
                <a:solidFill>
                  <a:schemeClr val="bg1"/>
                </a:solidFill>
              </a:rPr>
              <a:t>1 John 2:3-6 </a:t>
            </a:r>
            <a:r>
              <a:rPr lang="en-US" sz="3200" dirty="0">
                <a:solidFill>
                  <a:schemeClr val="bg1"/>
                </a:solidFill>
              </a:rPr>
              <a:t>– Steps to follow.</a:t>
            </a:r>
            <a:endParaRPr 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3600" b="1" dirty="0">
                <a:solidFill>
                  <a:schemeClr val="bg1"/>
                </a:solidFill>
              </a:rPr>
              <a:t>Called to the Standard of Christ</a:t>
            </a:r>
          </a:p>
          <a:p>
            <a:pPr>
              <a:buFont typeface="Zapf Dingbats"/>
              <a:buChar char="✪"/>
            </a:pPr>
            <a:r>
              <a:rPr lang="en-US" sz="3200" i="1" dirty="0">
                <a:solidFill>
                  <a:schemeClr val="bg1"/>
                </a:solidFill>
              </a:rPr>
              <a:t>Ephesians 4:13 </a:t>
            </a:r>
            <a:r>
              <a:rPr lang="en-US" sz="3200" dirty="0">
                <a:solidFill>
                  <a:schemeClr val="bg1"/>
                </a:solidFill>
              </a:rPr>
              <a:t>– He is the measure.</a:t>
            </a:r>
          </a:p>
          <a:p>
            <a:pPr>
              <a:buFont typeface="Zapf Dingbats"/>
              <a:buChar char="✪"/>
            </a:pPr>
            <a:r>
              <a:rPr lang="en-US" sz="3200" dirty="0">
                <a:solidFill>
                  <a:schemeClr val="bg1"/>
                </a:solidFill>
              </a:rPr>
              <a:t>Living without sin – </a:t>
            </a:r>
            <a:r>
              <a:rPr lang="en-US" sz="3200" i="1" dirty="0">
                <a:solidFill>
                  <a:schemeClr val="bg1"/>
                </a:solidFill>
              </a:rPr>
              <a:t>1 John 2:1, 6, 29; 3:9</a:t>
            </a:r>
          </a:p>
          <a:p>
            <a:pPr>
              <a:buFont typeface="Zapf Dingbats"/>
              <a:buChar char="✪"/>
            </a:pPr>
            <a:r>
              <a:rPr lang="en-US" sz="3200" dirty="0">
                <a:solidFill>
                  <a:schemeClr val="bg1"/>
                </a:solidFill>
              </a:rPr>
              <a:t>Must have faith! – </a:t>
            </a:r>
            <a:r>
              <a:rPr lang="en-US" sz="3200" i="1" dirty="0">
                <a:solidFill>
                  <a:schemeClr val="bg1"/>
                </a:solidFill>
              </a:rPr>
              <a:t>Luke 17:5-6</a:t>
            </a: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A45CF21A-6ED7-9F41-B068-32B4D9514F68}"/>
              </a:ext>
            </a:extLst>
          </p:cNvPr>
          <p:cNvCxnSpPr/>
          <p:nvPr/>
        </p:nvCxnSpPr>
        <p:spPr>
          <a:xfrm>
            <a:off x="-459259" y="1597032"/>
            <a:ext cx="13110518" cy="0"/>
          </a:xfrm>
          <a:prstGeom prst="line">
            <a:avLst/>
          </a:prstGeom>
          <a:noFill/>
          <a:ln w="76200" cap="flat" cmpd="sng" algn="ctr">
            <a:solidFill>
              <a:sysClr val="window" lastClr="FFFFFF">
                <a:alpha val="70000"/>
              </a:sysClr>
            </a:solidFill>
            <a:prstDash val="solid"/>
            <a:miter lim="800000"/>
          </a:ln>
          <a:effectLst/>
        </p:spPr>
      </p:cxnSp>
    </p:spTree>
    <p:extLst>
      <p:ext uri="{BB962C8B-B14F-4D97-AF65-F5344CB8AC3E}">
        <p14:creationId xmlns:p14="http://schemas.microsoft.com/office/powerpoint/2010/main" val="33500932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7C20D0-87AB-7B42-A7CD-17E77E7AFA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716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6000" b="1" dirty="0">
                <a:solidFill>
                  <a:schemeClr val="bg1"/>
                </a:solidFill>
                <a:latin typeface="Apple Chancery" panose="03020702040506060504" pitchFamily="66" charset="-79"/>
                <a:cs typeface="Apple Chancery" panose="03020702040506060504" pitchFamily="66" charset="-79"/>
              </a:rPr>
              <a:t>The Resurrection of Christ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8DAA2B-DD08-0945-AA04-EC1463EC09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9100" y="1714500"/>
            <a:ext cx="11353800" cy="4929187"/>
          </a:xfrm>
        </p:spPr>
        <p:txBody>
          <a:bodyPr/>
          <a:lstStyle/>
          <a:p>
            <a:pPr marL="0" indent="0">
              <a:buNone/>
            </a:pPr>
            <a:r>
              <a:rPr lang="en-US" sz="3600" b="1" dirty="0">
                <a:solidFill>
                  <a:schemeClr val="bg1"/>
                </a:solidFill>
              </a:rPr>
              <a:t>The New Life by the Working of God</a:t>
            </a:r>
          </a:p>
          <a:p>
            <a:pPr>
              <a:buFont typeface="Zapf Dingbats"/>
              <a:buChar char="✪"/>
            </a:pPr>
            <a:r>
              <a:rPr lang="en-US" sz="3200" i="1" dirty="0">
                <a:solidFill>
                  <a:schemeClr val="bg1"/>
                </a:solidFill>
              </a:rPr>
              <a:t>Romans 6:1-4 </a:t>
            </a:r>
            <a:r>
              <a:rPr lang="en-US" sz="3200" dirty="0">
                <a:solidFill>
                  <a:schemeClr val="bg1"/>
                </a:solidFill>
              </a:rPr>
              <a:t>– Raised to a new life. (</a:t>
            </a:r>
            <a:r>
              <a:rPr lang="en-US" sz="3200" i="1" dirty="0">
                <a:solidFill>
                  <a:schemeClr val="bg1"/>
                </a:solidFill>
              </a:rPr>
              <a:t>cf. Colossians 2:12</a:t>
            </a:r>
            <a:r>
              <a:rPr lang="en-US" sz="3200" dirty="0">
                <a:solidFill>
                  <a:schemeClr val="bg1"/>
                </a:solidFill>
              </a:rPr>
              <a:t>)</a:t>
            </a:r>
          </a:p>
          <a:p>
            <a:pPr>
              <a:buFont typeface="Zapf Dingbats"/>
              <a:buChar char="✪"/>
            </a:pPr>
            <a:r>
              <a:rPr lang="en-US" sz="3200" i="1" dirty="0">
                <a:solidFill>
                  <a:schemeClr val="bg1"/>
                </a:solidFill>
              </a:rPr>
              <a:t>Romans 8:9-11 </a:t>
            </a:r>
            <a:r>
              <a:rPr lang="en-US" sz="3200" dirty="0">
                <a:solidFill>
                  <a:schemeClr val="bg1"/>
                </a:solidFill>
              </a:rPr>
              <a:t>– Life given to mortal bodies.</a:t>
            </a:r>
            <a:endParaRPr 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3600" b="1" dirty="0">
                <a:solidFill>
                  <a:schemeClr val="bg1"/>
                </a:solidFill>
              </a:rPr>
              <a:t>The Power of His Resurrection In Scripture</a:t>
            </a:r>
            <a:endParaRPr lang="en-US" sz="3200" dirty="0">
              <a:solidFill>
                <a:schemeClr val="bg1"/>
              </a:solidFill>
            </a:endParaRPr>
          </a:p>
          <a:p>
            <a:pPr>
              <a:buFont typeface="Zapf Dingbats"/>
              <a:buChar char="✪"/>
            </a:pPr>
            <a:r>
              <a:rPr lang="en-US" sz="3200" i="1" dirty="0">
                <a:solidFill>
                  <a:schemeClr val="bg1"/>
                </a:solidFill>
              </a:rPr>
              <a:t>Romans 1:16 </a:t>
            </a:r>
            <a:r>
              <a:rPr lang="en-US" sz="3200" dirty="0">
                <a:solidFill>
                  <a:schemeClr val="bg1"/>
                </a:solidFill>
              </a:rPr>
              <a:t>– Power (</a:t>
            </a:r>
            <a:r>
              <a:rPr lang="en-US" sz="3200" i="1" dirty="0" err="1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dynamis</a:t>
            </a:r>
            <a:r>
              <a:rPr lang="en-US" sz="3200" i="1" dirty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r>
              <a:rPr lang="en-US" sz="3200" dirty="0">
                <a:solidFill>
                  <a:schemeClr val="bg1"/>
                </a:solidFill>
              </a:rPr>
              <a:t> of God in the gospel.</a:t>
            </a:r>
          </a:p>
          <a:p>
            <a:pPr>
              <a:buFont typeface="Zapf Dingbats"/>
              <a:buChar char="✪"/>
            </a:pPr>
            <a:r>
              <a:rPr lang="en-US" sz="3200" dirty="0">
                <a:solidFill>
                  <a:schemeClr val="bg1"/>
                </a:solidFill>
              </a:rPr>
              <a:t>Don’t quench the power! – </a:t>
            </a:r>
            <a:r>
              <a:rPr lang="en-US" sz="3200" i="1" dirty="0">
                <a:solidFill>
                  <a:schemeClr val="bg1"/>
                </a:solidFill>
              </a:rPr>
              <a:t>1 Thessalonians 5:19-22</a:t>
            </a:r>
          </a:p>
          <a:p>
            <a:pPr>
              <a:buFont typeface="Zapf Dingbats"/>
              <a:buChar char="✪"/>
            </a:pPr>
            <a:r>
              <a:rPr lang="en-US" sz="3200" dirty="0">
                <a:solidFill>
                  <a:schemeClr val="bg1"/>
                </a:solidFill>
              </a:rPr>
              <a:t>Count loss for the power! – </a:t>
            </a:r>
            <a:r>
              <a:rPr lang="en-US" sz="3200" i="1" dirty="0">
                <a:solidFill>
                  <a:schemeClr val="bg1"/>
                </a:solidFill>
              </a:rPr>
              <a:t>Philippians 3:7-11</a:t>
            </a:r>
          </a:p>
          <a:p>
            <a:pPr>
              <a:buFont typeface="Zapf Dingbats"/>
              <a:buChar char="✪"/>
            </a:pPr>
            <a:r>
              <a:rPr lang="en-US" sz="3200" dirty="0">
                <a:solidFill>
                  <a:schemeClr val="bg1"/>
                </a:solidFill>
              </a:rPr>
              <a:t>Abound more and more! – </a:t>
            </a:r>
            <a:r>
              <a:rPr lang="en-US" sz="3200" i="1" dirty="0">
                <a:solidFill>
                  <a:schemeClr val="bg1"/>
                </a:solidFill>
              </a:rPr>
              <a:t>1 Thessalonians 2:13; 3:11-4:2</a:t>
            </a: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A45CF21A-6ED7-9F41-B068-32B4D9514F68}"/>
              </a:ext>
            </a:extLst>
          </p:cNvPr>
          <p:cNvCxnSpPr/>
          <p:nvPr/>
        </p:nvCxnSpPr>
        <p:spPr>
          <a:xfrm>
            <a:off x="-459259" y="1597032"/>
            <a:ext cx="13110518" cy="0"/>
          </a:xfrm>
          <a:prstGeom prst="line">
            <a:avLst/>
          </a:prstGeom>
          <a:noFill/>
          <a:ln w="76200" cap="flat" cmpd="sng" algn="ctr">
            <a:solidFill>
              <a:sysClr val="window" lastClr="FFFFFF">
                <a:alpha val="70000"/>
              </a:sysClr>
            </a:solidFill>
            <a:prstDash val="solid"/>
            <a:miter lim="800000"/>
          </a:ln>
          <a:effectLst/>
        </p:spPr>
      </p:cxnSp>
    </p:spTree>
    <p:extLst>
      <p:ext uri="{BB962C8B-B14F-4D97-AF65-F5344CB8AC3E}">
        <p14:creationId xmlns:p14="http://schemas.microsoft.com/office/powerpoint/2010/main" val="37933398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7C20D0-87AB-7B42-A7CD-17E77E7AFA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716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6000" b="1" dirty="0">
                <a:solidFill>
                  <a:schemeClr val="bg1"/>
                </a:solidFill>
                <a:latin typeface="Apple Chancery" panose="03020702040506060504" pitchFamily="66" charset="-79"/>
                <a:cs typeface="Apple Chancery" panose="03020702040506060504" pitchFamily="66" charset="-79"/>
              </a:rPr>
              <a:t>The Plan for Future Pardon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8DAA2B-DD08-0945-AA04-EC1463EC09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9100" y="1714500"/>
            <a:ext cx="11353800" cy="4929187"/>
          </a:xfrm>
        </p:spPr>
        <p:txBody>
          <a:bodyPr/>
          <a:lstStyle/>
          <a:p>
            <a:pPr marL="0" indent="0">
              <a:buNone/>
            </a:pPr>
            <a:r>
              <a:rPr lang="en-US" sz="3600" b="1" dirty="0">
                <a:solidFill>
                  <a:schemeClr val="bg1"/>
                </a:solidFill>
              </a:rPr>
              <a:t>The Standard is No Sin</a:t>
            </a:r>
          </a:p>
          <a:p>
            <a:pPr>
              <a:buFont typeface="Zapf Dingbats"/>
              <a:buChar char="✪"/>
            </a:pPr>
            <a:r>
              <a:rPr lang="en-US" sz="3200" i="1" dirty="0">
                <a:solidFill>
                  <a:schemeClr val="bg1"/>
                </a:solidFill>
              </a:rPr>
              <a:t>1 John 2:1-2 </a:t>
            </a:r>
            <a:r>
              <a:rPr lang="en-US" sz="3200" dirty="0">
                <a:solidFill>
                  <a:schemeClr val="bg1"/>
                </a:solidFill>
              </a:rPr>
              <a:t>– That you may not sin.</a:t>
            </a:r>
            <a:endParaRPr 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3600" b="1" dirty="0">
                <a:solidFill>
                  <a:schemeClr val="bg1"/>
                </a:solidFill>
              </a:rPr>
              <a:t>Upon the “If” is Provision</a:t>
            </a:r>
            <a:endParaRPr lang="en-US" sz="3200" dirty="0">
              <a:solidFill>
                <a:schemeClr val="bg1"/>
              </a:solidFill>
            </a:endParaRPr>
          </a:p>
          <a:p>
            <a:pPr>
              <a:buFont typeface="Zapf Dingbats"/>
              <a:buChar char="✪"/>
            </a:pPr>
            <a:r>
              <a:rPr lang="en-US" sz="3200" i="1" dirty="0">
                <a:solidFill>
                  <a:schemeClr val="bg1"/>
                </a:solidFill>
              </a:rPr>
              <a:t>1 John 2:1-2 </a:t>
            </a:r>
            <a:r>
              <a:rPr lang="en-US" sz="3200" dirty="0">
                <a:solidFill>
                  <a:schemeClr val="bg1"/>
                </a:solidFill>
              </a:rPr>
              <a:t>– An Advocate, and propitiation for sins.</a:t>
            </a:r>
          </a:p>
          <a:p>
            <a:pPr>
              <a:buFont typeface="Zapf Dingbats"/>
              <a:buChar char="✪"/>
            </a:pPr>
            <a:r>
              <a:rPr lang="en-US" sz="3200" dirty="0">
                <a:solidFill>
                  <a:schemeClr val="bg1"/>
                </a:solidFill>
              </a:rPr>
              <a:t>Confess and ask forgiveness! – </a:t>
            </a:r>
            <a:r>
              <a:rPr lang="en-US" sz="3200" i="1" dirty="0">
                <a:solidFill>
                  <a:schemeClr val="bg1"/>
                </a:solidFill>
              </a:rPr>
              <a:t>1 John 1:8-10 </a:t>
            </a:r>
            <a:r>
              <a:rPr lang="en-US" sz="3200" dirty="0">
                <a:solidFill>
                  <a:schemeClr val="bg1"/>
                </a:solidFill>
              </a:rPr>
              <a:t>– Conditions of pardon.</a:t>
            </a:r>
          </a:p>
          <a:p>
            <a:pPr>
              <a:buFont typeface="Zapf Dingbats"/>
              <a:buChar char="✪"/>
            </a:pPr>
            <a:r>
              <a:rPr lang="en-US" sz="3200" dirty="0">
                <a:solidFill>
                  <a:schemeClr val="bg1"/>
                </a:solidFill>
              </a:rPr>
              <a:t>Need for repentance! – </a:t>
            </a:r>
            <a:r>
              <a:rPr lang="en-US" sz="3200" i="1" dirty="0">
                <a:solidFill>
                  <a:schemeClr val="bg1"/>
                </a:solidFill>
              </a:rPr>
              <a:t>1 John 5:14-17</a:t>
            </a:r>
          </a:p>
          <a:p>
            <a:pPr>
              <a:buFont typeface="Zapf Dingbats"/>
              <a:buChar char="✪"/>
            </a:pPr>
            <a:r>
              <a:rPr lang="en-US" sz="3200" dirty="0">
                <a:solidFill>
                  <a:schemeClr val="bg1"/>
                </a:solidFill>
              </a:rPr>
              <a:t>Abundant mercy! – </a:t>
            </a:r>
            <a:r>
              <a:rPr lang="en-US" sz="3200" i="1" dirty="0">
                <a:solidFill>
                  <a:schemeClr val="bg1"/>
                </a:solidFill>
              </a:rPr>
              <a:t>Luke 17:3-4</a:t>
            </a: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A45CF21A-6ED7-9F41-B068-32B4D9514F68}"/>
              </a:ext>
            </a:extLst>
          </p:cNvPr>
          <p:cNvCxnSpPr/>
          <p:nvPr/>
        </p:nvCxnSpPr>
        <p:spPr>
          <a:xfrm>
            <a:off x="-459259" y="1597032"/>
            <a:ext cx="13110518" cy="0"/>
          </a:xfrm>
          <a:prstGeom prst="line">
            <a:avLst/>
          </a:prstGeom>
          <a:noFill/>
          <a:ln w="76200" cap="flat" cmpd="sng" algn="ctr">
            <a:solidFill>
              <a:sysClr val="window" lastClr="FFFFFF">
                <a:alpha val="70000"/>
              </a:sysClr>
            </a:solidFill>
            <a:prstDash val="solid"/>
            <a:miter lim="800000"/>
          </a:ln>
          <a:effectLst/>
        </p:spPr>
      </p:cxnSp>
    </p:spTree>
    <p:extLst>
      <p:ext uri="{BB962C8B-B14F-4D97-AF65-F5344CB8AC3E}">
        <p14:creationId xmlns:p14="http://schemas.microsoft.com/office/powerpoint/2010/main" val="18410420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7C20D0-87AB-7B42-A7CD-17E77E7AFA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716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6000" b="1" dirty="0">
                <a:solidFill>
                  <a:schemeClr val="bg1"/>
                </a:solidFill>
                <a:latin typeface="Apple Chancery" panose="03020702040506060504" pitchFamily="66" charset="-79"/>
                <a:cs typeface="Apple Chancery" panose="03020702040506060504" pitchFamily="66" charset="-79"/>
              </a:rPr>
              <a:t>The Family of God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8DAA2B-DD08-0945-AA04-EC1463EC09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9100" y="1714500"/>
            <a:ext cx="11353800" cy="4929187"/>
          </a:xfrm>
        </p:spPr>
        <p:txBody>
          <a:bodyPr/>
          <a:lstStyle/>
          <a:p>
            <a:pPr marL="0" indent="0">
              <a:buNone/>
            </a:pPr>
            <a:r>
              <a:rPr lang="en-US" sz="3600" b="1" dirty="0">
                <a:solidFill>
                  <a:schemeClr val="bg1"/>
                </a:solidFill>
              </a:rPr>
              <a:t>Added to the Body</a:t>
            </a:r>
          </a:p>
          <a:p>
            <a:pPr>
              <a:buFont typeface="Zapf Dingbats"/>
              <a:buChar char="✪"/>
            </a:pPr>
            <a:r>
              <a:rPr lang="en-US" sz="3200" i="1" dirty="0">
                <a:solidFill>
                  <a:schemeClr val="bg1"/>
                </a:solidFill>
              </a:rPr>
              <a:t>1 Corinthians 12:12-14, 24-26 </a:t>
            </a:r>
            <a:r>
              <a:rPr lang="en-US" sz="3200" dirty="0">
                <a:solidFill>
                  <a:schemeClr val="bg1"/>
                </a:solidFill>
              </a:rPr>
              <a:t>– One body whose members care for each other.</a:t>
            </a:r>
          </a:p>
          <a:p>
            <a:pPr>
              <a:buFont typeface="Zapf Dingbats"/>
              <a:buChar char="✪"/>
            </a:pPr>
            <a:r>
              <a:rPr lang="en-US" sz="3200" dirty="0">
                <a:solidFill>
                  <a:schemeClr val="bg1"/>
                </a:solidFill>
              </a:rPr>
              <a:t>1 Peter 1:22 – To, or into love of brethren.</a:t>
            </a:r>
            <a:endParaRPr 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3600" b="1" dirty="0">
                <a:solidFill>
                  <a:schemeClr val="bg1"/>
                </a:solidFill>
              </a:rPr>
              <a:t>The Protection of the Body</a:t>
            </a:r>
            <a:endParaRPr lang="en-US" sz="3200" dirty="0">
              <a:solidFill>
                <a:schemeClr val="bg1"/>
              </a:solidFill>
            </a:endParaRPr>
          </a:p>
          <a:p>
            <a:pPr>
              <a:buFont typeface="Zapf Dingbats"/>
              <a:buChar char="✪"/>
            </a:pPr>
            <a:r>
              <a:rPr lang="en-US" sz="3200" dirty="0">
                <a:solidFill>
                  <a:schemeClr val="bg1"/>
                </a:solidFill>
              </a:rPr>
              <a:t>Edification – </a:t>
            </a:r>
            <a:r>
              <a:rPr lang="en-US" sz="3200" i="1" dirty="0">
                <a:solidFill>
                  <a:schemeClr val="bg1"/>
                </a:solidFill>
              </a:rPr>
              <a:t>Ephesians 4:15-16; </a:t>
            </a:r>
            <a:r>
              <a:rPr lang="en-US" sz="3200" dirty="0">
                <a:solidFill>
                  <a:schemeClr val="bg1"/>
                </a:solidFill>
              </a:rPr>
              <a:t>Exhortation – </a:t>
            </a:r>
            <a:r>
              <a:rPr lang="en-US" sz="3200" i="1" dirty="0">
                <a:solidFill>
                  <a:schemeClr val="bg1"/>
                </a:solidFill>
              </a:rPr>
              <a:t>Hebrews 10:24-25; </a:t>
            </a:r>
            <a:r>
              <a:rPr lang="en-US" sz="3200" dirty="0">
                <a:solidFill>
                  <a:schemeClr val="bg1"/>
                </a:solidFill>
              </a:rPr>
              <a:t>Rebuke – </a:t>
            </a:r>
            <a:r>
              <a:rPr lang="en-US" sz="3200" i="1" dirty="0">
                <a:solidFill>
                  <a:schemeClr val="bg1"/>
                </a:solidFill>
              </a:rPr>
              <a:t>Galatians 6:1-2; </a:t>
            </a:r>
            <a:r>
              <a:rPr lang="en-US" sz="3200" dirty="0">
                <a:solidFill>
                  <a:schemeClr val="bg1"/>
                </a:solidFill>
              </a:rPr>
              <a:t>Discipline – </a:t>
            </a:r>
            <a:r>
              <a:rPr lang="en-US" sz="3200" i="1" dirty="0">
                <a:solidFill>
                  <a:schemeClr val="bg1"/>
                </a:solidFill>
              </a:rPr>
              <a:t>1 Corinthians 5:4-5; </a:t>
            </a:r>
            <a:r>
              <a:rPr lang="en-US" sz="3200" dirty="0">
                <a:solidFill>
                  <a:schemeClr val="bg1"/>
                </a:solidFill>
              </a:rPr>
              <a:t>Comfort – </a:t>
            </a:r>
            <a:r>
              <a:rPr lang="en-US" sz="3200" i="1" dirty="0">
                <a:solidFill>
                  <a:schemeClr val="bg1"/>
                </a:solidFill>
              </a:rPr>
              <a:t>2 Corinthians 2:6-7</a:t>
            </a:r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A45CF21A-6ED7-9F41-B068-32B4D9514F68}"/>
              </a:ext>
            </a:extLst>
          </p:cNvPr>
          <p:cNvCxnSpPr/>
          <p:nvPr/>
        </p:nvCxnSpPr>
        <p:spPr>
          <a:xfrm>
            <a:off x="-459259" y="1597032"/>
            <a:ext cx="13110518" cy="0"/>
          </a:xfrm>
          <a:prstGeom prst="line">
            <a:avLst/>
          </a:prstGeom>
          <a:noFill/>
          <a:ln w="76200" cap="flat" cmpd="sng" algn="ctr">
            <a:solidFill>
              <a:sysClr val="window" lastClr="FFFFFF">
                <a:alpha val="70000"/>
              </a:sysClr>
            </a:solidFill>
            <a:prstDash val="solid"/>
            <a:miter lim="800000"/>
          </a:ln>
          <a:effectLst/>
        </p:spPr>
      </p:cxnSp>
    </p:spTree>
    <p:extLst>
      <p:ext uri="{BB962C8B-B14F-4D97-AF65-F5344CB8AC3E}">
        <p14:creationId xmlns:p14="http://schemas.microsoft.com/office/powerpoint/2010/main" val="31849583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7C20D0-87AB-7B42-A7CD-17E77E7AFA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716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6000" b="1" dirty="0">
                <a:solidFill>
                  <a:schemeClr val="bg1"/>
                </a:solidFill>
                <a:latin typeface="Apple Chancery" panose="03020702040506060504" pitchFamily="66" charset="-79"/>
                <a:cs typeface="Apple Chancery" panose="03020702040506060504" pitchFamily="66" charset="-79"/>
              </a:rPr>
              <a:t>The Longsuffering of the Lord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8DAA2B-DD08-0945-AA04-EC1463EC09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9100" y="1714500"/>
            <a:ext cx="11353800" cy="4929187"/>
          </a:xfrm>
        </p:spPr>
        <p:txBody>
          <a:bodyPr/>
          <a:lstStyle/>
          <a:p>
            <a:pPr marL="0" indent="0" algn="ctr">
              <a:buNone/>
            </a:pPr>
            <a:endParaRPr lang="en-US" sz="3600" i="1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n-US" sz="3600" i="1" dirty="0">
                <a:solidFill>
                  <a:schemeClr val="bg1"/>
                </a:solidFill>
              </a:rPr>
              <a:t>2 Peter 3:14-18</a:t>
            </a:r>
          </a:p>
          <a:p>
            <a:pPr>
              <a:buFont typeface="Zapf Dingbats"/>
              <a:buChar char="✪"/>
            </a:pPr>
            <a:r>
              <a:rPr lang="en-US" sz="3200" dirty="0">
                <a:solidFill>
                  <a:schemeClr val="bg1"/>
                </a:solidFill>
              </a:rPr>
              <a:t>Not encouragement to sin.</a:t>
            </a:r>
          </a:p>
          <a:p>
            <a:pPr>
              <a:buFont typeface="Zapf Dingbats"/>
              <a:buChar char="✪"/>
            </a:pPr>
            <a:r>
              <a:rPr lang="en-US" sz="3200" dirty="0">
                <a:solidFill>
                  <a:schemeClr val="bg1"/>
                </a:solidFill>
              </a:rPr>
              <a:t>To give us time to grow and mature as Christians in order to be found blameless when He does come.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A45CF21A-6ED7-9F41-B068-32B4D9514F68}"/>
              </a:ext>
            </a:extLst>
          </p:cNvPr>
          <p:cNvCxnSpPr/>
          <p:nvPr/>
        </p:nvCxnSpPr>
        <p:spPr>
          <a:xfrm>
            <a:off x="-459259" y="1597032"/>
            <a:ext cx="13110518" cy="0"/>
          </a:xfrm>
          <a:prstGeom prst="line">
            <a:avLst/>
          </a:prstGeom>
          <a:noFill/>
          <a:ln w="76200" cap="flat" cmpd="sng" algn="ctr">
            <a:solidFill>
              <a:sysClr val="window" lastClr="FFFFFF">
                <a:alpha val="70000"/>
              </a:sysClr>
            </a:solidFill>
            <a:prstDash val="solid"/>
            <a:miter lim="800000"/>
          </a:ln>
          <a:effectLst/>
        </p:spPr>
      </p:cxnSp>
    </p:spTree>
    <p:extLst>
      <p:ext uri="{BB962C8B-B14F-4D97-AF65-F5344CB8AC3E}">
        <p14:creationId xmlns:p14="http://schemas.microsoft.com/office/powerpoint/2010/main" val="10516706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453F2D-44F1-0B4D-ADF0-0A67BCD19D7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33136" y="5091762"/>
            <a:ext cx="7834193" cy="1264588"/>
          </a:xfrm>
        </p:spPr>
        <p:txBody>
          <a:bodyPr anchor="ctr">
            <a:normAutofit/>
          </a:bodyPr>
          <a:lstStyle/>
          <a:p>
            <a:pPr algn="r"/>
            <a:r>
              <a:rPr lang="en-US" b="1" dirty="0">
                <a:latin typeface="Apple Chancery" panose="03020702040506060504" pitchFamily="66" charset="-79"/>
                <a:cs typeface="Apple Chancery" panose="03020702040506060504" pitchFamily="66" charset="-79"/>
              </a:rPr>
              <a:t>The Divine Protection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97861C9-5AD5-7841-943E-F29CE8C69D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499107" y="5091763"/>
            <a:ext cx="3259755" cy="1264587"/>
          </a:xfrm>
        </p:spPr>
        <p:txBody>
          <a:bodyPr anchor="ctr">
            <a:normAutofit/>
          </a:bodyPr>
          <a:lstStyle/>
          <a:p>
            <a:pPr algn="l"/>
            <a:r>
              <a:rPr lang="en-US" sz="4000" i="1" dirty="0"/>
              <a:t>John 10:27-29</a:t>
            </a:r>
          </a:p>
        </p:txBody>
      </p:sp>
      <p:pic>
        <p:nvPicPr>
          <p:cNvPr id="5" name="Picture 4" descr="A picture containing object, indoor, sitting, sofa&#13;&#10;&#13;&#10;Description automatically generated">
            <a:extLst>
              <a:ext uri="{FF2B5EF4-FFF2-40B4-BE49-F238E27FC236}">
                <a16:creationId xmlns:a16="http://schemas.microsoft.com/office/drawing/2014/main" id="{906FB498-7F1E-6B4A-8F1E-79CB3B30984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7840" b="17160"/>
          <a:stretch/>
        </p:blipFill>
        <p:spPr>
          <a:xfrm>
            <a:off x="-3983" y="10"/>
            <a:ext cx="12192000" cy="4571990"/>
          </a:xfrm>
          <a:prstGeom prst="rect">
            <a:avLst/>
          </a:prstGeom>
        </p:spPr>
      </p:pic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E126E481-B945-4179-BD79-05E96E9B29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rgbClr val="FFFFFF">
                <a:alpha val="8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DAA8019-7B03-6249-B481-755F08C96A24}"/>
              </a:ext>
            </a:extLst>
          </p:cNvPr>
          <p:cNvCxnSpPr/>
          <p:nvPr/>
        </p:nvCxnSpPr>
        <p:spPr>
          <a:xfrm>
            <a:off x="-432486" y="4598645"/>
            <a:ext cx="13110518" cy="0"/>
          </a:xfrm>
          <a:prstGeom prst="line">
            <a:avLst/>
          </a:prstGeom>
          <a:ln w="76200">
            <a:solidFill>
              <a:schemeClr val="tx1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949636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Blue Green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337</Words>
  <Application>Microsoft Macintosh PowerPoint</Application>
  <PresentationFormat>Widescreen</PresentationFormat>
  <Paragraphs>41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Apple Chancery</vt:lpstr>
      <vt:lpstr>Arial</vt:lpstr>
      <vt:lpstr>Calibri</vt:lpstr>
      <vt:lpstr>Calibri Light</vt:lpstr>
      <vt:lpstr>Zapf Dingbats</vt:lpstr>
      <vt:lpstr>Office Theme</vt:lpstr>
      <vt:lpstr>PowerPoint Presentation</vt:lpstr>
      <vt:lpstr>The Divine Protection</vt:lpstr>
      <vt:lpstr>The Example of Christ</vt:lpstr>
      <vt:lpstr>The Resurrection of Christ</vt:lpstr>
      <vt:lpstr>The Plan for Future Pardon</vt:lpstr>
      <vt:lpstr>The Family of God</vt:lpstr>
      <vt:lpstr>The Longsuffering of the Lord</vt:lpstr>
      <vt:lpstr>The Divine Protection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Divine Protection</dc:title>
  <dc:creator>Jeremiah Cox</dc:creator>
  <cp:lastModifiedBy>Jeremiah Cox</cp:lastModifiedBy>
  <cp:revision>8</cp:revision>
  <dcterms:created xsi:type="dcterms:W3CDTF">2019-01-16T22:47:26Z</dcterms:created>
  <dcterms:modified xsi:type="dcterms:W3CDTF">2019-01-20T22:04:00Z</dcterms:modified>
</cp:coreProperties>
</file>