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4"/>
  </p:normalViewPr>
  <p:slideViewPr>
    <p:cSldViewPr snapToGrid="0" snapToObjects="1">
      <p:cViewPr varScale="1">
        <p:scale>
          <a:sx n="90" d="100"/>
          <a:sy n="90" d="100"/>
        </p:scale>
        <p:origin x="232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B10AB-C498-0C42-BD6D-C4BD9BBD2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CD01F-DD7C-524E-A154-438D372BB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98072-EA8E-3B47-B46A-7E3B43155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C7416-1E43-5947-AD9C-27E654077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5EB68-08F0-6343-A46B-136C505C5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15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35F3-23E7-254C-A880-81291D4D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83CD7-49B2-854F-B483-E0CAD1467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704E9-420B-BE41-8E85-2F1B520F5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E2603-75AA-8747-A630-E0C83142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25B6C-2712-5244-9BFB-97325FB65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89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2A37C9-0282-A240-93EF-A7F9BFF0EE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28B90D-354F-824E-8F91-7E9573777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C003B-CA31-3F4A-81CC-D4207E1EC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F503F-95A2-9B49-ADF7-7FBCEDF86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28612-8B63-974D-9492-9CC18C7E5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8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97D12-5003-0046-A9F2-A2739994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02D1A-CD5A-2A4B-86FF-0138998D2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5F3CF-45BC-FE48-BDD6-8B5AC047B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A6625-1605-F040-AD66-555606F5F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BAEE9-9824-644A-B1B7-AFCF3E5B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D11B1-1C13-8745-AC46-E023756C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AC070-680D-2643-A8D7-F84CE25EB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185EE-13B2-A543-AADC-AE36CD82E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39176-08E6-5E4D-8801-F7498F85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11C7E-532D-5341-B463-5BBC5BD1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78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C2561-C8D2-5843-BCBF-CC72611DC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670F2-A2A4-CE49-937A-0EAAA04C5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7860D-9D6B-084E-81E3-C66FCBB50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51485-E35F-194F-A9D6-3D3BDB984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254D4-E328-C74D-BF22-012383670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F5FD6-5120-014B-8CFA-5412D1D7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4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BEAEA-FD50-FB40-BACE-D6C501092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0D413-402F-B841-B5AB-E4F19C22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8EF41-82A0-8D42-8A7B-998EABFF8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F8E281-C694-5743-B29D-5CFFC09981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2C6F64-5CB4-9745-9164-BC6830E459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2E267A-1E91-674E-A8B7-1D624E08A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EBBA2-5FC4-D94C-9A87-333551C4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A3B6AB-3C48-D446-9F45-8D31D6C78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46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9D3E9-364F-D942-8C5B-8F0F2A8E8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2C8DDE-8D85-7542-8A1B-E978357C2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74F0DF-D869-B347-8DE5-38AF4CBC4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2B54DD-B380-1342-9390-FD19290E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3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2F0CF-6A28-1042-B42B-9CFF5A1E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050E59-3A0F-8745-931A-16289A24E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08B46-6B33-EB46-A731-521D61D2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0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397-D78A-1E44-8503-346ABA7FF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D237A-2497-E142-A2C9-D9180F938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5D05A-0A14-2F44-9399-12AD25DF16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3B6B3-AB84-8C4D-AD62-211C04864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B813D-5B12-B849-8DB4-F5E9E53CB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5054B-C75E-354B-8F4F-D73B7B79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1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328F2-5204-BC46-8A9E-63547B1A5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902119-6572-6847-9A0C-B580B9BFA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DA128-67B5-AB43-855F-B248B84B3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07955-2C8C-E643-AA3F-21BD45145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2E9E2-0CA5-6D47-8EFA-5173E61D029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1B95B-C9D0-EA46-AA64-FC582568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55C8B-4696-7045-8864-CA21CAA1B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9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46EF4-5B4E-3640-B8C4-158561AF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1F5AC-08CF-6341-A7F6-2D6FA3EE3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508B9-8A95-5D4E-A8CD-A9B6CFDBAE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2E9E2-0CA5-6D47-8EFA-5173E61D029D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EFF05-9AA1-A54E-A858-69E9C42D7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ECA8B-3C75-5A4D-9C2C-DFEEE3AC6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8076-077B-464C-BE93-8A085894C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0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047FF-BC53-004A-8191-1EC90C2B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70B72-E8CA-9F4A-98C4-38CD95F1D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42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874B83D-81BC-AC44-9C33-9BF80C4C5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9025" y="5916619"/>
            <a:ext cx="5105400" cy="71278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Philippians 4:13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CB051B-7D0F-3241-869E-D23EC7D48687}"/>
              </a:ext>
            </a:extLst>
          </p:cNvPr>
          <p:cNvSpPr txBox="1">
            <a:spLocks/>
          </p:cNvSpPr>
          <p:nvPr/>
        </p:nvSpPr>
        <p:spPr>
          <a:xfrm>
            <a:off x="376237" y="2813201"/>
            <a:ext cx="146685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Herculanum" panose="02000505000000020004" pitchFamily="2" charset="77"/>
              </a:rPr>
              <a:t>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32BDD7-50AA-C544-A693-D95F1127648B}"/>
              </a:ext>
            </a:extLst>
          </p:cNvPr>
          <p:cNvSpPr txBox="1">
            <a:spLocks/>
          </p:cNvSpPr>
          <p:nvPr/>
        </p:nvSpPr>
        <p:spPr>
          <a:xfrm>
            <a:off x="1265717" y="2438555"/>
            <a:ext cx="146685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Herculanum" panose="02000505000000020004" pitchFamily="2" charset="77"/>
              </a:rPr>
              <a:t>C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DA3E27-6293-AD4B-8E88-7FACC2F37EF2}"/>
              </a:ext>
            </a:extLst>
          </p:cNvPr>
          <p:cNvSpPr txBox="1">
            <a:spLocks/>
          </p:cNvSpPr>
          <p:nvPr/>
        </p:nvSpPr>
        <p:spPr>
          <a:xfrm>
            <a:off x="2024063" y="2046141"/>
            <a:ext cx="146685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Herculanum" panose="02000505000000020004" pitchFamily="2" charset="77"/>
              </a:rPr>
              <a:t>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E01542-3EEA-CE4F-8FF5-CBF796A55A78}"/>
              </a:ext>
            </a:extLst>
          </p:cNvPr>
          <p:cNvSpPr txBox="1">
            <a:spLocks/>
          </p:cNvSpPr>
          <p:nvPr/>
        </p:nvSpPr>
        <p:spPr>
          <a:xfrm>
            <a:off x="2938464" y="2012958"/>
            <a:ext cx="126682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Herculanum" panose="02000505000000020004" pitchFamily="2" charset="77"/>
              </a:rPr>
              <a:t>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9FE7266-97CB-5442-8E8A-EFBEC9C4B406}"/>
              </a:ext>
            </a:extLst>
          </p:cNvPr>
          <p:cNvSpPr txBox="1">
            <a:spLocks/>
          </p:cNvSpPr>
          <p:nvPr/>
        </p:nvSpPr>
        <p:spPr>
          <a:xfrm>
            <a:off x="3948114" y="2120904"/>
            <a:ext cx="137636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Herculanum" panose="02000505000000020004" pitchFamily="2" charset="77"/>
              </a:rPr>
              <a:t>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7C91955-1517-4441-B323-2A2CD34DB310}"/>
              </a:ext>
            </a:extLst>
          </p:cNvPr>
          <p:cNvSpPr txBox="1">
            <a:spLocks/>
          </p:cNvSpPr>
          <p:nvPr/>
        </p:nvSpPr>
        <p:spPr>
          <a:xfrm>
            <a:off x="4664871" y="2055822"/>
            <a:ext cx="12192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Herculanum" panose="02000505000000020004" pitchFamily="2" charset="77"/>
              </a:rPr>
              <a:t>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28CD54F-740B-1641-88C9-E5598842F055}"/>
              </a:ext>
            </a:extLst>
          </p:cNvPr>
          <p:cNvSpPr txBox="1">
            <a:spLocks/>
          </p:cNvSpPr>
          <p:nvPr/>
        </p:nvSpPr>
        <p:spPr>
          <a:xfrm>
            <a:off x="5295903" y="1950253"/>
            <a:ext cx="97155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Herculanum" panose="02000505000000020004" pitchFamily="2" charset="77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0B4D3F-9F40-B34B-AD30-31E6666B7F52}"/>
              </a:ext>
            </a:extLst>
          </p:cNvPr>
          <p:cNvSpPr txBox="1">
            <a:spLocks/>
          </p:cNvSpPr>
          <p:nvPr/>
        </p:nvSpPr>
        <p:spPr>
          <a:xfrm>
            <a:off x="5472117" y="1701804"/>
            <a:ext cx="97155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Herculanum" panose="02000505000000020004" pitchFamily="2" charset="77"/>
              </a:rPr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998712C-A593-5E4C-A246-911264ED25B8}"/>
              </a:ext>
            </a:extLst>
          </p:cNvPr>
          <p:cNvSpPr txBox="1">
            <a:spLocks/>
          </p:cNvSpPr>
          <p:nvPr/>
        </p:nvSpPr>
        <p:spPr>
          <a:xfrm>
            <a:off x="5650702" y="1485113"/>
            <a:ext cx="97155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Herculanum" panose="02000505000000020004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6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8203A-D991-2D4F-8479-964466CE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17"/>
            <a:ext cx="10515600" cy="1451651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rculanum" panose="02000505000000020004" pitchFamily="2" charset="77"/>
              </a:rPr>
              <a:t>A Statement of</a:t>
            </a:r>
            <a:r>
              <a:rPr lang="en-US" sz="5400" b="1" dirty="0">
                <a:solidFill>
                  <a:schemeClr val="bg1"/>
                </a:solidFill>
                <a:latin typeface="Herculanum" panose="02000505000000020004" pitchFamily="2" charset="77"/>
              </a:rPr>
              <a:t>                             </a:t>
            </a:r>
            <a:r>
              <a:rPr lang="en-US" sz="6700" b="1" dirty="0">
                <a:solidFill>
                  <a:schemeClr val="bg1"/>
                </a:solidFill>
                <a:latin typeface="Herculanum" panose="02000505000000020004" pitchFamily="2" charset="77"/>
              </a:rPr>
              <a:t>Faith in Christ</a:t>
            </a:r>
            <a:endParaRPr lang="en-US" sz="5400" b="1" dirty="0">
              <a:solidFill>
                <a:schemeClr val="bg1"/>
              </a:solidFill>
              <a:latin typeface="Herculanum" panose="0200050500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95E4D-E102-A641-B8A7-712408BFC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8" y="1801561"/>
            <a:ext cx="11606463" cy="479174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Paul Wasn’t a Philosopher</a:t>
            </a:r>
          </a:p>
          <a:p>
            <a:pPr>
              <a:buFont typeface="Zapf Dingbats"/>
              <a:buChar char="✲"/>
            </a:pPr>
            <a:r>
              <a:rPr lang="en-US" sz="3600" i="1" dirty="0">
                <a:solidFill>
                  <a:schemeClr val="bg1"/>
                </a:solidFill>
              </a:rPr>
              <a:t>Philippians 4:13 </a:t>
            </a:r>
            <a:r>
              <a:rPr lang="en-US" sz="3600" dirty="0">
                <a:solidFill>
                  <a:schemeClr val="bg1"/>
                </a:solidFill>
              </a:rPr>
              <a:t>is not a philosophical statement.</a:t>
            </a:r>
          </a:p>
          <a:p>
            <a:pPr>
              <a:buFont typeface="Zapf Dingbats"/>
              <a:buChar char="✲"/>
            </a:pPr>
            <a:r>
              <a:rPr lang="en-US" sz="3600" i="1" dirty="0">
                <a:solidFill>
                  <a:schemeClr val="bg1"/>
                </a:solidFill>
              </a:rPr>
              <a:t>1 Corinthians 1:17, 20; 2:1-5</a:t>
            </a:r>
            <a:r>
              <a:rPr lang="en-US" sz="3600" dirty="0">
                <a:solidFill>
                  <a:schemeClr val="bg1"/>
                </a:solidFill>
              </a:rPr>
              <a:t> – preached, not man’s wisdom, but Christ.</a:t>
            </a:r>
          </a:p>
          <a:p>
            <a:pPr>
              <a:buFont typeface="Zapf Dingbats"/>
              <a:buChar char="✲"/>
            </a:pPr>
            <a:r>
              <a:rPr lang="en-US" sz="3600" i="1" dirty="0">
                <a:solidFill>
                  <a:schemeClr val="bg1"/>
                </a:solidFill>
              </a:rPr>
              <a:t>Colossians 2:4-5, 9 </a:t>
            </a:r>
            <a:r>
              <a:rPr lang="en-US" sz="3600" dirty="0">
                <a:solidFill>
                  <a:schemeClr val="bg1"/>
                </a:solidFill>
              </a:rPr>
              <a:t>– philosophical living discouraged, faith demanded.</a:t>
            </a:r>
          </a:p>
        </p:txBody>
      </p:sp>
    </p:spTree>
    <p:extLst>
      <p:ext uri="{BB962C8B-B14F-4D97-AF65-F5344CB8AC3E}">
        <p14:creationId xmlns:p14="http://schemas.microsoft.com/office/powerpoint/2010/main" val="134674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8203A-D991-2D4F-8479-964466CE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17"/>
            <a:ext cx="10515600" cy="1451651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rculanum" panose="02000505000000020004" pitchFamily="2" charset="77"/>
              </a:rPr>
              <a:t>A Statement of</a:t>
            </a:r>
            <a:r>
              <a:rPr lang="en-US" sz="5400" b="1" dirty="0">
                <a:solidFill>
                  <a:schemeClr val="bg1"/>
                </a:solidFill>
                <a:latin typeface="Herculanum" panose="02000505000000020004" pitchFamily="2" charset="77"/>
              </a:rPr>
              <a:t>                             </a:t>
            </a:r>
            <a:r>
              <a:rPr lang="en-US" sz="6700" b="1" dirty="0">
                <a:solidFill>
                  <a:schemeClr val="bg1"/>
                </a:solidFill>
                <a:latin typeface="Herculanum" panose="02000505000000020004" pitchFamily="2" charset="77"/>
              </a:rPr>
              <a:t>Faith in Christ</a:t>
            </a:r>
            <a:endParaRPr lang="en-US" sz="5400" b="1" dirty="0">
              <a:solidFill>
                <a:schemeClr val="bg1"/>
              </a:solidFill>
              <a:latin typeface="Herculanum" panose="0200050500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95E4D-E102-A641-B8A7-712408BFC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8" y="1801561"/>
            <a:ext cx="11606463" cy="479174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rgbClr val="FFC000"/>
                </a:solidFill>
              </a:rPr>
              <a:t>Paul Wasn’t a Philosopher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Spiritual Success Requires Faith</a:t>
            </a:r>
          </a:p>
          <a:p>
            <a:pPr>
              <a:buFont typeface="Zapf Dingbats"/>
              <a:buChar char="✲"/>
            </a:pPr>
            <a:r>
              <a:rPr lang="en-US" sz="3600" dirty="0">
                <a:solidFill>
                  <a:schemeClr val="bg1"/>
                </a:solidFill>
              </a:rPr>
              <a:t>A faith failure – </a:t>
            </a:r>
            <a:r>
              <a:rPr lang="en-US" sz="3600" i="1" dirty="0">
                <a:solidFill>
                  <a:schemeClr val="bg1"/>
                </a:solidFill>
              </a:rPr>
              <a:t>Matthew 17:14-21</a:t>
            </a:r>
          </a:p>
          <a:p>
            <a:pPr>
              <a:buFont typeface="Zapf Dingbats"/>
              <a:buChar char="✲"/>
            </a:pPr>
            <a:r>
              <a:rPr lang="en-US" sz="3600" dirty="0">
                <a:solidFill>
                  <a:schemeClr val="bg1"/>
                </a:solidFill>
              </a:rPr>
              <a:t>A request of an increase of faith – </a:t>
            </a:r>
            <a:r>
              <a:rPr lang="en-US" sz="3600" i="1" dirty="0">
                <a:solidFill>
                  <a:schemeClr val="bg1"/>
                </a:solidFill>
              </a:rPr>
              <a:t>Luke 17:5-6</a:t>
            </a:r>
          </a:p>
          <a:p>
            <a:pPr>
              <a:buFont typeface="Zapf Dingbats"/>
              <a:buChar char="✲"/>
            </a:pPr>
            <a:r>
              <a:rPr lang="en-US" sz="3600" i="1" dirty="0">
                <a:solidFill>
                  <a:schemeClr val="bg1"/>
                </a:solidFill>
              </a:rPr>
              <a:t>Romans 10:17 </a:t>
            </a:r>
            <a:r>
              <a:rPr lang="en-US" sz="3600" dirty="0">
                <a:solidFill>
                  <a:schemeClr val="bg1"/>
                </a:solidFill>
              </a:rPr>
              <a:t>– faith comes from God’s word.</a:t>
            </a:r>
          </a:p>
          <a:p>
            <a:pPr>
              <a:buFont typeface="Zapf Dingbats"/>
              <a:buChar char="✲"/>
            </a:pPr>
            <a:r>
              <a:rPr lang="en-US" sz="3600" i="1" dirty="0">
                <a:solidFill>
                  <a:schemeClr val="bg1"/>
                </a:solidFill>
              </a:rPr>
              <a:t>2 Timothy 3:16-17 </a:t>
            </a:r>
            <a:r>
              <a:rPr lang="en-US" sz="3600" dirty="0">
                <a:solidFill>
                  <a:schemeClr val="bg1"/>
                </a:solidFill>
              </a:rPr>
              <a:t>– God’s word equips us to do His will.</a:t>
            </a:r>
          </a:p>
          <a:p>
            <a:pPr>
              <a:buFont typeface="Zapf Dingbats"/>
              <a:buChar char="✲"/>
            </a:pPr>
            <a:r>
              <a:rPr lang="en-US" sz="3600" i="1" dirty="0">
                <a:solidFill>
                  <a:schemeClr val="bg1"/>
                </a:solidFill>
              </a:rPr>
              <a:t>Ephesians 2:10; Romans 6:13 </a:t>
            </a:r>
            <a:r>
              <a:rPr lang="en-US" sz="3600" dirty="0">
                <a:solidFill>
                  <a:schemeClr val="bg1"/>
                </a:solidFill>
              </a:rPr>
              <a:t>– We are God’s instruments.</a:t>
            </a:r>
          </a:p>
        </p:txBody>
      </p:sp>
    </p:spTree>
    <p:extLst>
      <p:ext uri="{BB962C8B-B14F-4D97-AF65-F5344CB8AC3E}">
        <p14:creationId xmlns:p14="http://schemas.microsoft.com/office/powerpoint/2010/main" val="14268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8203A-D991-2D4F-8479-964466CE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17"/>
            <a:ext cx="10515600" cy="1451651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rculanum" panose="02000505000000020004" pitchFamily="2" charset="77"/>
              </a:rPr>
              <a:t>A Statement of</a:t>
            </a:r>
            <a:r>
              <a:rPr lang="en-US" sz="5400" b="1" dirty="0">
                <a:solidFill>
                  <a:schemeClr val="bg1"/>
                </a:solidFill>
                <a:latin typeface="Herculanum" panose="02000505000000020004" pitchFamily="2" charset="77"/>
              </a:rPr>
              <a:t>                             </a:t>
            </a:r>
            <a:r>
              <a:rPr lang="en-US" sz="6700" b="1" dirty="0">
                <a:solidFill>
                  <a:schemeClr val="bg1"/>
                </a:solidFill>
                <a:latin typeface="Herculanum" panose="02000505000000020004" pitchFamily="2" charset="77"/>
              </a:rPr>
              <a:t>Unification With Christ</a:t>
            </a:r>
            <a:endParaRPr lang="en-US" sz="5400" b="1" dirty="0">
              <a:solidFill>
                <a:schemeClr val="bg1"/>
              </a:solidFill>
              <a:latin typeface="Herculanum" panose="0200050500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95E4D-E102-A641-B8A7-712408BFC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8" y="1801561"/>
            <a:ext cx="11606463" cy="479174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Knowing, but Not Knowing</a:t>
            </a:r>
          </a:p>
          <a:p>
            <a:pPr>
              <a:buFont typeface="Zapf Dingbats"/>
              <a:buChar char="✲"/>
            </a:pPr>
            <a:r>
              <a:rPr lang="en-US" sz="3600" dirty="0">
                <a:solidFill>
                  <a:schemeClr val="bg1"/>
                </a:solidFill>
              </a:rPr>
              <a:t>Such strength received </a:t>
            </a:r>
            <a:r>
              <a:rPr lang="en-US" sz="3600" i="1" dirty="0">
                <a:solidFill>
                  <a:schemeClr val="bg1"/>
                </a:solidFill>
              </a:rPr>
              <a:t>“through Christ” </a:t>
            </a:r>
            <a:r>
              <a:rPr lang="en-US" sz="3600" dirty="0">
                <a:solidFill>
                  <a:schemeClr val="bg1"/>
                </a:solidFill>
              </a:rPr>
              <a:t>involves more than mere knowledge of His will. It requires being united with Him in all things. It is allowing Christ to take over.</a:t>
            </a:r>
          </a:p>
          <a:p>
            <a:pPr>
              <a:buFont typeface="Zapf Dingbats"/>
              <a:buChar char="✲"/>
            </a:pPr>
            <a:r>
              <a:rPr lang="en-US" sz="3600" dirty="0">
                <a:solidFill>
                  <a:schemeClr val="bg1"/>
                </a:solidFill>
              </a:rPr>
              <a:t>EX: </a:t>
            </a:r>
            <a:r>
              <a:rPr lang="en-US" sz="3600" i="1" dirty="0">
                <a:solidFill>
                  <a:schemeClr val="bg1"/>
                </a:solidFill>
              </a:rPr>
              <a:t>1 Corinthians 8:1-3 </a:t>
            </a:r>
            <a:r>
              <a:rPr lang="en-US" sz="3600" dirty="0">
                <a:solidFill>
                  <a:schemeClr val="bg1"/>
                </a:solidFill>
              </a:rPr>
              <a:t>– knows nothing.</a:t>
            </a:r>
          </a:p>
          <a:p>
            <a:pPr>
              <a:buFont typeface="Zapf Dingbats"/>
              <a:buChar char="✲"/>
            </a:pPr>
            <a:r>
              <a:rPr lang="en-US" sz="3600" dirty="0">
                <a:solidFill>
                  <a:schemeClr val="bg1"/>
                </a:solidFill>
              </a:rPr>
              <a:t>The strength needed to </a:t>
            </a:r>
            <a:r>
              <a:rPr lang="en-US" sz="3600" i="1" dirty="0">
                <a:solidFill>
                  <a:schemeClr val="bg1"/>
                </a:solidFill>
              </a:rPr>
              <a:t>“do all things” </a:t>
            </a:r>
            <a:r>
              <a:rPr lang="en-US" sz="3600" dirty="0">
                <a:solidFill>
                  <a:schemeClr val="bg1"/>
                </a:solidFill>
              </a:rPr>
              <a:t>is found when we let Christ take over our lives – </a:t>
            </a:r>
            <a:r>
              <a:rPr lang="en-US" sz="3600" i="1" dirty="0">
                <a:solidFill>
                  <a:schemeClr val="bg1"/>
                </a:solidFill>
              </a:rPr>
              <a:t>Matthew 11:29;         Galatians 2:20</a:t>
            </a:r>
          </a:p>
        </p:txBody>
      </p:sp>
    </p:spTree>
    <p:extLst>
      <p:ext uri="{BB962C8B-B14F-4D97-AF65-F5344CB8AC3E}">
        <p14:creationId xmlns:p14="http://schemas.microsoft.com/office/powerpoint/2010/main" val="18890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8203A-D991-2D4F-8479-964466CE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17"/>
            <a:ext cx="10515600" cy="1451651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rculanum" panose="02000505000000020004" pitchFamily="2" charset="77"/>
              </a:rPr>
              <a:t>A Statement of</a:t>
            </a:r>
            <a:r>
              <a:rPr lang="en-US" sz="5400" b="1" dirty="0">
                <a:solidFill>
                  <a:schemeClr val="bg1"/>
                </a:solidFill>
                <a:latin typeface="Herculanum" panose="02000505000000020004" pitchFamily="2" charset="77"/>
              </a:rPr>
              <a:t>                             </a:t>
            </a:r>
            <a:r>
              <a:rPr lang="en-US" sz="6700" b="1" dirty="0">
                <a:solidFill>
                  <a:schemeClr val="bg1"/>
                </a:solidFill>
                <a:latin typeface="Herculanum" panose="02000505000000020004" pitchFamily="2" charset="77"/>
              </a:rPr>
              <a:t>Unification With Christ</a:t>
            </a:r>
            <a:endParaRPr lang="en-US" sz="5400" b="1" dirty="0">
              <a:solidFill>
                <a:schemeClr val="bg1"/>
              </a:solidFill>
              <a:latin typeface="Herculanum" panose="0200050500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95E4D-E102-A641-B8A7-712408BFC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8" y="1801561"/>
            <a:ext cx="11606463" cy="47917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300" b="1" dirty="0">
                <a:solidFill>
                  <a:srgbClr val="FFC000"/>
                </a:solidFill>
              </a:rPr>
              <a:t>Knowing, but Not Knowing</a:t>
            </a:r>
          </a:p>
          <a:p>
            <a:pPr marL="0" indent="0">
              <a:buNone/>
            </a:pPr>
            <a:r>
              <a:rPr lang="en-US" sz="4300" b="1" dirty="0">
                <a:solidFill>
                  <a:schemeClr val="bg1"/>
                </a:solidFill>
              </a:rPr>
              <a:t>Union with Christ is Essential </a:t>
            </a:r>
            <a:r>
              <a:rPr lang="en-US" sz="4300" i="1" dirty="0">
                <a:solidFill>
                  <a:schemeClr val="bg1"/>
                </a:solidFill>
              </a:rPr>
              <a:t>(Philippians 4)</a:t>
            </a:r>
          </a:p>
          <a:p>
            <a:pPr>
              <a:buFont typeface="Zapf Dingbats"/>
              <a:buChar char="✲"/>
            </a:pPr>
            <a:r>
              <a:rPr lang="en-US" sz="3900" dirty="0">
                <a:solidFill>
                  <a:schemeClr val="bg1"/>
                </a:solidFill>
              </a:rPr>
              <a:t>Heavenly Citizenship – </a:t>
            </a:r>
            <a:r>
              <a:rPr lang="en-US" sz="3900" i="1" dirty="0">
                <a:solidFill>
                  <a:schemeClr val="bg1"/>
                </a:solidFill>
              </a:rPr>
              <a:t>3:20-4:1</a:t>
            </a:r>
          </a:p>
          <a:p>
            <a:pPr>
              <a:buFont typeface="Zapf Dingbats"/>
              <a:buChar char="✲"/>
            </a:pPr>
            <a:r>
              <a:rPr lang="en-US" sz="3900" dirty="0">
                <a:solidFill>
                  <a:schemeClr val="bg1"/>
                </a:solidFill>
              </a:rPr>
              <a:t>Joy in Matters Pertaining to the Lord – </a:t>
            </a:r>
            <a:r>
              <a:rPr lang="en-US" sz="3900" i="1" dirty="0">
                <a:solidFill>
                  <a:schemeClr val="bg1"/>
                </a:solidFill>
              </a:rPr>
              <a:t>(v. 4)</a:t>
            </a:r>
          </a:p>
          <a:p>
            <a:pPr>
              <a:buFont typeface="Zapf Dingbats"/>
              <a:buChar char="✲"/>
            </a:pPr>
            <a:r>
              <a:rPr lang="en-US" sz="3900" dirty="0">
                <a:solidFill>
                  <a:schemeClr val="bg1"/>
                </a:solidFill>
              </a:rPr>
              <a:t>Forbearance with Others in Anticipation of His Coming –       </a:t>
            </a:r>
            <a:r>
              <a:rPr lang="en-US" sz="3900" i="1" dirty="0">
                <a:solidFill>
                  <a:schemeClr val="bg1"/>
                </a:solidFill>
              </a:rPr>
              <a:t>(v. 5)</a:t>
            </a:r>
          </a:p>
          <a:p>
            <a:pPr>
              <a:buFont typeface="Zapf Dingbats"/>
              <a:buChar char="✲"/>
            </a:pPr>
            <a:r>
              <a:rPr lang="en-US" sz="3900" dirty="0">
                <a:solidFill>
                  <a:schemeClr val="bg1"/>
                </a:solidFill>
              </a:rPr>
              <a:t>Prayerful Living – </a:t>
            </a:r>
            <a:r>
              <a:rPr lang="en-US" sz="3900" i="1" dirty="0">
                <a:solidFill>
                  <a:schemeClr val="bg1"/>
                </a:solidFill>
              </a:rPr>
              <a:t>(vv. 6-7)</a:t>
            </a:r>
          </a:p>
          <a:p>
            <a:pPr>
              <a:buFont typeface="Zapf Dingbats"/>
              <a:buChar char="✲"/>
            </a:pPr>
            <a:r>
              <a:rPr lang="en-US" sz="3900" dirty="0">
                <a:solidFill>
                  <a:schemeClr val="bg1"/>
                </a:solidFill>
              </a:rPr>
              <a:t>Meditation On and Doing the Things of the Lord– </a:t>
            </a:r>
            <a:r>
              <a:rPr lang="en-US" sz="3900" i="1" dirty="0">
                <a:solidFill>
                  <a:schemeClr val="bg1"/>
                </a:solidFill>
              </a:rPr>
              <a:t>(vv. 8-9)</a:t>
            </a:r>
          </a:p>
          <a:p>
            <a:pPr>
              <a:buFont typeface="Zapf Dingbats"/>
              <a:buChar char="✲"/>
            </a:pPr>
            <a:r>
              <a:rPr lang="en-US" sz="3900" dirty="0">
                <a:solidFill>
                  <a:schemeClr val="bg1"/>
                </a:solidFill>
              </a:rPr>
              <a:t>Joy in Spiritual Matters of the Lord – </a:t>
            </a:r>
            <a:r>
              <a:rPr lang="en-US" sz="3900" i="1" dirty="0">
                <a:solidFill>
                  <a:schemeClr val="bg1"/>
                </a:solidFill>
              </a:rPr>
              <a:t>(vv. 10, 14-20)</a:t>
            </a:r>
          </a:p>
        </p:txBody>
      </p:sp>
    </p:spTree>
    <p:extLst>
      <p:ext uri="{BB962C8B-B14F-4D97-AF65-F5344CB8AC3E}">
        <p14:creationId xmlns:p14="http://schemas.microsoft.com/office/powerpoint/2010/main" val="188505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8203A-D991-2D4F-8479-964466CE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17"/>
            <a:ext cx="10515600" cy="1451651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rculanum" panose="02000505000000020004" pitchFamily="2" charset="77"/>
              </a:rPr>
              <a:t>A Statement of</a:t>
            </a:r>
            <a:r>
              <a:rPr lang="en-US" sz="5400" b="1" dirty="0">
                <a:solidFill>
                  <a:schemeClr val="bg1"/>
                </a:solidFill>
                <a:latin typeface="Herculanum" panose="02000505000000020004" pitchFamily="2" charset="77"/>
              </a:rPr>
              <a:t>                             </a:t>
            </a:r>
            <a:r>
              <a:rPr lang="en-US" sz="6700" b="1" dirty="0">
                <a:solidFill>
                  <a:schemeClr val="bg1"/>
                </a:solidFill>
                <a:latin typeface="Herculanum" panose="02000505000000020004" pitchFamily="2" charset="77"/>
              </a:rPr>
              <a:t>Commitment to Christ</a:t>
            </a:r>
            <a:endParaRPr lang="en-US" sz="5400" b="1" dirty="0">
              <a:solidFill>
                <a:schemeClr val="bg1"/>
              </a:solidFill>
              <a:latin typeface="Herculanum" panose="0200050500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95E4D-E102-A641-B8A7-712408BFC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8" y="1801561"/>
            <a:ext cx="11606463" cy="4791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True Commitment is the Key</a:t>
            </a:r>
            <a:endParaRPr lang="en-US" sz="4000" dirty="0">
              <a:solidFill>
                <a:schemeClr val="bg1"/>
              </a:solidFill>
            </a:endParaRPr>
          </a:p>
          <a:p>
            <a:pPr>
              <a:buFont typeface="Zapf Dingbats"/>
              <a:buChar char="✲"/>
            </a:pPr>
            <a:r>
              <a:rPr lang="en-US" sz="3600" i="1" dirty="0">
                <a:solidFill>
                  <a:schemeClr val="bg1"/>
                </a:solidFill>
              </a:rPr>
              <a:t>Mark 8:34-37 </a:t>
            </a:r>
            <a:r>
              <a:rPr lang="en-US" sz="3600" dirty="0">
                <a:solidFill>
                  <a:schemeClr val="bg1"/>
                </a:solidFill>
              </a:rPr>
              <a:t>– We must value the things of Christ above all else, even our own lives.</a:t>
            </a:r>
          </a:p>
          <a:p>
            <a:pPr>
              <a:buFont typeface="Zapf Dingbats"/>
              <a:buChar char="✲"/>
            </a:pPr>
            <a:r>
              <a:rPr lang="en-US" sz="3600" b="1" dirty="0">
                <a:solidFill>
                  <a:schemeClr val="bg1"/>
                </a:solidFill>
              </a:rPr>
              <a:t>Jesus is essentially telling us to “put all our eggs in one basket.”</a:t>
            </a:r>
          </a:p>
        </p:txBody>
      </p:sp>
    </p:spTree>
    <p:extLst>
      <p:ext uri="{BB962C8B-B14F-4D97-AF65-F5344CB8AC3E}">
        <p14:creationId xmlns:p14="http://schemas.microsoft.com/office/powerpoint/2010/main" val="292307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8203A-D991-2D4F-8479-964466CE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17"/>
            <a:ext cx="10515600" cy="1451651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rculanum" panose="02000505000000020004" pitchFamily="2" charset="77"/>
              </a:rPr>
              <a:t>A Statement of</a:t>
            </a:r>
            <a:r>
              <a:rPr lang="en-US" sz="5400" b="1" dirty="0">
                <a:solidFill>
                  <a:schemeClr val="bg1"/>
                </a:solidFill>
                <a:latin typeface="Herculanum" panose="02000505000000020004" pitchFamily="2" charset="77"/>
              </a:rPr>
              <a:t>                             </a:t>
            </a:r>
            <a:r>
              <a:rPr lang="en-US" sz="6700" b="1" dirty="0">
                <a:solidFill>
                  <a:schemeClr val="bg1"/>
                </a:solidFill>
                <a:latin typeface="Herculanum" panose="02000505000000020004" pitchFamily="2" charset="77"/>
              </a:rPr>
              <a:t>Commitment to Christ</a:t>
            </a:r>
            <a:endParaRPr lang="en-US" sz="5400" b="1" dirty="0">
              <a:solidFill>
                <a:schemeClr val="bg1"/>
              </a:solidFill>
              <a:latin typeface="Herculanum" panose="0200050500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95E4D-E102-A641-B8A7-712408BFC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8" y="1801561"/>
            <a:ext cx="11606463" cy="4791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C000"/>
                </a:solidFill>
              </a:rPr>
              <a:t>True Commitment is the Key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Paul Could Do because He Was Committed </a:t>
            </a:r>
            <a:endParaRPr lang="en-US" sz="4000" dirty="0">
              <a:solidFill>
                <a:schemeClr val="bg1"/>
              </a:solidFill>
            </a:endParaRPr>
          </a:p>
          <a:p>
            <a:pPr>
              <a:buFont typeface="Zapf Dingbats"/>
              <a:buChar char="✲"/>
            </a:pPr>
            <a:r>
              <a:rPr lang="en-US" sz="3600" dirty="0">
                <a:solidFill>
                  <a:schemeClr val="bg1"/>
                </a:solidFill>
              </a:rPr>
              <a:t>He was not a casual Christian.</a:t>
            </a:r>
          </a:p>
          <a:p>
            <a:pPr>
              <a:buFont typeface="Zapf Dingbats"/>
              <a:buChar char="✲"/>
            </a:pPr>
            <a:r>
              <a:rPr lang="en-US" sz="3600" dirty="0">
                <a:solidFill>
                  <a:schemeClr val="bg1"/>
                </a:solidFill>
              </a:rPr>
              <a:t>He counted all things loss to gain Christ – </a:t>
            </a:r>
            <a:r>
              <a:rPr lang="en-US" sz="3600" i="1" dirty="0">
                <a:solidFill>
                  <a:schemeClr val="bg1"/>
                </a:solidFill>
              </a:rPr>
              <a:t>Philippians 3:7-8</a:t>
            </a:r>
          </a:p>
        </p:txBody>
      </p:sp>
    </p:spTree>
    <p:extLst>
      <p:ext uri="{BB962C8B-B14F-4D97-AF65-F5344CB8AC3E}">
        <p14:creationId xmlns:p14="http://schemas.microsoft.com/office/powerpoint/2010/main" val="23668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874B83D-81BC-AC44-9C33-9BF80C4C5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9025" y="5916619"/>
            <a:ext cx="5105400" cy="71278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Philippians 4:13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CB051B-7D0F-3241-869E-D23EC7D48687}"/>
              </a:ext>
            </a:extLst>
          </p:cNvPr>
          <p:cNvSpPr txBox="1">
            <a:spLocks/>
          </p:cNvSpPr>
          <p:nvPr/>
        </p:nvSpPr>
        <p:spPr>
          <a:xfrm>
            <a:off x="376237" y="2813201"/>
            <a:ext cx="146685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Herculanum" panose="02000505000000020004" pitchFamily="2" charset="77"/>
              </a:rPr>
              <a:t>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32BDD7-50AA-C544-A693-D95F1127648B}"/>
              </a:ext>
            </a:extLst>
          </p:cNvPr>
          <p:cNvSpPr txBox="1">
            <a:spLocks/>
          </p:cNvSpPr>
          <p:nvPr/>
        </p:nvSpPr>
        <p:spPr>
          <a:xfrm>
            <a:off x="1265717" y="2438555"/>
            <a:ext cx="146685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Herculanum" panose="02000505000000020004" pitchFamily="2" charset="77"/>
              </a:rPr>
              <a:t>C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DA3E27-6293-AD4B-8E88-7FACC2F37EF2}"/>
              </a:ext>
            </a:extLst>
          </p:cNvPr>
          <p:cNvSpPr txBox="1">
            <a:spLocks/>
          </p:cNvSpPr>
          <p:nvPr/>
        </p:nvSpPr>
        <p:spPr>
          <a:xfrm>
            <a:off x="2024063" y="2046141"/>
            <a:ext cx="146685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Herculanum" panose="02000505000000020004" pitchFamily="2" charset="77"/>
              </a:rPr>
              <a:t>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E01542-3EEA-CE4F-8FF5-CBF796A55A78}"/>
              </a:ext>
            </a:extLst>
          </p:cNvPr>
          <p:cNvSpPr txBox="1">
            <a:spLocks/>
          </p:cNvSpPr>
          <p:nvPr/>
        </p:nvSpPr>
        <p:spPr>
          <a:xfrm>
            <a:off x="2938464" y="2012958"/>
            <a:ext cx="126682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Herculanum" panose="02000505000000020004" pitchFamily="2" charset="77"/>
              </a:rPr>
              <a:t>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9FE7266-97CB-5442-8E8A-EFBEC9C4B406}"/>
              </a:ext>
            </a:extLst>
          </p:cNvPr>
          <p:cNvSpPr txBox="1">
            <a:spLocks/>
          </p:cNvSpPr>
          <p:nvPr/>
        </p:nvSpPr>
        <p:spPr>
          <a:xfrm>
            <a:off x="3948114" y="2120904"/>
            <a:ext cx="137636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Herculanum" panose="02000505000000020004" pitchFamily="2" charset="77"/>
              </a:rPr>
              <a:t>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7C91955-1517-4441-B323-2A2CD34DB310}"/>
              </a:ext>
            </a:extLst>
          </p:cNvPr>
          <p:cNvSpPr txBox="1">
            <a:spLocks/>
          </p:cNvSpPr>
          <p:nvPr/>
        </p:nvSpPr>
        <p:spPr>
          <a:xfrm>
            <a:off x="4664871" y="2055822"/>
            <a:ext cx="12192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Herculanum" panose="02000505000000020004" pitchFamily="2" charset="77"/>
              </a:rPr>
              <a:t>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28CD54F-740B-1641-88C9-E5598842F055}"/>
              </a:ext>
            </a:extLst>
          </p:cNvPr>
          <p:cNvSpPr txBox="1">
            <a:spLocks/>
          </p:cNvSpPr>
          <p:nvPr/>
        </p:nvSpPr>
        <p:spPr>
          <a:xfrm>
            <a:off x="5295903" y="1950253"/>
            <a:ext cx="97155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Herculanum" panose="02000505000000020004" pitchFamily="2" charset="77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0B4D3F-9F40-B34B-AD30-31E6666B7F52}"/>
              </a:ext>
            </a:extLst>
          </p:cNvPr>
          <p:cNvSpPr txBox="1">
            <a:spLocks/>
          </p:cNvSpPr>
          <p:nvPr/>
        </p:nvSpPr>
        <p:spPr>
          <a:xfrm>
            <a:off x="5472117" y="1701804"/>
            <a:ext cx="97155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Herculanum" panose="02000505000000020004" pitchFamily="2" charset="77"/>
              </a:rPr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998712C-A593-5E4C-A246-911264ED25B8}"/>
              </a:ext>
            </a:extLst>
          </p:cNvPr>
          <p:cNvSpPr txBox="1">
            <a:spLocks/>
          </p:cNvSpPr>
          <p:nvPr/>
        </p:nvSpPr>
        <p:spPr>
          <a:xfrm>
            <a:off x="5650702" y="1485113"/>
            <a:ext cx="97155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Herculanum" panose="02000505000000020004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64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381</Words>
  <Application>Microsoft Macintosh PowerPoint</Application>
  <PresentationFormat>Widescreen</PresentationFormat>
  <Paragraphs>56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Herculanum</vt:lpstr>
      <vt:lpstr>Zapf Dingbats</vt:lpstr>
      <vt:lpstr>Office Theme</vt:lpstr>
      <vt:lpstr>PowerPoint Presentation</vt:lpstr>
      <vt:lpstr>PowerPoint Presentation</vt:lpstr>
      <vt:lpstr>A Statement of                             Faith in Christ</vt:lpstr>
      <vt:lpstr>A Statement of                             Faith in Christ</vt:lpstr>
      <vt:lpstr>A Statement of                             Unification With Christ</vt:lpstr>
      <vt:lpstr>A Statement of                             Unification With Christ</vt:lpstr>
      <vt:lpstr>A Statement of                             Commitment to Christ</vt:lpstr>
      <vt:lpstr>A Statement of                             Commitment to Christ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Can Do...</dc:title>
  <dc:creator>Jeremiah Cox</dc:creator>
  <cp:lastModifiedBy>Jeremiah Cox</cp:lastModifiedBy>
  <cp:revision>10</cp:revision>
  <dcterms:created xsi:type="dcterms:W3CDTF">2019-02-18T18:50:55Z</dcterms:created>
  <dcterms:modified xsi:type="dcterms:W3CDTF">2019-02-21T22:27:15Z</dcterms:modified>
</cp:coreProperties>
</file>