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7E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4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55F61-99E8-8D4B-8418-C2A196484A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9FD923-83C1-334F-B7D6-96044F7AC9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AE83D-007C-0F40-BB07-437B13063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4415-7BCA-B445-A2AB-11C0147044B4}" type="datetimeFigureOut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CDCCA-1D6E-D24E-BBE4-CE2E4C72E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D9DF9-D5F4-6A4F-9C74-6CE6597BD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53F7-D8CB-0142-9365-40F3E669F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86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46A83-506D-E943-A6D8-29B4F67E6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D5E66C-D1C3-CA46-B6A2-6846EAC8B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BD3D8D-5996-EC47-A2AF-1BE50FCB6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4415-7BCA-B445-A2AB-11C0147044B4}" type="datetimeFigureOut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96944-38E7-C44E-A4FD-9A04E46F7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01CF8F-36BA-5C4D-91BD-0958F7DB1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53F7-D8CB-0142-9365-40F3E669F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46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33BB4B-452F-EE4C-B6C5-593AE75C3D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5A7403-B3CE-DE45-85BE-504D10A7FE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CED3E-26DD-CC42-88DA-26CA38D01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4415-7BCA-B445-A2AB-11C0147044B4}" type="datetimeFigureOut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62029-81ED-AC45-96F6-36797656C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9FCAC-856C-FF4E-8315-B554940E2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53F7-D8CB-0142-9365-40F3E669F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129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74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75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09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2/3/19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27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2/3/19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009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992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56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40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F95F6-8FC8-E047-BAF5-5514D3979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2D0E3-79A8-814C-97AF-F5F351BCB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8966D-F933-F747-9E33-B46DE636D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4415-7BCA-B445-A2AB-11C0147044B4}" type="datetimeFigureOut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15A52-205B-1645-A8CD-1AAF9F0B3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72AD6-A910-6F48-A0FB-F03AFEB0A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53F7-D8CB-0142-9365-40F3E669F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784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2/3/19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654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2/3/19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390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540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05015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6020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2/3/19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5170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2/3/19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704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765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2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A6FE0-AA53-5042-A4B4-1AECEDD28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105462-8B98-294F-875F-BCE2A330F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FD6AB-BA5E-DC4E-98EE-D1BF2A43C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4415-7BCA-B445-A2AB-11C0147044B4}" type="datetimeFigureOut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9823B-8FF2-CF48-A12D-0B845493D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D500E-3A03-824B-8824-50991E866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53F7-D8CB-0142-9365-40F3E669F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99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25354-954A-6D42-88BD-35F2487CC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50DFE-D813-E145-81FE-251370EF80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C2315F-57EA-3649-B671-BBD295EFFB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CDB1A0-9882-6A47-B489-1409463CF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4415-7BCA-B445-A2AB-11C0147044B4}" type="datetimeFigureOut">
              <a:rPr lang="en-US" smtClean="0"/>
              <a:t>2/3/19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8455B3-9886-7D4C-9D15-4141314DD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A9F4A7-5535-DD48-AAB4-1BF090258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53F7-D8CB-0142-9365-40F3E669F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00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1AF78-08ED-CE43-BDC1-31DF17A33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5A971A-A9DA-C74A-953B-3E9C83F43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B3A213-E849-5042-8514-3D1D42C3C9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881FB3-5005-924E-B126-DC4D90613F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AF8313-E3AB-0A4E-A73D-416FE5DEFD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A16427-B830-4349-BC68-E2F06D53A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4415-7BCA-B445-A2AB-11C0147044B4}" type="datetimeFigureOut">
              <a:rPr lang="en-US" smtClean="0"/>
              <a:t>2/3/19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6993C7-4BBE-EA41-81AE-EFDCACDB0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EBB12B-DFF4-4C47-BCA9-2E9D69EF8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53F7-D8CB-0142-9365-40F3E669F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635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CF450-256F-CF4E-A295-AFD1034D0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DBBAFE-F31D-1F41-9DE0-74167F2A2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4415-7BCA-B445-A2AB-11C0147044B4}" type="datetimeFigureOut">
              <a:rPr lang="en-US" smtClean="0"/>
              <a:t>2/3/19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C430B9-AAC7-2048-BBBA-CE3E63141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A35C81-B869-6F45-AA12-E6A88BDDF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53F7-D8CB-0142-9365-40F3E669F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46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3A9C3E-6B30-9B49-A7DC-D9841A37A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4415-7BCA-B445-A2AB-11C0147044B4}" type="datetimeFigureOut">
              <a:rPr lang="en-US" smtClean="0"/>
              <a:t>2/3/19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07E4F3-1C3A-374A-BA63-FD711AFB3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E4D771-9B24-8645-BA39-37F9F82C3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53F7-D8CB-0142-9365-40F3E669F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67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F0637-C256-3A4A-9A37-1F9C3FA02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80926-8341-0940-8FCF-4BAFAE4A7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7A7ED-DE03-C644-AE6E-713766B77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F94C9A-4F10-B04E-A96A-D6D52A973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4415-7BCA-B445-A2AB-11C0147044B4}" type="datetimeFigureOut">
              <a:rPr lang="en-US" smtClean="0"/>
              <a:t>2/3/19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232AAD-49EE-DC48-B2CF-FD594F61D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E09F10-A714-BD4F-8C1F-03D023388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53F7-D8CB-0142-9365-40F3E669F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87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C2AFA-B101-C94F-A740-F842921DD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F48C76-C6C8-5148-8260-29564F9ED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11EBB7-C32F-D346-94E5-170D04D1F4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63CCF2-0A9C-714D-AD6C-9DFDF7FFF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4415-7BCA-B445-A2AB-11C0147044B4}" type="datetimeFigureOut">
              <a:rPr lang="en-US" smtClean="0"/>
              <a:t>2/3/19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C64B4C-98B7-DF4E-9DDD-6644C78DF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E81B0-269F-D04B-B4BD-BF25C5659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53F7-D8CB-0142-9365-40F3E669F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98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E796C5-BBC4-C644-B089-17197FE16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D2C98-386C-DE48-BA7A-198A3E088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BA837-4022-9246-938D-0E99300AC0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74415-7BCA-B445-A2AB-11C0147044B4}" type="datetimeFigureOut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55F55-6A68-2444-829C-5609E7ECE8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F12F2-2465-4445-AB14-749ABCC8AC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853F7-D8CB-0142-9365-40F3E669F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670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C884B4E-1758-9B40-BFC3-0D685AC305FB}" type="datetimeFigureOut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909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A632F-A29B-CC4B-908C-5D778B9AFA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03330F-90D9-7A41-828D-A9FF2C2986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866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57359-7EA3-2344-8598-D1E4F611C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86901"/>
            <a:ext cx="9404723" cy="1400530"/>
          </a:xfrm>
        </p:spPr>
        <p:txBody>
          <a:bodyPr/>
          <a:lstStyle/>
          <a:p>
            <a:r>
              <a:rPr lang="en-US" sz="4800" dirty="0"/>
              <a:t>The Response, a Fall,                 and a Restoration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EB396-1A2C-A14E-9E22-030CA8AA4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722474"/>
            <a:ext cx="10912461" cy="4816549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The Gospel Prevailed in Honest Hearts</a:t>
            </a:r>
            <a:endParaRPr lang="en-US" sz="3200" i="1" dirty="0"/>
          </a:p>
          <a:p>
            <a:r>
              <a:rPr lang="en-US" sz="3200" i="1" dirty="0"/>
              <a:t>2 Corinthians 10:3-6 </a:t>
            </a:r>
            <a:r>
              <a:rPr lang="en-US" sz="3200" dirty="0"/>
              <a:t>– Every thought captive to Christ.</a:t>
            </a:r>
          </a:p>
          <a:p>
            <a:r>
              <a:rPr lang="en-US" sz="3200" dirty="0"/>
              <a:t>Set on full display in Samaria – </a:t>
            </a:r>
            <a:r>
              <a:rPr lang="en-US" sz="3200" i="1" dirty="0"/>
              <a:t>Acts 8:6-13</a:t>
            </a:r>
          </a:p>
          <a:p>
            <a:pPr marL="0" indent="0">
              <a:buNone/>
            </a:pPr>
            <a:r>
              <a:rPr lang="en-US" sz="3200" b="1" dirty="0"/>
              <a:t>Simon’s Fall from Grace, and Restoration </a:t>
            </a:r>
            <a:r>
              <a:rPr lang="en-US" sz="3200" dirty="0"/>
              <a:t>–</a:t>
            </a:r>
            <a:r>
              <a:rPr lang="en-US" sz="3200" b="1" dirty="0"/>
              <a:t> </a:t>
            </a:r>
            <a:r>
              <a:rPr lang="en-US" sz="3200" i="1" dirty="0"/>
              <a:t>Acts 8:18-24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4273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27238C-8EAF-4098-86E6-7723B7DAE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992F97B1-1891-4FCC-9E5F-BA97EDB48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351010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8C6C821-FEE1-4EB6-9590-C021440C7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9700459" cy="6858001"/>
          </a:xfrm>
          <a:custGeom>
            <a:avLst/>
            <a:gdLst>
              <a:gd name="connsiteX0" fmla="*/ 0 w 9700459"/>
              <a:gd name="connsiteY0" fmla="*/ 0 h 6858001"/>
              <a:gd name="connsiteX1" fmla="*/ 1323975 w 9700459"/>
              <a:gd name="connsiteY1" fmla="*/ 0 h 6858001"/>
              <a:gd name="connsiteX2" fmla="*/ 1517015 w 9700459"/>
              <a:gd name="connsiteY2" fmla="*/ 0 h 6858001"/>
              <a:gd name="connsiteX3" fmla="*/ 3241265 w 9700459"/>
              <a:gd name="connsiteY3" fmla="*/ 0 h 6858001"/>
              <a:gd name="connsiteX4" fmla="*/ 3241265 w 9700459"/>
              <a:gd name="connsiteY4" fmla="*/ 1 h 6858001"/>
              <a:gd name="connsiteX5" fmla="*/ 8355744 w 9700459"/>
              <a:gd name="connsiteY5" fmla="*/ 1 h 6858001"/>
              <a:gd name="connsiteX6" fmla="*/ 8355744 w 9700459"/>
              <a:gd name="connsiteY6" fmla="*/ 0 h 6858001"/>
              <a:gd name="connsiteX7" fmla="*/ 9699282 w 9700459"/>
              <a:gd name="connsiteY7" fmla="*/ 0 h 6858001"/>
              <a:gd name="connsiteX8" fmla="*/ 9674237 w 9700459"/>
              <a:gd name="connsiteY8" fmla="*/ 155677 h 6858001"/>
              <a:gd name="connsiteX9" fmla="*/ 9650368 w 9700459"/>
              <a:gd name="connsiteY9" fmla="*/ 310668 h 6858001"/>
              <a:gd name="connsiteX10" fmla="*/ 9627004 w 9700459"/>
              <a:gd name="connsiteY10" fmla="*/ 466344 h 6858001"/>
              <a:gd name="connsiteX11" fmla="*/ 9607001 w 9700459"/>
              <a:gd name="connsiteY11" fmla="*/ 622707 h 6858001"/>
              <a:gd name="connsiteX12" fmla="*/ 9586830 w 9700459"/>
              <a:gd name="connsiteY12" fmla="*/ 778383 h 6858001"/>
              <a:gd name="connsiteX13" fmla="*/ 9568004 w 9700459"/>
              <a:gd name="connsiteY13" fmla="*/ 934746 h 6858001"/>
              <a:gd name="connsiteX14" fmla="*/ 9551868 w 9700459"/>
              <a:gd name="connsiteY14" fmla="*/ 1089051 h 6858001"/>
              <a:gd name="connsiteX15" fmla="*/ 9536572 w 9700459"/>
              <a:gd name="connsiteY15" fmla="*/ 1245413 h 6858001"/>
              <a:gd name="connsiteX16" fmla="*/ 9522620 w 9700459"/>
              <a:gd name="connsiteY16" fmla="*/ 1401090 h 6858001"/>
              <a:gd name="connsiteX17" fmla="*/ 9510518 w 9700459"/>
              <a:gd name="connsiteY17" fmla="*/ 1554023 h 6858001"/>
              <a:gd name="connsiteX18" fmla="*/ 9498415 w 9700459"/>
              <a:gd name="connsiteY18" fmla="*/ 1709014 h 6858001"/>
              <a:gd name="connsiteX19" fmla="*/ 9488330 w 9700459"/>
              <a:gd name="connsiteY19" fmla="*/ 1861947 h 6858001"/>
              <a:gd name="connsiteX20" fmla="*/ 9480430 w 9700459"/>
              <a:gd name="connsiteY20" fmla="*/ 2014881 h 6858001"/>
              <a:gd name="connsiteX21" fmla="*/ 9472193 w 9700459"/>
              <a:gd name="connsiteY21" fmla="*/ 2167128 h 6858001"/>
              <a:gd name="connsiteX22" fmla="*/ 9465302 w 9700459"/>
              <a:gd name="connsiteY22" fmla="*/ 2318004 h 6858001"/>
              <a:gd name="connsiteX23" fmla="*/ 9460427 w 9700459"/>
              <a:gd name="connsiteY23" fmla="*/ 2467509 h 6858001"/>
              <a:gd name="connsiteX24" fmla="*/ 9456225 w 9700459"/>
              <a:gd name="connsiteY24" fmla="*/ 2617013 h 6858001"/>
              <a:gd name="connsiteX25" fmla="*/ 9452191 w 9700459"/>
              <a:gd name="connsiteY25" fmla="*/ 2765146 h 6858001"/>
              <a:gd name="connsiteX26" fmla="*/ 9450342 w 9700459"/>
              <a:gd name="connsiteY26" fmla="*/ 2911221 h 6858001"/>
              <a:gd name="connsiteX27" fmla="*/ 9448325 w 9700459"/>
              <a:gd name="connsiteY27" fmla="*/ 3057297 h 6858001"/>
              <a:gd name="connsiteX28" fmla="*/ 9447316 w 9700459"/>
              <a:gd name="connsiteY28" fmla="*/ 3201315 h 6858001"/>
              <a:gd name="connsiteX29" fmla="*/ 9448325 w 9700459"/>
              <a:gd name="connsiteY29" fmla="*/ 3343961 h 6858001"/>
              <a:gd name="connsiteX30" fmla="*/ 9448325 w 9700459"/>
              <a:gd name="connsiteY30" fmla="*/ 3485236 h 6858001"/>
              <a:gd name="connsiteX31" fmla="*/ 9450342 w 9700459"/>
              <a:gd name="connsiteY31" fmla="*/ 3625139 h 6858001"/>
              <a:gd name="connsiteX32" fmla="*/ 9453367 w 9700459"/>
              <a:gd name="connsiteY32" fmla="*/ 3762299 h 6858001"/>
              <a:gd name="connsiteX33" fmla="*/ 9456225 w 9700459"/>
              <a:gd name="connsiteY33" fmla="*/ 3898087 h 6858001"/>
              <a:gd name="connsiteX34" fmla="*/ 9459419 w 9700459"/>
              <a:gd name="connsiteY34" fmla="*/ 4031133 h 6858001"/>
              <a:gd name="connsiteX35" fmla="*/ 9464293 w 9700459"/>
              <a:gd name="connsiteY35" fmla="*/ 4163492 h 6858001"/>
              <a:gd name="connsiteX36" fmla="*/ 9469504 w 9700459"/>
              <a:gd name="connsiteY36" fmla="*/ 4293793 h 6858001"/>
              <a:gd name="connsiteX37" fmla="*/ 9474210 w 9700459"/>
              <a:gd name="connsiteY37" fmla="*/ 4421352 h 6858001"/>
              <a:gd name="connsiteX38" fmla="*/ 9487490 w 9700459"/>
              <a:gd name="connsiteY38" fmla="*/ 4670298 h 6858001"/>
              <a:gd name="connsiteX39" fmla="*/ 9501609 w 9700459"/>
              <a:gd name="connsiteY39" fmla="*/ 4908956 h 6858001"/>
              <a:gd name="connsiteX40" fmla="*/ 9516401 w 9700459"/>
              <a:gd name="connsiteY40" fmla="*/ 5138013 h 6858001"/>
              <a:gd name="connsiteX41" fmla="*/ 9532706 w 9700459"/>
              <a:gd name="connsiteY41" fmla="*/ 5354726 h 6858001"/>
              <a:gd name="connsiteX42" fmla="*/ 9549683 w 9700459"/>
              <a:gd name="connsiteY42" fmla="*/ 5561838 h 6858001"/>
              <a:gd name="connsiteX43" fmla="*/ 9568004 w 9700459"/>
              <a:gd name="connsiteY43" fmla="*/ 5753862 h 6858001"/>
              <a:gd name="connsiteX44" fmla="*/ 9585990 w 9700459"/>
              <a:gd name="connsiteY44" fmla="*/ 5934227 h 6858001"/>
              <a:gd name="connsiteX45" fmla="*/ 9603975 w 9700459"/>
              <a:gd name="connsiteY45" fmla="*/ 6100191 h 6858001"/>
              <a:gd name="connsiteX46" fmla="*/ 9620952 w 9700459"/>
              <a:gd name="connsiteY46" fmla="*/ 6252438 h 6858001"/>
              <a:gd name="connsiteX47" fmla="*/ 9637089 w 9700459"/>
              <a:gd name="connsiteY47" fmla="*/ 6387541 h 6858001"/>
              <a:gd name="connsiteX48" fmla="*/ 9652385 w 9700459"/>
              <a:gd name="connsiteY48" fmla="*/ 6509613 h 6858001"/>
              <a:gd name="connsiteX49" fmla="*/ 9665160 w 9700459"/>
              <a:gd name="connsiteY49" fmla="*/ 6612483 h 6858001"/>
              <a:gd name="connsiteX50" fmla="*/ 9677262 w 9700459"/>
              <a:gd name="connsiteY50" fmla="*/ 6698894 h 6858001"/>
              <a:gd name="connsiteX51" fmla="*/ 9694576 w 9700459"/>
              <a:gd name="connsiteY51" fmla="*/ 6817538 h 6858001"/>
              <a:gd name="connsiteX52" fmla="*/ 9700459 w 9700459"/>
              <a:gd name="connsiteY52" fmla="*/ 6858000 h 6858001"/>
              <a:gd name="connsiteX53" fmla="*/ 8795105 w 9700459"/>
              <a:gd name="connsiteY53" fmla="*/ 6858000 h 6858001"/>
              <a:gd name="connsiteX54" fmla="*/ 8795105 w 9700459"/>
              <a:gd name="connsiteY54" fmla="*/ 6858001 h 6858001"/>
              <a:gd name="connsiteX55" fmla="*/ 2704541 w 9700459"/>
              <a:gd name="connsiteY55" fmla="*/ 6858001 h 6858001"/>
              <a:gd name="connsiteX56" fmla="*/ 2704541 w 9700459"/>
              <a:gd name="connsiteY56" fmla="*/ 6858000 h 6858001"/>
              <a:gd name="connsiteX57" fmla="*/ 1517015 w 9700459"/>
              <a:gd name="connsiteY57" fmla="*/ 6858000 h 6858001"/>
              <a:gd name="connsiteX58" fmla="*/ 1323975 w 9700459"/>
              <a:gd name="connsiteY58" fmla="*/ 6858000 h 6858001"/>
              <a:gd name="connsiteX59" fmla="*/ 0 w 9700459"/>
              <a:gd name="connsiteY5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00459" h="6858001">
                <a:moveTo>
                  <a:pt x="0" y="0"/>
                </a:moveTo>
                <a:lnTo>
                  <a:pt x="1323975" y="0"/>
                </a:lnTo>
                <a:lnTo>
                  <a:pt x="1517015" y="0"/>
                </a:lnTo>
                <a:lnTo>
                  <a:pt x="3241265" y="0"/>
                </a:lnTo>
                <a:lnTo>
                  <a:pt x="3241265" y="1"/>
                </a:lnTo>
                <a:lnTo>
                  <a:pt x="8355744" y="1"/>
                </a:lnTo>
                <a:lnTo>
                  <a:pt x="8355744" y="0"/>
                </a:lnTo>
                <a:lnTo>
                  <a:pt x="9699282" y="0"/>
                </a:lnTo>
                <a:lnTo>
                  <a:pt x="9674237" y="155677"/>
                </a:lnTo>
                <a:lnTo>
                  <a:pt x="9650368" y="310668"/>
                </a:lnTo>
                <a:lnTo>
                  <a:pt x="9627004" y="466344"/>
                </a:lnTo>
                <a:lnTo>
                  <a:pt x="9607001" y="622707"/>
                </a:lnTo>
                <a:lnTo>
                  <a:pt x="9586830" y="778383"/>
                </a:lnTo>
                <a:lnTo>
                  <a:pt x="9568004" y="934746"/>
                </a:lnTo>
                <a:lnTo>
                  <a:pt x="9551868" y="1089051"/>
                </a:lnTo>
                <a:lnTo>
                  <a:pt x="9536572" y="1245413"/>
                </a:lnTo>
                <a:lnTo>
                  <a:pt x="9522620" y="1401090"/>
                </a:lnTo>
                <a:lnTo>
                  <a:pt x="9510518" y="1554023"/>
                </a:lnTo>
                <a:lnTo>
                  <a:pt x="9498415" y="1709014"/>
                </a:lnTo>
                <a:lnTo>
                  <a:pt x="9488330" y="1861947"/>
                </a:lnTo>
                <a:lnTo>
                  <a:pt x="9480430" y="2014881"/>
                </a:lnTo>
                <a:lnTo>
                  <a:pt x="9472193" y="2167128"/>
                </a:lnTo>
                <a:lnTo>
                  <a:pt x="9465302" y="2318004"/>
                </a:lnTo>
                <a:lnTo>
                  <a:pt x="9460427" y="2467509"/>
                </a:lnTo>
                <a:lnTo>
                  <a:pt x="9456225" y="2617013"/>
                </a:lnTo>
                <a:lnTo>
                  <a:pt x="9452191" y="2765146"/>
                </a:lnTo>
                <a:lnTo>
                  <a:pt x="9450342" y="2911221"/>
                </a:lnTo>
                <a:lnTo>
                  <a:pt x="9448325" y="3057297"/>
                </a:lnTo>
                <a:lnTo>
                  <a:pt x="9447316" y="3201315"/>
                </a:lnTo>
                <a:lnTo>
                  <a:pt x="9448325" y="3343961"/>
                </a:lnTo>
                <a:lnTo>
                  <a:pt x="9448325" y="3485236"/>
                </a:lnTo>
                <a:lnTo>
                  <a:pt x="9450342" y="3625139"/>
                </a:lnTo>
                <a:lnTo>
                  <a:pt x="9453367" y="3762299"/>
                </a:lnTo>
                <a:lnTo>
                  <a:pt x="9456225" y="3898087"/>
                </a:lnTo>
                <a:lnTo>
                  <a:pt x="9459419" y="4031133"/>
                </a:lnTo>
                <a:lnTo>
                  <a:pt x="9464293" y="4163492"/>
                </a:lnTo>
                <a:lnTo>
                  <a:pt x="9469504" y="4293793"/>
                </a:lnTo>
                <a:lnTo>
                  <a:pt x="9474210" y="4421352"/>
                </a:lnTo>
                <a:lnTo>
                  <a:pt x="9487490" y="4670298"/>
                </a:lnTo>
                <a:lnTo>
                  <a:pt x="9501609" y="4908956"/>
                </a:lnTo>
                <a:lnTo>
                  <a:pt x="9516401" y="5138013"/>
                </a:lnTo>
                <a:lnTo>
                  <a:pt x="9532706" y="5354726"/>
                </a:lnTo>
                <a:lnTo>
                  <a:pt x="9549683" y="5561838"/>
                </a:lnTo>
                <a:lnTo>
                  <a:pt x="9568004" y="5753862"/>
                </a:lnTo>
                <a:lnTo>
                  <a:pt x="9585990" y="5934227"/>
                </a:lnTo>
                <a:lnTo>
                  <a:pt x="9603975" y="6100191"/>
                </a:lnTo>
                <a:lnTo>
                  <a:pt x="9620952" y="6252438"/>
                </a:lnTo>
                <a:lnTo>
                  <a:pt x="9637089" y="6387541"/>
                </a:lnTo>
                <a:lnTo>
                  <a:pt x="9652385" y="6509613"/>
                </a:lnTo>
                <a:lnTo>
                  <a:pt x="9665160" y="6612483"/>
                </a:lnTo>
                <a:lnTo>
                  <a:pt x="9677262" y="6698894"/>
                </a:lnTo>
                <a:lnTo>
                  <a:pt x="9694576" y="6817538"/>
                </a:lnTo>
                <a:lnTo>
                  <a:pt x="9700459" y="6858000"/>
                </a:lnTo>
                <a:lnTo>
                  <a:pt x="8795105" y="6858000"/>
                </a:lnTo>
                <a:lnTo>
                  <a:pt x="8795105" y="6858001"/>
                </a:lnTo>
                <a:lnTo>
                  <a:pt x="2704541" y="6858001"/>
                </a:lnTo>
                <a:lnTo>
                  <a:pt x="2704541" y="6858000"/>
                </a:lnTo>
                <a:lnTo>
                  <a:pt x="1517015" y="6858000"/>
                </a:lnTo>
                <a:lnTo>
                  <a:pt x="132397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228E8B-9F0D-0540-B7E5-CCE9545DD7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6458419" cy="861420"/>
          </a:xfrm>
        </p:spPr>
        <p:txBody>
          <a:bodyPr>
            <a:normAutofit/>
          </a:bodyPr>
          <a:lstStyle/>
          <a:p>
            <a:r>
              <a:rPr lang="en-US" sz="32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Acts 8:4-25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48237D-C3C2-9D49-AEF4-A99D3307F0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6458419" cy="3329581"/>
          </a:xfrm>
        </p:spPr>
        <p:txBody>
          <a:bodyPr>
            <a:normAutofit/>
          </a:bodyPr>
          <a:lstStyle/>
          <a:p>
            <a:r>
              <a:rPr lang="en-US" sz="6000" b="1" dirty="0"/>
              <a:t>The Conversions in Samaria</a:t>
            </a:r>
            <a:endParaRPr lang="en-US" sz="6000" i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1A74B3-E247-44D4-8C48-FAE8E2056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30E5DD-1307-B446-BF49-A04CEC594456}"/>
              </a:ext>
            </a:extLst>
          </p:cNvPr>
          <p:cNvSpPr txBox="1"/>
          <p:nvPr/>
        </p:nvSpPr>
        <p:spPr>
          <a:xfrm>
            <a:off x="1154955" y="493068"/>
            <a:ext cx="5603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 Study of the Conversion Accounts</a:t>
            </a:r>
          </a:p>
        </p:txBody>
      </p:sp>
    </p:spTree>
    <p:extLst>
      <p:ext uri="{BB962C8B-B14F-4D97-AF65-F5344CB8AC3E}">
        <p14:creationId xmlns:p14="http://schemas.microsoft.com/office/powerpoint/2010/main" val="2412087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27238C-8EAF-4098-86E6-7723B7DAE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992F97B1-1891-4FCC-9E5F-BA97EDB48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351010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8C6C821-FEE1-4EB6-9590-C021440C7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9700459" cy="6858001"/>
          </a:xfrm>
          <a:custGeom>
            <a:avLst/>
            <a:gdLst>
              <a:gd name="connsiteX0" fmla="*/ 0 w 9700459"/>
              <a:gd name="connsiteY0" fmla="*/ 0 h 6858001"/>
              <a:gd name="connsiteX1" fmla="*/ 1323975 w 9700459"/>
              <a:gd name="connsiteY1" fmla="*/ 0 h 6858001"/>
              <a:gd name="connsiteX2" fmla="*/ 1517015 w 9700459"/>
              <a:gd name="connsiteY2" fmla="*/ 0 h 6858001"/>
              <a:gd name="connsiteX3" fmla="*/ 3241265 w 9700459"/>
              <a:gd name="connsiteY3" fmla="*/ 0 h 6858001"/>
              <a:gd name="connsiteX4" fmla="*/ 3241265 w 9700459"/>
              <a:gd name="connsiteY4" fmla="*/ 1 h 6858001"/>
              <a:gd name="connsiteX5" fmla="*/ 8355744 w 9700459"/>
              <a:gd name="connsiteY5" fmla="*/ 1 h 6858001"/>
              <a:gd name="connsiteX6" fmla="*/ 8355744 w 9700459"/>
              <a:gd name="connsiteY6" fmla="*/ 0 h 6858001"/>
              <a:gd name="connsiteX7" fmla="*/ 9699282 w 9700459"/>
              <a:gd name="connsiteY7" fmla="*/ 0 h 6858001"/>
              <a:gd name="connsiteX8" fmla="*/ 9674237 w 9700459"/>
              <a:gd name="connsiteY8" fmla="*/ 155677 h 6858001"/>
              <a:gd name="connsiteX9" fmla="*/ 9650368 w 9700459"/>
              <a:gd name="connsiteY9" fmla="*/ 310668 h 6858001"/>
              <a:gd name="connsiteX10" fmla="*/ 9627004 w 9700459"/>
              <a:gd name="connsiteY10" fmla="*/ 466344 h 6858001"/>
              <a:gd name="connsiteX11" fmla="*/ 9607001 w 9700459"/>
              <a:gd name="connsiteY11" fmla="*/ 622707 h 6858001"/>
              <a:gd name="connsiteX12" fmla="*/ 9586830 w 9700459"/>
              <a:gd name="connsiteY12" fmla="*/ 778383 h 6858001"/>
              <a:gd name="connsiteX13" fmla="*/ 9568004 w 9700459"/>
              <a:gd name="connsiteY13" fmla="*/ 934746 h 6858001"/>
              <a:gd name="connsiteX14" fmla="*/ 9551868 w 9700459"/>
              <a:gd name="connsiteY14" fmla="*/ 1089051 h 6858001"/>
              <a:gd name="connsiteX15" fmla="*/ 9536572 w 9700459"/>
              <a:gd name="connsiteY15" fmla="*/ 1245413 h 6858001"/>
              <a:gd name="connsiteX16" fmla="*/ 9522620 w 9700459"/>
              <a:gd name="connsiteY16" fmla="*/ 1401090 h 6858001"/>
              <a:gd name="connsiteX17" fmla="*/ 9510518 w 9700459"/>
              <a:gd name="connsiteY17" fmla="*/ 1554023 h 6858001"/>
              <a:gd name="connsiteX18" fmla="*/ 9498415 w 9700459"/>
              <a:gd name="connsiteY18" fmla="*/ 1709014 h 6858001"/>
              <a:gd name="connsiteX19" fmla="*/ 9488330 w 9700459"/>
              <a:gd name="connsiteY19" fmla="*/ 1861947 h 6858001"/>
              <a:gd name="connsiteX20" fmla="*/ 9480430 w 9700459"/>
              <a:gd name="connsiteY20" fmla="*/ 2014881 h 6858001"/>
              <a:gd name="connsiteX21" fmla="*/ 9472193 w 9700459"/>
              <a:gd name="connsiteY21" fmla="*/ 2167128 h 6858001"/>
              <a:gd name="connsiteX22" fmla="*/ 9465302 w 9700459"/>
              <a:gd name="connsiteY22" fmla="*/ 2318004 h 6858001"/>
              <a:gd name="connsiteX23" fmla="*/ 9460427 w 9700459"/>
              <a:gd name="connsiteY23" fmla="*/ 2467509 h 6858001"/>
              <a:gd name="connsiteX24" fmla="*/ 9456225 w 9700459"/>
              <a:gd name="connsiteY24" fmla="*/ 2617013 h 6858001"/>
              <a:gd name="connsiteX25" fmla="*/ 9452191 w 9700459"/>
              <a:gd name="connsiteY25" fmla="*/ 2765146 h 6858001"/>
              <a:gd name="connsiteX26" fmla="*/ 9450342 w 9700459"/>
              <a:gd name="connsiteY26" fmla="*/ 2911221 h 6858001"/>
              <a:gd name="connsiteX27" fmla="*/ 9448325 w 9700459"/>
              <a:gd name="connsiteY27" fmla="*/ 3057297 h 6858001"/>
              <a:gd name="connsiteX28" fmla="*/ 9447316 w 9700459"/>
              <a:gd name="connsiteY28" fmla="*/ 3201315 h 6858001"/>
              <a:gd name="connsiteX29" fmla="*/ 9448325 w 9700459"/>
              <a:gd name="connsiteY29" fmla="*/ 3343961 h 6858001"/>
              <a:gd name="connsiteX30" fmla="*/ 9448325 w 9700459"/>
              <a:gd name="connsiteY30" fmla="*/ 3485236 h 6858001"/>
              <a:gd name="connsiteX31" fmla="*/ 9450342 w 9700459"/>
              <a:gd name="connsiteY31" fmla="*/ 3625139 h 6858001"/>
              <a:gd name="connsiteX32" fmla="*/ 9453367 w 9700459"/>
              <a:gd name="connsiteY32" fmla="*/ 3762299 h 6858001"/>
              <a:gd name="connsiteX33" fmla="*/ 9456225 w 9700459"/>
              <a:gd name="connsiteY33" fmla="*/ 3898087 h 6858001"/>
              <a:gd name="connsiteX34" fmla="*/ 9459419 w 9700459"/>
              <a:gd name="connsiteY34" fmla="*/ 4031133 h 6858001"/>
              <a:gd name="connsiteX35" fmla="*/ 9464293 w 9700459"/>
              <a:gd name="connsiteY35" fmla="*/ 4163492 h 6858001"/>
              <a:gd name="connsiteX36" fmla="*/ 9469504 w 9700459"/>
              <a:gd name="connsiteY36" fmla="*/ 4293793 h 6858001"/>
              <a:gd name="connsiteX37" fmla="*/ 9474210 w 9700459"/>
              <a:gd name="connsiteY37" fmla="*/ 4421352 h 6858001"/>
              <a:gd name="connsiteX38" fmla="*/ 9487490 w 9700459"/>
              <a:gd name="connsiteY38" fmla="*/ 4670298 h 6858001"/>
              <a:gd name="connsiteX39" fmla="*/ 9501609 w 9700459"/>
              <a:gd name="connsiteY39" fmla="*/ 4908956 h 6858001"/>
              <a:gd name="connsiteX40" fmla="*/ 9516401 w 9700459"/>
              <a:gd name="connsiteY40" fmla="*/ 5138013 h 6858001"/>
              <a:gd name="connsiteX41" fmla="*/ 9532706 w 9700459"/>
              <a:gd name="connsiteY41" fmla="*/ 5354726 h 6858001"/>
              <a:gd name="connsiteX42" fmla="*/ 9549683 w 9700459"/>
              <a:gd name="connsiteY42" fmla="*/ 5561838 h 6858001"/>
              <a:gd name="connsiteX43" fmla="*/ 9568004 w 9700459"/>
              <a:gd name="connsiteY43" fmla="*/ 5753862 h 6858001"/>
              <a:gd name="connsiteX44" fmla="*/ 9585990 w 9700459"/>
              <a:gd name="connsiteY44" fmla="*/ 5934227 h 6858001"/>
              <a:gd name="connsiteX45" fmla="*/ 9603975 w 9700459"/>
              <a:gd name="connsiteY45" fmla="*/ 6100191 h 6858001"/>
              <a:gd name="connsiteX46" fmla="*/ 9620952 w 9700459"/>
              <a:gd name="connsiteY46" fmla="*/ 6252438 h 6858001"/>
              <a:gd name="connsiteX47" fmla="*/ 9637089 w 9700459"/>
              <a:gd name="connsiteY47" fmla="*/ 6387541 h 6858001"/>
              <a:gd name="connsiteX48" fmla="*/ 9652385 w 9700459"/>
              <a:gd name="connsiteY48" fmla="*/ 6509613 h 6858001"/>
              <a:gd name="connsiteX49" fmla="*/ 9665160 w 9700459"/>
              <a:gd name="connsiteY49" fmla="*/ 6612483 h 6858001"/>
              <a:gd name="connsiteX50" fmla="*/ 9677262 w 9700459"/>
              <a:gd name="connsiteY50" fmla="*/ 6698894 h 6858001"/>
              <a:gd name="connsiteX51" fmla="*/ 9694576 w 9700459"/>
              <a:gd name="connsiteY51" fmla="*/ 6817538 h 6858001"/>
              <a:gd name="connsiteX52" fmla="*/ 9700459 w 9700459"/>
              <a:gd name="connsiteY52" fmla="*/ 6858000 h 6858001"/>
              <a:gd name="connsiteX53" fmla="*/ 8795105 w 9700459"/>
              <a:gd name="connsiteY53" fmla="*/ 6858000 h 6858001"/>
              <a:gd name="connsiteX54" fmla="*/ 8795105 w 9700459"/>
              <a:gd name="connsiteY54" fmla="*/ 6858001 h 6858001"/>
              <a:gd name="connsiteX55" fmla="*/ 2704541 w 9700459"/>
              <a:gd name="connsiteY55" fmla="*/ 6858001 h 6858001"/>
              <a:gd name="connsiteX56" fmla="*/ 2704541 w 9700459"/>
              <a:gd name="connsiteY56" fmla="*/ 6858000 h 6858001"/>
              <a:gd name="connsiteX57" fmla="*/ 1517015 w 9700459"/>
              <a:gd name="connsiteY57" fmla="*/ 6858000 h 6858001"/>
              <a:gd name="connsiteX58" fmla="*/ 1323975 w 9700459"/>
              <a:gd name="connsiteY58" fmla="*/ 6858000 h 6858001"/>
              <a:gd name="connsiteX59" fmla="*/ 0 w 9700459"/>
              <a:gd name="connsiteY5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00459" h="6858001">
                <a:moveTo>
                  <a:pt x="0" y="0"/>
                </a:moveTo>
                <a:lnTo>
                  <a:pt x="1323975" y="0"/>
                </a:lnTo>
                <a:lnTo>
                  <a:pt x="1517015" y="0"/>
                </a:lnTo>
                <a:lnTo>
                  <a:pt x="3241265" y="0"/>
                </a:lnTo>
                <a:lnTo>
                  <a:pt x="3241265" y="1"/>
                </a:lnTo>
                <a:lnTo>
                  <a:pt x="8355744" y="1"/>
                </a:lnTo>
                <a:lnTo>
                  <a:pt x="8355744" y="0"/>
                </a:lnTo>
                <a:lnTo>
                  <a:pt x="9699282" y="0"/>
                </a:lnTo>
                <a:lnTo>
                  <a:pt x="9674237" y="155677"/>
                </a:lnTo>
                <a:lnTo>
                  <a:pt x="9650368" y="310668"/>
                </a:lnTo>
                <a:lnTo>
                  <a:pt x="9627004" y="466344"/>
                </a:lnTo>
                <a:lnTo>
                  <a:pt x="9607001" y="622707"/>
                </a:lnTo>
                <a:lnTo>
                  <a:pt x="9586830" y="778383"/>
                </a:lnTo>
                <a:lnTo>
                  <a:pt x="9568004" y="934746"/>
                </a:lnTo>
                <a:lnTo>
                  <a:pt x="9551868" y="1089051"/>
                </a:lnTo>
                <a:lnTo>
                  <a:pt x="9536572" y="1245413"/>
                </a:lnTo>
                <a:lnTo>
                  <a:pt x="9522620" y="1401090"/>
                </a:lnTo>
                <a:lnTo>
                  <a:pt x="9510518" y="1554023"/>
                </a:lnTo>
                <a:lnTo>
                  <a:pt x="9498415" y="1709014"/>
                </a:lnTo>
                <a:lnTo>
                  <a:pt x="9488330" y="1861947"/>
                </a:lnTo>
                <a:lnTo>
                  <a:pt x="9480430" y="2014881"/>
                </a:lnTo>
                <a:lnTo>
                  <a:pt x="9472193" y="2167128"/>
                </a:lnTo>
                <a:lnTo>
                  <a:pt x="9465302" y="2318004"/>
                </a:lnTo>
                <a:lnTo>
                  <a:pt x="9460427" y="2467509"/>
                </a:lnTo>
                <a:lnTo>
                  <a:pt x="9456225" y="2617013"/>
                </a:lnTo>
                <a:lnTo>
                  <a:pt x="9452191" y="2765146"/>
                </a:lnTo>
                <a:lnTo>
                  <a:pt x="9450342" y="2911221"/>
                </a:lnTo>
                <a:lnTo>
                  <a:pt x="9448325" y="3057297"/>
                </a:lnTo>
                <a:lnTo>
                  <a:pt x="9447316" y="3201315"/>
                </a:lnTo>
                <a:lnTo>
                  <a:pt x="9448325" y="3343961"/>
                </a:lnTo>
                <a:lnTo>
                  <a:pt x="9448325" y="3485236"/>
                </a:lnTo>
                <a:lnTo>
                  <a:pt x="9450342" y="3625139"/>
                </a:lnTo>
                <a:lnTo>
                  <a:pt x="9453367" y="3762299"/>
                </a:lnTo>
                <a:lnTo>
                  <a:pt x="9456225" y="3898087"/>
                </a:lnTo>
                <a:lnTo>
                  <a:pt x="9459419" y="4031133"/>
                </a:lnTo>
                <a:lnTo>
                  <a:pt x="9464293" y="4163492"/>
                </a:lnTo>
                <a:lnTo>
                  <a:pt x="9469504" y="4293793"/>
                </a:lnTo>
                <a:lnTo>
                  <a:pt x="9474210" y="4421352"/>
                </a:lnTo>
                <a:lnTo>
                  <a:pt x="9487490" y="4670298"/>
                </a:lnTo>
                <a:lnTo>
                  <a:pt x="9501609" y="4908956"/>
                </a:lnTo>
                <a:lnTo>
                  <a:pt x="9516401" y="5138013"/>
                </a:lnTo>
                <a:lnTo>
                  <a:pt x="9532706" y="5354726"/>
                </a:lnTo>
                <a:lnTo>
                  <a:pt x="9549683" y="5561838"/>
                </a:lnTo>
                <a:lnTo>
                  <a:pt x="9568004" y="5753862"/>
                </a:lnTo>
                <a:lnTo>
                  <a:pt x="9585990" y="5934227"/>
                </a:lnTo>
                <a:lnTo>
                  <a:pt x="9603975" y="6100191"/>
                </a:lnTo>
                <a:lnTo>
                  <a:pt x="9620952" y="6252438"/>
                </a:lnTo>
                <a:lnTo>
                  <a:pt x="9637089" y="6387541"/>
                </a:lnTo>
                <a:lnTo>
                  <a:pt x="9652385" y="6509613"/>
                </a:lnTo>
                <a:lnTo>
                  <a:pt x="9665160" y="6612483"/>
                </a:lnTo>
                <a:lnTo>
                  <a:pt x="9677262" y="6698894"/>
                </a:lnTo>
                <a:lnTo>
                  <a:pt x="9694576" y="6817538"/>
                </a:lnTo>
                <a:lnTo>
                  <a:pt x="9700459" y="6858000"/>
                </a:lnTo>
                <a:lnTo>
                  <a:pt x="8795105" y="6858000"/>
                </a:lnTo>
                <a:lnTo>
                  <a:pt x="8795105" y="6858001"/>
                </a:lnTo>
                <a:lnTo>
                  <a:pt x="2704541" y="6858001"/>
                </a:lnTo>
                <a:lnTo>
                  <a:pt x="2704541" y="6858000"/>
                </a:lnTo>
                <a:lnTo>
                  <a:pt x="1517015" y="6858000"/>
                </a:lnTo>
                <a:lnTo>
                  <a:pt x="132397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228E8B-9F0D-0540-B7E5-CCE9545DD7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6458419" cy="861420"/>
          </a:xfrm>
        </p:spPr>
        <p:txBody>
          <a:bodyPr>
            <a:normAutofit/>
          </a:bodyPr>
          <a:lstStyle/>
          <a:p>
            <a:r>
              <a:rPr lang="en-US" sz="32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Acts 8:4-25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48237D-C3C2-9D49-AEF4-A99D3307F0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6458419" cy="3329581"/>
          </a:xfrm>
        </p:spPr>
        <p:txBody>
          <a:bodyPr>
            <a:normAutofit/>
          </a:bodyPr>
          <a:lstStyle/>
          <a:p>
            <a:r>
              <a:rPr lang="en-US" sz="6000" b="1" dirty="0"/>
              <a:t>The Conversions in Samaria</a:t>
            </a:r>
            <a:endParaRPr lang="en-US" sz="6000" i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1A74B3-E247-44D4-8C48-FAE8E2056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30E5DD-1307-B446-BF49-A04CEC594456}"/>
              </a:ext>
            </a:extLst>
          </p:cNvPr>
          <p:cNvSpPr txBox="1"/>
          <p:nvPr/>
        </p:nvSpPr>
        <p:spPr>
          <a:xfrm>
            <a:off x="1154955" y="493068"/>
            <a:ext cx="5603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 Study of the Conversion Accounts</a:t>
            </a:r>
          </a:p>
        </p:txBody>
      </p:sp>
    </p:spTree>
    <p:extLst>
      <p:ext uri="{BB962C8B-B14F-4D97-AF65-F5344CB8AC3E}">
        <p14:creationId xmlns:p14="http://schemas.microsoft.com/office/powerpoint/2010/main" val="33996144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57359-7EA3-2344-8598-D1E4F611C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86901"/>
            <a:ext cx="9404723" cy="1400530"/>
          </a:xfrm>
        </p:spPr>
        <p:txBody>
          <a:bodyPr/>
          <a:lstStyle/>
          <a:p>
            <a:r>
              <a:rPr lang="en-US" sz="4800" dirty="0"/>
              <a:t>The Will of God Persists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EB396-1A2C-A14E-9E22-030CA8AA4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722474"/>
            <a:ext cx="10912461" cy="4816549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Persecution</a:t>
            </a:r>
          </a:p>
          <a:p>
            <a:r>
              <a:rPr lang="en-US" sz="3200" i="1" dirty="0"/>
              <a:t>Acts 8:1-3 </a:t>
            </a:r>
            <a:r>
              <a:rPr lang="en-US" sz="3200" dirty="0"/>
              <a:t>– great persecution arose.</a:t>
            </a:r>
          </a:p>
          <a:p>
            <a:r>
              <a:rPr lang="en-US" sz="3200" i="1" dirty="0"/>
              <a:t>John 15:18-21 </a:t>
            </a:r>
            <a:r>
              <a:rPr lang="en-US" sz="3200" dirty="0"/>
              <a:t>– persecuted like Jesus.</a:t>
            </a:r>
          </a:p>
          <a:p>
            <a:pPr marL="0" indent="0">
              <a:buNone/>
            </a:pPr>
            <a:r>
              <a:rPr lang="en-US" sz="3200" b="1" i="1" dirty="0"/>
              <a:t>“but if it is from God” </a:t>
            </a:r>
            <a:r>
              <a:rPr lang="en-US" sz="3200" dirty="0"/>
              <a:t>– </a:t>
            </a:r>
            <a:r>
              <a:rPr lang="en-US" sz="3200" i="1" dirty="0"/>
              <a:t>Acts 5:28-29 </a:t>
            </a:r>
            <a:r>
              <a:rPr lang="en-US" sz="3200" dirty="0"/>
              <a:t>– persecution will not stop God’s will.</a:t>
            </a:r>
          </a:p>
          <a:p>
            <a:pPr marL="0" indent="0">
              <a:buNone/>
            </a:pPr>
            <a:r>
              <a:rPr lang="en-US" sz="3200" b="1" dirty="0"/>
              <a:t>The Scattering of the Persecuted</a:t>
            </a:r>
          </a:p>
          <a:p>
            <a:r>
              <a:rPr lang="en-US" sz="3200" i="1" dirty="0"/>
              <a:t>Acts 8:4 </a:t>
            </a:r>
            <a:r>
              <a:rPr lang="en-US" sz="3200" dirty="0"/>
              <a:t>– the persecution had the adverse effect.</a:t>
            </a:r>
          </a:p>
        </p:txBody>
      </p:sp>
    </p:spTree>
    <p:extLst>
      <p:ext uri="{BB962C8B-B14F-4D97-AF65-F5344CB8AC3E}">
        <p14:creationId xmlns:p14="http://schemas.microsoft.com/office/powerpoint/2010/main" val="4009454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57359-7EA3-2344-8598-D1E4F611C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86901"/>
            <a:ext cx="9404723" cy="1400530"/>
          </a:xfrm>
        </p:spPr>
        <p:txBody>
          <a:bodyPr/>
          <a:lstStyle/>
          <a:p>
            <a:r>
              <a:rPr lang="en-US" sz="4800" dirty="0"/>
              <a:t>Philip – A Preacher to the Samaritans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EB396-1A2C-A14E-9E22-030CA8AA4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722474"/>
            <a:ext cx="10912461" cy="4816549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God’s Plan </a:t>
            </a:r>
            <a:r>
              <a:rPr lang="en-US" sz="3200" dirty="0"/>
              <a:t>– </a:t>
            </a:r>
            <a:r>
              <a:rPr lang="en-US" sz="3200" i="1" dirty="0"/>
              <a:t>Acts 1:8</a:t>
            </a:r>
          </a:p>
          <a:p>
            <a:pPr marL="0" indent="0">
              <a:buNone/>
            </a:pPr>
            <a:r>
              <a:rPr lang="en-US" sz="3200" b="1" dirty="0"/>
              <a:t>Philip’s Character</a:t>
            </a:r>
          </a:p>
          <a:p>
            <a:r>
              <a:rPr lang="en-US" sz="3200" dirty="0"/>
              <a:t>As seen before – </a:t>
            </a:r>
            <a:r>
              <a:rPr lang="en-US" sz="3200" i="1" dirty="0"/>
              <a:t>Acts 6:2-6 </a:t>
            </a:r>
            <a:r>
              <a:rPr lang="en-US" sz="3200" dirty="0"/>
              <a:t>– good reputation, full of HS and wisdom.</a:t>
            </a:r>
          </a:p>
          <a:p>
            <a:r>
              <a:rPr lang="en-US" sz="3200" dirty="0"/>
              <a:t>In going to Samaria to preach – </a:t>
            </a:r>
            <a:r>
              <a:rPr lang="en-US" sz="3200" i="1" dirty="0"/>
              <a:t>Acts 8:5</a:t>
            </a:r>
          </a:p>
          <a:p>
            <a:pPr lvl="1"/>
            <a:r>
              <a:rPr lang="en-US" sz="3200" dirty="0"/>
              <a:t>Jews and Samaritans –</a:t>
            </a:r>
            <a:r>
              <a:rPr lang="en-US" sz="3200" i="1" dirty="0"/>
              <a:t> John 4:9</a:t>
            </a:r>
          </a:p>
          <a:p>
            <a:pPr lvl="1"/>
            <a:r>
              <a:rPr lang="en-US" sz="3200" dirty="0"/>
              <a:t>A character like Christ – </a:t>
            </a:r>
            <a:r>
              <a:rPr lang="en-US" sz="3200" i="1" dirty="0"/>
              <a:t>John 4:10, 13-14, 39-42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4641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57359-7EA3-2344-8598-D1E4F611C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86901"/>
            <a:ext cx="9404723" cy="1400530"/>
          </a:xfrm>
        </p:spPr>
        <p:txBody>
          <a:bodyPr/>
          <a:lstStyle/>
          <a:p>
            <a:r>
              <a:rPr lang="en-US" sz="4800" dirty="0"/>
              <a:t>The Message Preached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EB396-1A2C-A14E-9E22-030CA8AA4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722474"/>
            <a:ext cx="10912461" cy="4816549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The Word </a:t>
            </a:r>
            <a:r>
              <a:rPr lang="en-US" sz="3200" i="1" dirty="0"/>
              <a:t>(v. 4)</a:t>
            </a:r>
          </a:p>
          <a:p>
            <a:r>
              <a:rPr lang="en-US" sz="3200" i="1" dirty="0"/>
              <a:t>1 Corinthians 1:18, 21 </a:t>
            </a:r>
            <a:r>
              <a:rPr lang="en-US" sz="3200" dirty="0"/>
              <a:t>– salvation through the message preached.</a:t>
            </a:r>
          </a:p>
          <a:p>
            <a:r>
              <a:rPr lang="en-US" sz="3200" i="1" dirty="0"/>
              <a:t>Romans 10:5-15</a:t>
            </a:r>
            <a:r>
              <a:rPr lang="en-US" sz="3200" dirty="0"/>
              <a:t> – word of faith brought by a preacher.</a:t>
            </a:r>
          </a:p>
        </p:txBody>
      </p:sp>
    </p:spTree>
    <p:extLst>
      <p:ext uri="{BB962C8B-B14F-4D97-AF65-F5344CB8AC3E}">
        <p14:creationId xmlns:p14="http://schemas.microsoft.com/office/powerpoint/2010/main" val="41436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57359-7EA3-2344-8598-D1E4F611C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86901"/>
            <a:ext cx="9404723" cy="1400530"/>
          </a:xfrm>
        </p:spPr>
        <p:txBody>
          <a:bodyPr/>
          <a:lstStyle/>
          <a:p>
            <a:r>
              <a:rPr lang="en-US" sz="4800" dirty="0"/>
              <a:t>The Message Preached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EB396-1A2C-A14E-9E22-030CA8AA4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722474"/>
            <a:ext cx="10912461" cy="4816549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rgbClr val="F17E06"/>
                </a:solidFill>
              </a:rPr>
              <a:t>The Word </a:t>
            </a:r>
            <a:r>
              <a:rPr lang="en-US" sz="3200" i="1" dirty="0">
                <a:solidFill>
                  <a:srgbClr val="F17E06"/>
                </a:solidFill>
              </a:rPr>
              <a:t>(v. 4)</a:t>
            </a:r>
          </a:p>
          <a:p>
            <a:pPr marL="0" indent="0">
              <a:buNone/>
            </a:pPr>
            <a:r>
              <a:rPr lang="en-US" sz="3200" b="1" dirty="0"/>
              <a:t>Christ</a:t>
            </a:r>
            <a:r>
              <a:rPr lang="en-US" sz="3200" i="1" dirty="0"/>
              <a:t> (v. 5)</a:t>
            </a:r>
          </a:p>
          <a:p>
            <a:r>
              <a:rPr lang="en-US" sz="3200" dirty="0"/>
              <a:t>Samaritans and the Christ – </a:t>
            </a:r>
            <a:r>
              <a:rPr lang="en-US" sz="3200" i="1" dirty="0"/>
              <a:t>John 4:19, 25-26, 28-29; Deuteronomy 18:15</a:t>
            </a:r>
            <a:endParaRPr lang="en-US" sz="3200" dirty="0"/>
          </a:p>
          <a:p>
            <a:r>
              <a:rPr lang="en-US" sz="3200" i="1" dirty="0"/>
              <a:t>Genesis 12:3; John 1:29</a:t>
            </a:r>
            <a:r>
              <a:rPr lang="en-US" sz="3200" dirty="0"/>
              <a:t> – has arrived with blessings.</a:t>
            </a:r>
          </a:p>
        </p:txBody>
      </p:sp>
    </p:spTree>
    <p:extLst>
      <p:ext uri="{BB962C8B-B14F-4D97-AF65-F5344CB8AC3E}">
        <p14:creationId xmlns:p14="http://schemas.microsoft.com/office/powerpoint/2010/main" val="150019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57359-7EA3-2344-8598-D1E4F611C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86901"/>
            <a:ext cx="9404723" cy="1400530"/>
          </a:xfrm>
        </p:spPr>
        <p:txBody>
          <a:bodyPr/>
          <a:lstStyle/>
          <a:p>
            <a:r>
              <a:rPr lang="en-US" sz="4800" dirty="0"/>
              <a:t>The Message Preached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EB396-1A2C-A14E-9E22-030CA8AA4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722474"/>
            <a:ext cx="10912461" cy="4816549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rgbClr val="F17E06"/>
                </a:solidFill>
              </a:rPr>
              <a:t>The Word </a:t>
            </a:r>
            <a:r>
              <a:rPr lang="en-US" sz="3200" i="1" dirty="0">
                <a:solidFill>
                  <a:srgbClr val="F17E06"/>
                </a:solidFill>
              </a:rPr>
              <a:t>(v. 4)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F17E06"/>
                </a:solidFill>
              </a:rPr>
              <a:t>Christ</a:t>
            </a:r>
            <a:r>
              <a:rPr lang="en-US" sz="3200" i="1" dirty="0">
                <a:solidFill>
                  <a:srgbClr val="F17E06"/>
                </a:solidFill>
              </a:rPr>
              <a:t> (v. 5)</a:t>
            </a:r>
          </a:p>
          <a:p>
            <a:pPr marL="0" indent="0">
              <a:buNone/>
            </a:pPr>
            <a:r>
              <a:rPr lang="en-US" sz="3200" b="1" dirty="0"/>
              <a:t>The Kingdom of God </a:t>
            </a:r>
            <a:r>
              <a:rPr lang="en-US" sz="3200" i="1" dirty="0"/>
              <a:t>(v. 12)</a:t>
            </a:r>
          </a:p>
          <a:p>
            <a:r>
              <a:rPr lang="en-US" sz="3200" dirty="0"/>
              <a:t>Christ on the throne – </a:t>
            </a:r>
            <a:r>
              <a:rPr lang="en-US" sz="3200" i="1" dirty="0"/>
              <a:t>Acts 2:30-31</a:t>
            </a:r>
            <a:endParaRPr lang="en-US" sz="3200" dirty="0"/>
          </a:p>
          <a:p>
            <a:r>
              <a:rPr lang="en-US" sz="3200" i="1" dirty="0"/>
              <a:t>Isaiah 9:6-7 </a:t>
            </a:r>
            <a:r>
              <a:rPr lang="en-US" sz="3200" dirty="0"/>
              <a:t>– ruling on David’s throne.</a:t>
            </a:r>
          </a:p>
          <a:p>
            <a:r>
              <a:rPr lang="en-US" sz="3200" dirty="0"/>
              <a:t>Spiritual –</a:t>
            </a:r>
            <a:r>
              <a:rPr lang="en-US" sz="3200" i="1" dirty="0"/>
              <a:t> John 18:36;                                                        </a:t>
            </a:r>
            <a:r>
              <a:rPr lang="en-US" sz="3200" dirty="0"/>
              <a:t>The church – </a:t>
            </a:r>
            <a:r>
              <a:rPr lang="en-US" sz="3200" i="1" dirty="0"/>
              <a:t>Matthew 16:18-19;                                    </a:t>
            </a:r>
            <a:r>
              <a:rPr lang="en-US" sz="3200" dirty="0"/>
              <a:t>The saved – </a:t>
            </a:r>
            <a:r>
              <a:rPr lang="en-US" sz="3200" i="1" dirty="0"/>
              <a:t>Acts 2:47; Colossians 1:13-14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89410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57359-7EA3-2344-8598-D1E4F611C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86901"/>
            <a:ext cx="9404723" cy="1400530"/>
          </a:xfrm>
        </p:spPr>
        <p:txBody>
          <a:bodyPr/>
          <a:lstStyle/>
          <a:p>
            <a:r>
              <a:rPr lang="en-US" sz="4800" dirty="0"/>
              <a:t>The Message Preached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EB396-1A2C-A14E-9E22-030CA8AA4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722474"/>
            <a:ext cx="10912461" cy="4816549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rgbClr val="F17E06"/>
                </a:solidFill>
              </a:rPr>
              <a:t>The Word </a:t>
            </a:r>
            <a:r>
              <a:rPr lang="en-US" sz="3200" i="1" dirty="0">
                <a:solidFill>
                  <a:srgbClr val="F17E06"/>
                </a:solidFill>
              </a:rPr>
              <a:t>(v. 4)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F17E06"/>
                </a:solidFill>
              </a:rPr>
              <a:t>Christ</a:t>
            </a:r>
            <a:r>
              <a:rPr lang="en-US" sz="3200" i="1" dirty="0">
                <a:solidFill>
                  <a:srgbClr val="F17E06"/>
                </a:solidFill>
              </a:rPr>
              <a:t> (v. 5)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F17E06"/>
                </a:solidFill>
              </a:rPr>
              <a:t>The Kingdom of God </a:t>
            </a:r>
            <a:r>
              <a:rPr lang="en-US" sz="3200" i="1" dirty="0">
                <a:solidFill>
                  <a:srgbClr val="F17E06"/>
                </a:solidFill>
              </a:rPr>
              <a:t>(v. 12)</a:t>
            </a:r>
          </a:p>
          <a:p>
            <a:pPr marL="0" indent="0">
              <a:buNone/>
            </a:pPr>
            <a:r>
              <a:rPr lang="en-US" sz="3200" b="1" dirty="0"/>
              <a:t>The Name of Jesus Christ </a:t>
            </a:r>
            <a:r>
              <a:rPr lang="en-US" sz="3200" i="1" dirty="0"/>
              <a:t>(v. 12)</a:t>
            </a:r>
          </a:p>
          <a:p>
            <a:r>
              <a:rPr lang="en-US" sz="3200" dirty="0"/>
              <a:t>Exalted – </a:t>
            </a:r>
            <a:r>
              <a:rPr lang="en-US" sz="3200" i="1" dirty="0"/>
              <a:t>Philippians 2:5-11; Ephesians 1:21</a:t>
            </a:r>
            <a:endParaRPr lang="en-US" sz="3200" dirty="0"/>
          </a:p>
          <a:p>
            <a:r>
              <a:rPr lang="en-US" sz="3200" dirty="0"/>
              <a:t>Sole authority for salvation – </a:t>
            </a:r>
            <a:r>
              <a:rPr lang="en-US" sz="3200" i="1" dirty="0"/>
              <a:t>Acts 4:11-12</a:t>
            </a:r>
          </a:p>
          <a:p>
            <a:r>
              <a:rPr lang="en-US" sz="3200" dirty="0"/>
              <a:t>To do all in His name – </a:t>
            </a:r>
            <a:r>
              <a:rPr lang="en-US" sz="3200" i="1" dirty="0"/>
              <a:t>Colossians 3:17</a:t>
            </a:r>
          </a:p>
        </p:txBody>
      </p:sp>
    </p:spTree>
    <p:extLst>
      <p:ext uri="{BB962C8B-B14F-4D97-AF65-F5344CB8AC3E}">
        <p14:creationId xmlns:p14="http://schemas.microsoft.com/office/powerpoint/2010/main" val="2135926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57359-7EA3-2344-8598-D1E4F611C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86901"/>
            <a:ext cx="9404723" cy="1400530"/>
          </a:xfrm>
        </p:spPr>
        <p:txBody>
          <a:bodyPr/>
          <a:lstStyle/>
          <a:p>
            <a:r>
              <a:rPr lang="en-US" sz="4800" dirty="0"/>
              <a:t>The Message Preached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EB396-1A2C-A14E-9E22-030CA8AA4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722474"/>
            <a:ext cx="10912461" cy="4816549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rgbClr val="F17E06"/>
                </a:solidFill>
              </a:rPr>
              <a:t>The Word </a:t>
            </a:r>
            <a:r>
              <a:rPr lang="en-US" sz="3200" i="1" dirty="0">
                <a:solidFill>
                  <a:srgbClr val="F17E06"/>
                </a:solidFill>
              </a:rPr>
              <a:t>(v. 4)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F17E06"/>
                </a:solidFill>
              </a:rPr>
              <a:t>Christ</a:t>
            </a:r>
            <a:r>
              <a:rPr lang="en-US" sz="3200" i="1" dirty="0">
                <a:solidFill>
                  <a:srgbClr val="F17E06"/>
                </a:solidFill>
              </a:rPr>
              <a:t> (v. 5)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F17E06"/>
                </a:solidFill>
              </a:rPr>
              <a:t>The Kingdom of God </a:t>
            </a:r>
            <a:r>
              <a:rPr lang="en-US" sz="3200" i="1" dirty="0">
                <a:solidFill>
                  <a:srgbClr val="F17E06"/>
                </a:solidFill>
              </a:rPr>
              <a:t>(v. 12)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F17E06"/>
                </a:solidFill>
              </a:rPr>
              <a:t>The Name of Jesus Christ </a:t>
            </a:r>
            <a:r>
              <a:rPr lang="en-US" sz="3200" i="1" dirty="0">
                <a:solidFill>
                  <a:srgbClr val="F17E06"/>
                </a:solidFill>
              </a:rPr>
              <a:t>(v. 12)</a:t>
            </a:r>
          </a:p>
          <a:p>
            <a:pPr marL="0" indent="0">
              <a:buNone/>
            </a:pPr>
            <a:r>
              <a:rPr lang="en-US" sz="3200" b="1" dirty="0"/>
              <a:t>Baptism</a:t>
            </a:r>
            <a:r>
              <a:rPr lang="en-US" sz="3200" i="1" dirty="0"/>
              <a:t> (vv. 6, 12)</a:t>
            </a:r>
          </a:p>
          <a:p>
            <a:r>
              <a:rPr lang="en-US" sz="3200" dirty="0"/>
              <a:t>Included in preaching the kingdom – </a:t>
            </a:r>
            <a:r>
              <a:rPr lang="en-US" sz="3200" i="1" dirty="0"/>
              <a:t>John 3:3, 5</a:t>
            </a:r>
          </a:p>
          <a:p>
            <a:r>
              <a:rPr lang="en-US" sz="3200" dirty="0"/>
              <a:t>Included in preaching the name of Jesus Christ – </a:t>
            </a:r>
            <a:r>
              <a:rPr lang="en-US" sz="3200" i="1" dirty="0"/>
              <a:t>Matthew 28:18-20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6219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o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433</Words>
  <Application>Microsoft Macintosh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Wingdings 3</vt:lpstr>
      <vt:lpstr>Office Theme</vt:lpstr>
      <vt:lpstr>Ion</vt:lpstr>
      <vt:lpstr>PowerPoint Presentation</vt:lpstr>
      <vt:lpstr>The Conversions in Samaria</vt:lpstr>
      <vt:lpstr>The Will of God Persists</vt:lpstr>
      <vt:lpstr>Philip – A Preacher to the Samaritans</vt:lpstr>
      <vt:lpstr>The Message Preached</vt:lpstr>
      <vt:lpstr>The Message Preached</vt:lpstr>
      <vt:lpstr>The Message Preached</vt:lpstr>
      <vt:lpstr>The Message Preached</vt:lpstr>
      <vt:lpstr>The Message Preached</vt:lpstr>
      <vt:lpstr>The Response, a Fall,                 and a Restoration</vt:lpstr>
      <vt:lpstr>The Conversions in Samaria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8</cp:revision>
  <dcterms:created xsi:type="dcterms:W3CDTF">2019-02-02T12:38:42Z</dcterms:created>
  <dcterms:modified xsi:type="dcterms:W3CDTF">2019-02-03T13:46:50Z</dcterms:modified>
</cp:coreProperties>
</file>