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A1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2D65-4968-8C4A-ABB2-E5F75154D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D6F1BE-CD82-8F42-844B-FC6B79343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9E321-FF3B-FA4A-A893-A5DC2BC6D107}"/>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5" name="Footer Placeholder 4">
            <a:extLst>
              <a:ext uri="{FF2B5EF4-FFF2-40B4-BE49-F238E27FC236}">
                <a16:creationId xmlns:a16="http://schemas.microsoft.com/office/drawing/2014/main" id="{303D6522-F1AC-3249-BF1F-5A12C1E4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2EE00-04D0-9A46-94A5-CF7DD0DDD1FD}"/>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78504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C9FD-43A8-5D4F-B191-480947DB0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43AC7-592A-D541-8962-ECF8E960C8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4E91B-93DC-2348-9E51-2DD47BAEB65C}"/>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5" name="Footer Placeholder 4">
            <a:extLst>
              <a:ext uri="{FF2B5EF4-FFF2-40B4-BE49-F238E27FC236}">
                <a16:creationId xmlns:a16="http://schemas.microsoft.com/office/drawing/2014/main" id="{F95B9E6F-AD1B-F249-A96A-F30250753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B522B-BFBF-FA43-A4BD-504FACA180CD}"/>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23815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82594-BD05-5841-8D66-0FCA68435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6B3187-06D5-104C-9990-C70D93EF7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A6D5-6F2E-174D-8954-C035FE374EA1}"/>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5" name="Footer Placeholder 4">
            <a:extLst>
              <a:ext uri="{FF2B5EF4-FFF2-40B4-BE49-F238E27FC236}">
                <a16:creationId xmlns:a16="http://schemas.microsoft.com/office/drawing/2014/main" id="{3B53D69F-2AA0-8845-8E77-B40F515F4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2B2E0-6821-2F41-834B-71F5E6FEB5B6}"/>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74002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5B1C-819B-4340-A422-4E4BEF89A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E7315-0D08-894C-BD87-4E031820A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1C148-C013-F24F-AFDD-AE697B9E0172}"/>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5" name="Footer Placeholder 4">
            <a:extLst>
              <a:ext uri="{FF2B5EF4-FFF2-40B4-BE49-F238E27FC236}">
                <a16:creationId xmlns:a16="http://schemas.microsoft.com/office/drawing/2014/main" id="{D6750641-8B69-C74F-A022-B5EA79FDC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89768-B0C2-614D-936C-AF6549E14306}"/>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278509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573E-A15D-9F46-BE9B-6A2F76DA5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73D805-C7D4-1E45-B3A2-FEA5FC1BD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88C62-A909-8E40-BE05-4ECB9C589B61}"/>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5" name="Footer Placeholder 4">
            <a:extLst>
              <a:ext uri="{FF2B5EF4-FFF2-40B4-BE49-F238E27FC236}">
                <a16:creationId xmlns:a16="http://schemas.microsoft.com/office/drawing/2014/main" id="{6D9ACFDF-9DC3-F24C-A0FE-EF2D99DF0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5524D-F27C-CC4D-9206-7C71F01A676D}"/>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142286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1E85-3E00-BF45-AACA-D1EF53F5D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00EBD-F955-CB47-A244-630758950E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428E63-EF62-5149-89AB-ACCA5BD22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0C0E3-479C-9148-827A-C6CAFE6126D4}"/>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6" name="Footer Placeholder 5">
            <a:extLst>
              <a:ext uri="{FF2B5EF4-FFF2-40B4-BE49-F238E27FC236}">
                <a16:creationId xmlns:a16="http://schemas.microsoft.com/office/drawing/2014/main" id="{7A334D64-19FC-6546-AE0D-E9FCD4866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ADB9C-6597-BE46-9C0E-F7166DD5C20F}"/>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392632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495D-38E6-D34E-8D05-984C3C0FE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D42F37-8081-0349-A4AB-6A657B00E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10CAEA-BD8D-BD42-999E-497E19484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A8C87-7392-7F43-BC42-436274E8C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6353F-C58A-A848-A604-45157578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E49CCD-EDD5-964C-87FB-776F3B21BCBB}"/>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8" name="Footer Placeholder 7">
            <a:extLst>
              <a:ext uri="{FF2B5EF4-FFF2-40B4-BE49-F238E27FC236}">
                <a16:creationId xmlns:a16="http://schemas.microsoft.com/office/drawing/2014/main" id="{8BC6B2BB-7A45-5346-98A3-31082A705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220437-0610-8F4D-9BCE-E9E38CB2C08F}"/>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190875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E464-3F23-E348-99F6-BB6AF695E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A35D84-DEEA-F34F-8F87-43FC063E9E00}"/>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4" name="Footer Placeholder 3">
            <a:extLst>
              <a:ext uri="{FF2B5EF4-FFF2-40B4-BE49-F238E27FC236}">
                <a16:creationId xmlns:a16="http://schemas.microsoft.com/office/drawing/2014/main" id="{9A9ED8B1-56E1-A742-8458-9B374A6069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61D21-65ED-144C-853D-76E57CED08BF}"/>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399784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D7E8C-8893-574D-8E1D-44DB6D7F7F16}"/>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3" name="Footer Placeholder 2">
            <a:extLst>
              <a:ext uri="{FF2B5EF4-FFF2-40B4-BE49-F238E27FC236}">
                <a16:creationId xmlns:a16="http://schemas.microsoft.com/office/drawing/2014/main" id="{D182852B-7DB2-6940-A875-C89636B0AF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F031D-3D1E-F34C-AA9A-FD308533C9F5}"/>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316087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A65D-5E97-0442-BA41-D52FD82F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0AF43B-CA38-5547-8C3C-8F079C99D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32B92-97DC-974A-98D6-978996BE3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9FF69-8E6C-554F-AB25-EF0538BAE3EC}"/>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6" name="Footer Placeholder 5">
            <a:extLst>
              <a:ext uri="{FF2B5EF4-FFF2-40B4-BE49-F238E27FC236}">
                <a16:creationId xmlns:a16="http://schemas.microsoft.com/office/drawing/2014/main" id="{11DFC342-5DB6-E547-B6D4-FE9124906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89693-804C-EE4D-9CE4-CC2D74C78953}"/>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248197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704C-33FD-A349-95AD-C914D317C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D5FF31-9314-6040-B9EE-8AF88F98C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6DCCE-7A51-A943-8E99-751D3B3C0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D46ED-0B0F-6F44-9CD6-8B6DB60A5549}"/>
              </a:ext>
            </a:extLst>
          </p:cNvPr>
          <p:cNvSpPr>
            <a:spLocks noGrp="1"/>
          </p:cNvSpPr>
          <p:nvPr>
            <p:ph type="dt" sz="half" idx="10"/>
          </p:nvPr>
        </p:nvSpPr>
        <p:spPr/>
        <p:txBody>
          <a:bodyPr/>
          <a:lstStyle/>
          <a:p>
            <a:fld id="{99D6F71D-7BF3-604D-95F5-6C3AAD346C51}" type="datetimeFigureOut">
              <a:rPr lang="en-US" smtClean="0"/>
              <a:t>2/24/19</a:t>
            </a:fld>
            <a:endParaRPr lang="en-US"/>
          </a:p>
        </p:txBody>
      </p:sp>
      <p:sp>
        <p:nvSpPr>
          <p:cNvPr id="6" name="Footer Placeholder 5">
            <a:extLst>
              <a:ext uri="{FF2B5EF4-FFF2-40B4-BE49-F238E27FC236}">
                <a16:creationId xmlns:a16="http://schemas.microsoft.com/office/drawing/2014/main" id="{11F08D11-21E5-E14D-8940-7145589C0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020F3-CF30-F749-B306-814A241E6C02}"/>
              </a:ext>
            </a:extLst>
          </p:cNvPr>
          <p:cNvSpPr>
            <a:spLocks noGrp="1"/>
          </p:cNvSpPr>
          <p:nvPr>
            <p:ph type="sldNum" sz="quarter" idx="12"/>
          </p:nvPr>
        </p:nvSpPr>
        <p:spPr/>
        <p:txBody>
          <a:bodyPr/>
          <a:lstStyle/>
          <a:p>
            <a:fld id="{18EA2D23-C5A7-1F42-9F38-65CDBD2883BA}" type="slidenum">
              <a:rPr lang="en-US" smtClean="0"/>
              <a:t>‹#›</a:t>
            </a:fld>
            <a:endParaRPr lang="en-US"/>
          </a:p>
        </p:txBody>
      </p:sp>
    </p:spTree>
    <p:extLst>
      <p:ext uri="{BB962C8B-B14F-4D97-AF65-F5344CB8AC3E}">
        <p14:creationId xmlns:p14="http://schemas.microsoft.com/office/powerpoint/2010/main" val="51658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E723F-BB8F-9C4D-A3FC-B3886C5AA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58A03-DB61-F743-BC2C-5BC9569CE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BEE3B-471A-9945-B6E9-AC536D3B7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6F71D-7BF3-604D-95F5-6C3AAD346C51}" type="datetimeFigureOut">
              <a:rPr lang="en-US" smtClean="0"/>
              <a:t>2/24/19</a:t>
            </a:fld>
            <a:endParaRPr lang="en-US"/>
          </a:p>
        </p:txBody>
      </p:sp>
      <p:sp>
        <p:nvSpPr>
          <p:cNvPr id="5" name="Footer Placeholder 4">
            <a:extLst>
              <a:ext uri="{FF2B5EF4-FFF2-40B4-BE49-F238E27FC236}">
                <a16:creationId xmlns:a16="http://schemas.microsoft.com/office/drawing/2014/main" id="{C74A53D9-1C3E-5D4A-B095-8CBFD9BF8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4823C-DC19-FC44-B375-8259BD8DB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A2D23-C5A7-1F42-9F38-65CDBD2883BA}" type="slidenum">
              <a:rPr lang="en-US" smtClean="0"/>
              <a:t>‹#›</a:t>
            </a:fld>
            <a:endParaRPr lang="en-US"/>
          </a:p>
        </p:txBody>
      </p:sp>
    </p:spTree>
    <p:extLst>
      <p:ext uri="{BB962C8B-B14F-4D97-AF65-F5344CB8AC3E}">
        <p14:creationId xmlns:p14="http://schemas.microsoft.com/office/powerpoint/2010/main" val="339522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18EE-B6DA-EA4F-B2AF-FBA008BF26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16D26E-962A-A24E-823F-900B01E033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046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The Cure for Selfish Ambition</a:t>
            </a: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a:bodyPr>
          <a:lstStyle/>
          <a:p>
            <a:pPr marL="0" indent="0">
              <a:buNone/>
            </a:pPr>
            <a:r>
              <a:rPr lang="en-US" sz="3600" b="1" dirty="0"/>
              <a:t>Having the Mind of Christ </a:t>
            </a:r>
            <a:r>
              <a:rPr lang="en-US" sz="3600" i="1" dirty="0"/>
              <a:t>– Philippians 2:1-8</a:t>
            </a:r>
            <a:endParaRPr lang="en-US" sz="3200" i="1" dirty="0"/>
          </a:p>
          <a:p>
            <a:pPr marL="0" indent="0">
              <a:buNone/>
            </a:pPr>
            <a:r>
              <a:rPr lang="en-US" sz="3600" b="1" dirty="0"/>
              <a:t>Seek Glory from God, not Self or Man</a:t>
            </a:r>
          </a:p>
          <a:p>
            <a:r>
              <a:rPr lang="en-US" sz="3200" i="1" dirty="0"/>
              <a:t>Romans 2:6-8 </a:t>
            </a:r>
            <a:r>
              <a:rPr lang="en-US" sz="3200" dirty="0"/>
              <a:t>– those who are self-seeking desire glory from man, but the obedient seek eternal glory from God.</a:t>
            </a:r>
          </a:p>
          <a:p>
            <a:r>
              <a:rPr lang="en-US" sz="3200" i="1" dirty="0"/>
              <a:t>Colossians 3:1-4</a:t>
            </a:r>
            <a:r>
              <a:rPr lang="en-US" sz="3200" dirty="0"/>
              <a:t> – God has promised us glory.</a:t>
            </a:r>
          </a:p>
          <a:p>
            <a:r>
              <a:rPr lang="en-US" sz="3200" dirty="0"/>
              <a:t>Christ sought glory and exaltation from God – </a:t>
            </a:r>
            <a:r>
              <a:rPr lang="en-US" sz="3200" i="1" dirty="0"/>
              <a:t>Philippians 2:9-11</a:t>
            </a:r>
            <a:endParaRPr lang="en-US" sz="3600" i="1" dirty="0"/>
          </a:p>
        </p:txBody>
      </p:sp>
    </p:spTree>
    <p:extLst>
      <p:ext uri="{BB962C8B-B14F-4D97-AF65-F5344CB8AC3E}">
        <p14:creationId xmlns:p14="http://schemas.microsoft.com/office/powerpoint/2010/main" val="261477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6D14-E778-A04E-B971-DE0661D3C428}"/>
              </a:ext>
            </a:extLst>
          </p:cNvPr>
          <p:cNvSpPr>
            <a:spLocks noGrp="1"/>
          </p:cNvSpPr>
          <p:nvPr>
            <p:ph type="ctrTitle"/>
          </p:nvPr>
        </p:nvSpPr>
        <p:spPr>
          <a:xfrm>
            <a:off x="0" y="771528"/>
            <a:ext cx="9043988" cy="2414588"/>
          </a:xfrm>
        </p:spPr>
        <p:txBody>
          <a:bodyPr>
            <a:normAutofit/>
          </a:bodyPr>
          <a:lstStyle/>
          <a:p>
            <a:r>
              <a:rPr lang="en-US" sz="8000" b="1" dirty="0">
                <a:latin typeface="Trattatello" panose="020F0403020200020303" pitchFamily="34" charset="0"/>
                <a:cs typeface="Miriam Fixed" panose="020B0509050101010101" pitchFamily="49" charset="-79"/>
              </a:rPr>
              <a:t>The Sin of</a:t>
            </a:r>
          </a:p>
        </p:txBody>
      </p:sp>
      <p:sp>
        <p:nvSpPr>
          <p:cNvPr id="4" name="Title 1">
            <a:extLst>
              <a:ext uri="{FF2B5EF4-FFF2-40B4-BE49-F238E27FC236}">
                <a16:creationId xmlns:a16="http://schemas.microsoft.com/office/drawing/2014/main" id="{0CC89627-F7D2-5644-B098-F21E3A1351FF}"/>
              </a:ext>
            </a:extLst>
          </p:cNvPr>
          <p:cNvSpPr txBox="1">
            <a:spLocks/>
          </p:cNvSpPr>
          <p:nvPr/>
        </p:nvSpPr>
        <p:spPr>
          <a:xfrm>
            <a:off x="426243" y="1693068"/>
            <a:ext cx="8191501" cy="32861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0" b="1" dirty="0">
                <a:latin typeface="Trattatello" panose="020F0403020200020303" pitchFamily="34" charset="0"/>
                <a:cs typeface="Miriam Fixed" panose="020B0509050101010101" pitchFamily="49" charset="-79"/>
              </a:rPr>
              <a:t>Selfish Ambition</a:t>
            </a:r>
          </a:p>
        </p:txBody>
      </p:sp>
    </p:spTree>
    <p:extLst>
      <p:ext uri="{BB962C8B-B14F-4D97-AF65-F5344CB8AC3E}">
        <p14:creationId xmlns:p14="http://schemas.microsoft.com/office/powerpoint/2010/main" val="2847739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6D14-E778-A04E-B971-DE0661D3C428}"/>
              </a:ext>
            </a:extLst>
          </p:cNvPr>
          <p:cNvSpPr>
            <a:spLocks noGrp="1"/>
          </p:cNvSpPr>
          <p:nvPr>
            <p:ph type="ctrTitle"/>
          </p:nvPr>
        </p:nvSpPr>
        <p:spPr>
          <a:xfrm>
            <a:off x="0" y="771528"/>
            <a:ext cx="9043988" cy="2414588"/>
          </a:xfrm>
        </p:spPr>
        <p:txBody>
          <a:bodyPr>
            <a:normAutofit/>
          </a:bodyPr>
          <a:lstStyle/>
          <a:p>
            <a:r>
              <a:rPr lang="en-US" sz="8000" b="1" dirty="0">
                <a:latin typeface="Trattatello" panose="020F0403020200020303" pitchFamily="34" charset="0"/>
                <a:cs typeface="Miriam Fixed" panose="020B0509050101010101" pitchFamily="49" charset="-79"/>
              </a:rPr>
              <a:t>The Sin of</a:t>
            </a:r>
          </a:p>
        </p:txBody>
      </p:sp>
      <p:sp>
        <p:nvSpPr>
          <p:cNvPr id="4" name="Title 1">
            <a:extLst>
              <a:ext uri="{FF2B5EF4-FFF2-40B4-BE49-F238E27FC236}">
                <a16:creationId xmlns:a16="http://schemas.microsoft.com/office/drawing/2014/main" id="{0CC89627-F7D2-5644-B098-F21E3A1351FF}"/>
              </a:ext>
            </a:extLst>
          </p:cNvPr>
          <p:cNvSpPr txBox="1">
            <a:spLocks/>
          </p:cNvSpPr>
          <p:nvPr/>
        </p:nvSpPr>
        <p:spPr>
          <a:xfrm>
            <a:off x="426243" y="1693068"/>
            <a:ext cx="8191501" cy="32861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0" b="1" dirty="0">
                <a:latin typeface="Trattatello" panose="020F0403020200020303" pitchFamily="34" charset="0"/>
                <a:cs typeface="Miriam Fixed" panose="020B0509050101010101" pitchFamily="49" charset="-79"/>
              </a:rPr>
              <a:t>Selfish Ambition</a:t>
            </a:r>
          </a:p>
        </p:txBody>
      </p:sp>
    </p:spTree>
    <p:extLst>
      <p:ext uri="{BB962C8B-B14F-4D97-AF65-F5344CB8AC3E}">
        <p14:creationId xmlns:p14="http://schemas.microsoft.com/office/powerpoint/2010/main" val="1856080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Selfish Ambition – </a:t>
            </a:r>
            <a:r>
              <a:rPr lang="en-US" sz="7200" b="1" dirty="0" err="1">
                <a:latin typeface="Trattatello" panose="020F0403020200020303" pitchFamily="34" charset="0"/>
              </a:rPr>
              <a:t>eritheia</a:t>
            </a:r>
            <a:endParaRPr lang="en-US" sz="7200" b="1" dirty="0">
              <a:latin typeface="Trattatello" panose="020F0403020200020303" pitchFamily="34" charset="0"/>
            </a:endParaRP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fontScale="92500"/>
          </a:bodyPr>
          <a:lstStyle/>
          <a:p>
            <a:pPr marL="0" indent="0">
              <a:buNone/>
            </a:pPr>
            <a:r>
              <a:rPr lang="en-US" sz="3500" dirty="0"/>
              <a:t>“properly, intrigue, i.e. (by implication) faction” “electioneering or intriguing for office; apparently, in the NT a courting distinction, a desire to put one's self forward, a partisan and fractious spirit which does not disdain low arts” (STRONG)</a:t>
            </a:r>
          </a:p>
          <a:p>
            <a:pPr marL="0" indent="0">
              <a:buNone/>
            </a:pPr>
            <a:endParaRPr lang="en-US" sz="3500" dirty="0"/>
          </a:p>
          <a:p>
            <a:pPr marL="0" indent="0">
              <a:buNone/>
            </a:pPr>
            <a:r>
              <a:rPr lang="en-US" sz="3500" dirty="0"/>
              <a:t>“denotes "ambition, self-seeking, rivalry," </a:t>
            </a:r>
            <a:r>
              <a:rPr lang="en-US" sz="3500" b="1" dirty="0"/>
              <a:t>self-will being an underlying idea in the word</a:t>
            </a:r>
            <a:r>
              <a:rPr lang="en-US" sz="3500" dirty="0"/>
              <a:t>; hence it denotes "party-making." It is derived, not from </a:t>
            </a:r>
            <a:r>
              <a:rPr lang="en-US" sz="3500" i="1" dirty="0" err="1"/>
              <a:t>eris</a:t>
            </a:r>
            <a:r>
              <a:rPr lang="en-US" sz="3500" dirty="0"/>
              <a:t>, "strife," but from </a:t>
            </a:r>
            <a:r>
              <a:rPr lang="en-US" sz="3500" i="1" dirty="0" err="1"/>
              <a:t>erithos</a:t>
            </a:r>
            <a:r>
              <a:rPr lang="en-US" sz="3500" dirty="0"/>
              <a:t>, "a hireling;" hence the meaning of "seeking to win followers," "factions,"” (VINE)</a:t>
            </a:r>
          </a:p>
          <a:p>
            <a:pPr marL="0" indent="0">
              <a:buNone/>
            </a:pPr>
            <a:endParaRPr lang="en-US" sz="3200" dirty="0"/>
          </a:p>
        </p:txBody>
      </p:sp>
    </p:spTree>
    <p:extLst>
      <p:ext uri="{BB962C8B-B14F-4D97-AF65-F5344CB8AC3E}">
        <p14:creationId xmlns:p14="http://schemas.microsoft.com/office/powerpoint/2010/main" val="35528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Selfish Ambition – </a:t>
            </a:r>
            <a:r>
              <a:rPr lang="en-US" sz="7200" b="1" dirty="0" err="1">
                <a:latin typeface="Trattatello" panose="020F0403020200020303" pitchFamily="34" charset="0"/>
              </a:rPr>
              <a:t>eritheia</a:t>
            </a:r>
            <a:endParaRPr lang="en-US" sz="7200" b="1" dirty="0">
              <a:latin typeface="Trattatello" panose="020F0403020200020303" pitchFamily="34" charset="0"/>
            </a:endParaRP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fontScale="92500"/>
          </a:bodyPr>
          <a:lstStyle/>
          <a:p>
            <a:pPr marL="0" indent="0">
              <a:buNone/>
            </a:pPr>
            <a:r>
              <a:rPr lang="en-US" sz="3500" dirty="0"/>
              <a:t>“found before NT times only in Aristotle…where it denotes a self-seeking pursuit of political office by unfair means. Its meaning in our literature is a matter of conjecture. A derivation from </a:t>
            </a:r>
            <a:r>
              <a:rPr lang="en-US" sz="3500" i="1" dirty="0" err="1"/>
              <a:t>eris</a:t>
            </a:r>
            <a:r>
              <a:rPr lang="en-US" sz="3500" dirty="0"/>
              <a:t> is not regarded with favor by recent NT linguistic scholarship; it is also unlikely for the sources from which Paul possibly derived the lists of vices in 2 Corinthians 12:20; Galatians 5:20, since </a:t>
            </a:r>
            <a:r>
              <a:rPr lang="en-US" sz="3500" i="1" dirty="0" err="1"/>
              <a:t>eris</a:t>
            </a:r>
            <a:r>
              <a:rPr lang="en-US" sz="3500" dirty="0"/>
              <a:t> and </a:t>
            </a:r>
            <a:r>
              <a:rPr lang="en-US" sz="3500" i="1" dirty="0" err="1"/>
              <a:t>eritheia</a:t>
            </a:r>
            <a:r>
              <a:rPr lang="en-US" sz="3500" dirty="0"/>
              <a:t> are both found in these lists. Nevertheless, this is not absolutely valid for Paul and his followers, so that for them the meaning strife, contentiousness cannot be excluded. </a:t>
            </a:r>
            <a:r>
              <a:rPr lang="en-US" sz="3500" b="1" dirty="0"/>
              <a:t>But selfishness, selfish ambition in all cases gives a sense that is just as good, and perhaps better.”</a:t>
            </a:r>
            <a:r>
              <a:rPr lang="en-US" sz="3500" dirty="0"/>
              <a:t> (BDAG; 309)</a:t>
            </a:r>
          </a:p>
        </p:txBody>
      </p:sp>
    </p:spTree>
    <p:extLst>
      <p:ext uri="{BB962C8B-B14F-4D97-AF65-F5344CB8AC3E}">
        <p14:creationId xmlns:p14="http://schemas.microsoft.com/office/powerpoint/2010/main" val="20798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Selfish Ambition – </a:t>
            </a:r>
            <a:r>
              <a:rPr lang="en-US" sz="7200" b="1" dirty="0" err="1">
                <a:latin typeface="Trattatello" panose="020F0403020200020303" pitchFamily="34" charset="0"/>
              </a:rPr>
              <a:t>eritheia</a:t>
            </a:r>
            <a:endParaRPr lang="en-US" sz="7200" b="1" dirty="0">
              <a:latin typeface="Trattatello" panose="020F0403020200020303" pitchFamily="34" charset="0"/>
            </a:endParaRP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a:bodyPr>
          <a:lstStyle/>
          <a:p>
            <a:pPr marL="0" indent="0">
              <a:buNone/>
            </a:pPr>
            <a:r>
              <a:rPr lang="en-US" dirty="0"/>
              <a:t>﻿“The word originally was applied to an ordinary laborer, one hired to perform a task. It then came to mean working solely for pay. In this way it came to represent self-seeking and selfish ambition (cf. 2:21 which shows that some worked from selfish motives). Ultimately even this word may come to take on the meaning of contention or partisanship, because the person who lives only for himself is not only selfish, but as a result of his selfishness he becomes factious and partisan. But we should remember that Paul does distinguish </a:t>
            </a:r>
            <a:r>
              <a:rPr lang="en-US" i="1" dirty="0" err="1"/>
              <a:t>eris</a:t>
            </a:r>
            <a:r>
              <a:rPr lang="en-US" dirty="0"/>
              <a:t> from </a:t>
            </a:r>
            <a:r>
              <a:rPr lang="en-US" i="1" dirty="0" err="1"/>
              <a:t>eritheia</a:t>
            </a:r>
            <a:r>
              <a:rPr lang="en-US" dirty="0"/>
              <a:t> when he places them both in the same list in 2 Corinthians 12:20 and Galatians 5:20. </a:t>
            </a:r>
            <a:r>
              <a:rPr lang="en-US" b="1" dirty="0"/>
              <a:t>For this reason it is best in this verse to give to </a:t>
            </a:r>
            <a:r>
              <a:rPr lang="en-US" b="1" i="1" dirty="0" err="1"/>
              <a:t>eritheia</a:t>
            </a:r>
            <a:r>
              <a:rPr lang="en-US" b="1" dirty="0"/>
              <a:t> only the meaning of selfishness, and not what might result from selfishness, i.e., contention, the meaning of </a:t>
            </a:r>
            <a:r>
              <a:rPr lang="en-US" b="1" i="1" dirty="0" err="1"/>
              <a:t>eris</a:t>
            </a:r>
            <a:r>
              <a:rPr lang="en-US" b="1" dirty="0"/>
              <a:t>.” </a:t>
            </a:r>
            <a:r>
              <a:rPr lang="en-US" dirty="0"/>
              <a:t>(Walton Weaver, Edited by Mike Willis. Truth Commentary - Philippians and Colossians)</a:t>
            </a:r>
            <a:endParaRPr lang="en-US" sz="3500" dirty="0"/>
          </a:p>
        </p:txBody>
      </p:sp>
    </p:spTree>
    <p:extLst>
      <p:ext uri="{BB962C8B-B14F-4D97-AF65-F5344CB8AC3E}">
        <p14:creationId xmlns:p14="http://schemas.microsoft.com/office/powerpoint/2010/main" val="226614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Selfish Ambition – </a:t>
            </a:r>
            <a:r>
              <a:rPr lang="en-US" sz="7200" b="1" dirty="0" err="1">
                <a:latin typeface="Trattatello" panose="020F0403020200020303" pitchFamily="34" charset="0"/>
              </a:rPr>
              <a:t>eritheia</a:t>
            </a:r>
            <a:endParaRPr lang="en-US" sz="7200" b="1" dirty="0">
              <a:latin typeface="Trattatello" panose="020F0403020200020303" pitchFamily="34" charset="0"/>
            </a:endParaRP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a:bodyPr>
          <a:lstStyle/>
          <a:p>
            <a:pPr marL="0" indent="0">
              <a:buNone/>
            </a:pPr>
            <a:r>
              <a:rPr lang="en-US" sz="3200" dirty="0"/>
              <a:t>﻿“Moulton and Milligan conclude, “The meaning of ‘selfish’ rather than ‘factious’ ambition perhaps suits best all the NT occurrences of </a:t>
            </a:r>
            <a:r>
              <a:rPr lang="en-US" sz="3200" i="1" dirty="0" err="1"/>
              <a:t>eritheia</a:t>
            </a:r>
            <a:r>
              <a:rPr lang="en-US" sz="3200" dirty="0"/>
              <a:t> ” (254).” (Clinton D. Hamilton, Edited by Mike Willis. Truth Commentaries - The Book of  Romans)</a:t>
            </a:r>
          </a:p>
          <a:p>
            <a:pPr marL="0" indent="0">
              <a:buNone/>
            </a:pPr>
            <a:endParaRPr lang="en-US" sz="3200" dirty="0">
              <a:effectLst/>
            </a:endParaRPr>
          </a:p>
          <a:p>
            <a:r>
              <a:rPr lang="en-US" sz="3600" dirty="0"/>
              <a:t>Ahab and Jezebel – </a:t>
            </a:r>
            <a:r>
              <a:rPr lang="en-US" sz="3600" i="1" dirty="0"/>
              <a:t>1 Kings 21:1-16</a:t>
            </a:r>
          </a:p>
          <a:p>
            <a:r>
              <a:rPr lang="en-US" sz="3600" dirty="0">
                <a:effectLst/>
              </a:rPr>
              <a:t>Contrast with Abram</a:t>
            </a:r>
            <a:r>
              <a:rPr lang="en-US" sz="3600" dirty="0"/>
              <a:t> to Lot – </a:t>
            </a:r>
            <a:r>
              <a:rPr lang="en-US" sz="3600" i="1" dirty="0"/>
              <a:t>Genesis 13:7-9</a:t>
            </a:r>
            <a:r>
              <a:rPr lang="en-US" sz="3600" i="1" dirty="0">
                <a:effectLst/>
              </a:rPr>
              <a:t> </a:t>
            </a:r>
            <a:endParaRPr lang="en-US" sz="4000" i="1" dirty="0"/>
          </a:p>
        </p:txBody>
      </p:sp>
    </p:spTree>
    <p:extLst>
      <p:ext uri="{BB962C8B-B14F-4D97-AF65-F5344CB8AC3E}">
        <p14:creationId xmlns:p14="http://schemas.microsoft.com/office/powerpoint/2010/main" val="37625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The Effects of Selfish Ambition</a:t>
            </a: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a:bodyPr>
          <a:lstStyle/>
          <a:p>
            <a:pPr marL="0" indent="0">
              <a:buNone/>
            </a:pPr>
            <a:r>
              <a:rPr lang="en-US" sz="3600" b="1" dirty="0"/>
              <a:t>Division</a:t>
            </a:r>
          </a:p>
          <a:p>
            <a:r>
              <a:rPr lang="en-US" sz="3200" dirty="0"/>
              <a:t>Jesus’ desire – </a:t>
            </a:r>
            <a:r>
              <a:rPr lang="en-US" sz="3200" i="1" dirty="0"/>
              <a:t>John 17:20-23 </a:t>
            </a:r>
            <a:r>
              <a:rPr lang="en-US" sz="3200" dirty="0"/>
              <a:t>– oneness with believers.</a:t>
            </a:r>
          </a:p>
          <a:p>
            <a:r>
              <a:rPr lang="en-US" sz="3200" dirty="0"/>
              <a:t>The Corinthians struggled with selfish ambition                                      (</a:t>
            </a:r>
            <a:r>
              <a:rPr lang="en-US" sz="3200" i="1" dirty="0"/>
              <a:t>2 Corinthians 12:20</a:t>
            </a:r>
            <a:r>
              <a:rPr lang="en-US" sz="3200" dirty="0"/>
              <a:t>):</a:t>
            </a:r>
          </a:p>
          <a:p>
            <a:pPr lvl="1"/>
            <a:r>
              <a:rPr lang="en-US" sz="3200" dirty="0"/>
              <a:t>Party spirit – </a:t>
            </a:r>
            <a:r>
              <a:rPr lang="en-US" sz="3200" i="1" dirty="0"/>
              <a:t>1 Corinthians 1:11-13; 3:1-4; 4:6-</a:t>
            </a:r>
            <a:r>
              <a:rPr lang="en-US" sz="3200" dirty="0"/>
              <a:t>8</a:t>
            </a:r>
          </a:p>
          <a:p>
            <a:pPr lvl="1"/>
            <a:r>
              <a:rPr lang="en-US" sz="3200" dirty="0"/>
              <a:t>Brethren suing each other – </a:t>
            </a:r>
            <a:r>
              <a:rPr lang="en-US" sz="3200" i="1" dirty="0"/>
              <a:t>6:7-8</a:t>
            </a:r>
          </a:p>
          <a:p>
            <a:pPr lvl="1"/>
            <a:r>
              <a:rPr lang="en-US" sz="3200" dirty="0"/>
              <a:t>Allowing liberties as stumbling blocks – </a:t>
            </a:r>
            <a:r>
              <a:rPr lang="en-US" sz="3200" i="1" dirty="0"/>
              <a:t>8:9-13</a:t>
            </a:r>
          </a:p>
          <a:p>
            <a:pPr lvl="1"/>
            <a:r>
              <a:rPr lang="en-US" sz="3200" dirty="0"/>
              <a:t>Pride and schism with spiritual gifts – </a:t>
            </a:r>
            <a:r>
              <a:rPr lang="en-US" sz="3200" i="1" dirty="0"/>
              <a:t>12:20-26</a:t>
            </a:r>
          </a:p>
          <a:p>
            <a:r>
              <a:rPr lang="en-US" sz="3200" dirty="0"/>
              <a:t>Selfish ambition leads to division!</a:t>
            </a:r>
          </a:p>
        </p:txBody>
      </p:sp>
    </p:spTree>
    <p:extLst>
      <p:ext uri="{BB962C8B-B14F-4D97-AF65-F5344CB8AC3E}">
        <p14:creationId xmlns:p14="http://schemas.microsoft.com/office/powerpoint/2010/main" val="303344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The Effects of Selfish Ambition</a:t>
            </a: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lnSpcReduction="10000"/>
          </a:bodyPr>
          <a:lstStyle/>
          <a:p>
            <a:pPr marL="0" indent="0">
              <a:buNone/>
            </a:pPr>
            <a:r>
              <a:rPr lang="en-US" sz="3600" b="1" dirty="0">
                <a:solidFill>
                  <a:schemeClr val="bg1"/>
                </a:solidFill>
              </a:rPr>
              <a:t>Division</a:t>
            </a:r>
          </a:p>
          <a:p>
            <a:pPr marL="0" indent="0">
              <a:buNone/>
            </a:pPr>
            <a:r>
              <a:rPr lang="en-US" sz="3600" b="1" dirty="0"/>
              <a:t>Confusion and Every Evil Thing</a:t>
            </a:r>
          </a:p>
          <a:p>
            <a:r>
              <a:rPr lang="en-US" sz="3200" dirty="0"/>
              <a:t>A contrast of wisdom – </a:t>
            </a:r>
            <a:r>
              <a:rPr lang="en-US" sz="3200" i="1" dirty="0"/>
              <a:t>James 3:14-16 </a:t>
            </a:r>
            <a:r>
              <a:rPr lang="en-US" sz="3200" dirty="0"/>
              <a:t>– earthly wisdom is “self-seeking.”</a:t>
            </a:r>
          </a:p>
          <a:p>
            <a:r>
              <a:rPr lang="en-US" sz="3200" i="1" dirty="0"/>
              <a:t>1 Timothy 1:3-7 </a:t>
            </a:r>
            <a:r>
              <a:rPr lang="en-US" sz="3200" dirty="0"/>
              <a:t>– teaching fables instead of truth.</a:t>
            </a:r>
          </a:p>
          <a:p>
            <a:r>
              <a:rPr lang="en-US" sz="3200" i="1" dirty="0"/>
              <a:t>Titus 1:10-11 </a:t>
            </a:r>
            <a:r>
              <a:rPr lang="en-US" sz="3200" dirty="0"/>
              <a:t>– dishonest gain.</a:t>
            </a:r>
          </a:p>
          <a:p>
            <a:r>
              <a:rPr lang="en-US" sz="3200" i="1" dirty="0"/>
              <a:t>2 </a:t>
            </a:r>
            <a:r>
              <a:rPr lang="en-US" sz="3200" i="1"/>
              <a:t>Peter 2:3 </a:t>
            </a:r>
            <a:r>
              <a:rPr lang="en-US" sz="3200" dirty="0"/>
              <a:t>– exploitation.</a:t>
            </a:r>
          </a:p>
          <a:p>
            <a:r>
              <a:rPr lang="en-US" sz="3200" i="1" dirty="0"/>
              <a:t>2 Timothy 4:3-4 </a:t>
            </a:r>
            <a:r>
              <a:rPr lang="en-US" sz="3200" dirty="0"/>
              <a:t>– scratching itching ears.</a:t>
            </a:r>
          </a:p>
          <a:p>
            <a:r>
              <a:rPr lang="en-US" sz="3200" dirty="0"/>
              <a:t>Result? – Ignorance and apostasy – </a:t>
            </a:r>
            <a:r>
              <a:rPr lang="en-US" sz="3200" i="1" dirty="0"/>
              <a:t>Isaiah 30:8-11; Hebrews 2:1-4</a:t>
            </a:r>
          </a:p>
          <a:p>
            <a:endParaRPr lang="en-US" sz="3200" dirty="0"/>
          </a:p>
        </p:txBody>
      </p:sp>
    </p:spTree>
    <p:extLst>
      <p:ext uri="{BB962C8B-B14F-4D97-AF65-F5344CB8AC3E}">
        <p14:creationId xmlns:p14="http://schemas.microsoft.com/office/powerpoint/2010/main" val="405147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A1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AD00-B6BE-084B-9923-9122F696FA5D}"/>
              </a:ext>
            </a:extLst>
          </p:cNvPr>
          <p:cNvSpPr>
            <a:spLocks noGrp="1"/>
          </p:cNvSpPr>
          <p:nvPr>
            <p:ph type="title"/>
          </p:nvPr>
        </p:nvSpPr>
        <p:spPr/>
        <p:txBody>
          <a:bodyPr>
            <a:normAutofit/>
          </a:bodyPr>
          <a:lstStyle/>
          <a:p>
            <a:pPr algn="ctr"/>
            <a:r>
              <a:rPr lang="en-US" sz="7200" b="1" dirty="0">
                <a:latin typeface="Trattatello" panose="020F0403020200020303" pitchFamily="34" charset="0"/>
              </a:rPr>
              <a:t>The Effects of Selfish Ambition</a:t>
            </a:r>
          </a:p>
        </p:txBody>
      </p:sp>
      <p:sp>
        <p:nvSpPr>
          <p:cNvPr id="3" name="Content Placeholder 2">
            <a:extLst>
              <a:ext uri="{FF2B5EF4-FFF2-40B4-BE49-F238E27FC236}">
                <a16:creationId xmlns:a16="http://schemas.microsoft.com/office/drawing/2014/main" id="{C3FE05EA-BF5C-854E-9CCD-C76A2A845487}"/>
              </a:ext>
            </a:extLst>
          </p:cNvPr>
          <p:cNvSpPr>
            <a:spLocks noGrp="1"/>
          </p:cNvSpPr>
          <p:nvPr>
            <p:ph idx="1"/>
          </p:nvPr>
        </p:nvSpPr>
        <p:spPr>
          <a:xfrm>
            <a:off x="347662" y="1690688"/>
            <a:ext cx="11496675" cy="4938712"/>
          </a:xfrm>
        </p:spPr>
        <p:txBody>
          <a:bodyPr>
            <a:normAutofit/>
          </a:bodyPr>
          <a:lstStyle/>
          <a:p>
            <a:pPr marL="0" indent="0">
              <a:buNone/>
            </a:pPr>
            <a:r>
              <a:rPr lang="en-US" sz="3600" b="1" dirty="0">
                <a:solidFill>
                  <a:schemeClr val="bg1"/>
                </a:solidFill>
              </a:rPr>
              <a:t>Division</a:t>
            </a:r>
          </a:p>
          <a:p>
            <a:pPr marL="0" indent="0">
              <a:buNone/>
            </a:pPr>
            <a:r>
              <a:rPr lang="en-US" sz="3600" b="1" dirty="0">
                <a:solidFill>
                  <a:schemeClr val="bg1"/>
                </a:solidFill>
              </a:rPr>
              <a:t>Confusion and Every Evil Thing</a:t>
            </a:r>
          </a:p>
          <a:p>
            <a:pPr marL="0" indent="0">
              <a:buNone/>
            </a:pPr>
            <a:r>
              <a:rPr lang="en-US" sz="3600" b="1" dirty="0"/>
              <a:t>A Disregard for God’s Law</a:t>
            </a:r>
          </a:p>
          <a:p>
            <a:r>
              <a:rPr lang="en-US" sz="3200" dirty="0"/>
              <a:t>Self-seeking and obedience don’t mix – </a:t>
            </a:r>
            <a:r>
              <a:rPr lang="en-US" sz="3200" i="1" dirty="0"/>
              <a:t>Romans 2:8</a:t>
            </a:r>
          </a:p>
          <a:p>
            <a:r>
              <a:rPr lang="en-US" sz="3200" dirty="0"/>
              <a:t>One cannot be subject to God’s law while self-seeking –      </a:t>
            </a:r>
            <a:r>
              <a:rPr lang="en-US" sz="3200" i="1" dirty="0"/>
              <a:t>Galatians 5:16-17; Romans 8:6-8</a:t>
            </a:r>
          </a:p>
          <a:p>
            <a:r>
              <a:rPr lang="en-US" sz="3200" i="1" dirty="0"/>
              <a:t>James 4:6-10 </a:t>
            </a:r>
            <a:r>
              <a:rPr lang="en-US" sz="3200" dirty="0"/>
              <a:t>– sinners called to humility.</a:t>
            </a:r>
          </a:p>
          <a:p>
            <a:r>
              <a:rPr lang="en-US" sz="3200" i="1" dirty="0"/>
              <a:t>2 Corinthians 5:14-15 </a:t>
            </a:r>
            <a:r>
              <a:rPr lang="en-US" sz="3200" dirty="0"/>
              <a:t>– not to live for self, but for Christ.</a:t>
            </a:r>
          </a:p>
        </p:txBody>
      </p:sp>
    </p:spTree>
    <p:extLst>
      <p:ext uri="{BB962C8B-B14F-4D97-AF65-F5344CB8AC3E}">
        <p14:creationId xmlns:p14="http://schemas.microsoft.com/office/powerpoint/2010/main" val="237762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500</Words>
  <Application>Microsoft Macintosh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Trattatello</vt:lpstr>
      <vt:lpstr>Office Theme</vt:lpstr>
      <vt:lpstr>PowerPoint Presentation</vt:lpstr>
      <vt:lpstr>The Sin of</vt:lpstr>
      <vt:lpstr>Selfish Ambition – eritheia</vt:lpstr>
      <vt:lpstr>Selfish Ambition – eritheia</vt:lpstr>
      <vt:lpstr>Selfish Ambition – eritheia</vt:lpstr>
      <vt:lpstr>Selfish Ambition – eritheia</vt:lpstr>
      <vt:lpstr>The Effects of Selfish Ambition</vt:lpstr>
      <vt:lpstr>The Effects of Selfish Ambition</vt:lpstr>
      <vt:lpstr>The Effects of Selfish Ambition</vt:lpstr>
      <vt:lpstr>The Cure for Selfish Ambition</vt:lpstr>
      <vt:lpstr>The Sin 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 of</dc:title>
  <dc:creator>Jeremiah Cox</dc:creator>
  <cp:lastModifiedBy>Jeremiah Cox</cp:lastModifiedBy>
  <cp:revision>9</cp:revision>
  <dcterms:created xsi:type="dcterms:W3CDTF">2019-02-23T00:03:26Z</dcterms:created>
  <dcterms:modified xsi:type="dcterms:W3CDTF">2019-02-24T23:49:16Z</dcterms:modified>
</cp:coreProperties>
</file>