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78AA5"/>
    <a:srgbClr val="1F6A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07"/>
  </p:normalViewPr>
  <p:slideViewPr>
    <p:cSldViewPr snapToGrid="0" snapToObjects="1">
      <p:cViewPr varScale="1">
        <p:scale>
          <a:sx n="106" d="100"/>
          <a:sy n="106" d="100"/>
        </p:scale>
        <p:origin x="7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FEAA7-3054-E640-964B-D9FAA51149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707E81-0C75-A146-B582-1483EE0203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92F690-6B4B-B74D-B3F7-174273D6F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810AD-50C4-7C42-BEC4-0985F2956EA6}" type="datetimeFigureOut">
              <a:rPr lang="en-US" smtClean="0"/>
              <a:t>3/27/19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2570DF-E9BF-604F-A473-6BB43DB89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4C48E2-48D9-2F41-A881-3C590AAD9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CEDAB-7972-7E45-BF60-625DF534C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398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620B46-ACF0-B141-8D2E-37F822D5A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9ABEB9-0D33-1346-ACCA-A54E9F51A1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F5186F-6BB3-934B-99CB-E3C56AAF4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810AD-50C4-7C42-BEC4-0985F2956EA6}" type="datetimeFigureOut">
              <a:rPr lang="en-US" smtClean="0"/>
              <a:t>3/27/19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984F8A-66E9-1A47-AC6D-34F2A7D5C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334B9E-09BC-A047-9F63-5F349163E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CEDAB-7972-7E45-BF60-625DF534C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245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04D8448-7ED0-9946-ACB4-8DECBA8A88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921153-D3BF-7943-AE19-2C01131BA9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D1C7C7-C609-FA4C-B20A-E23F22654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810AD-50C4-7C42-BEC4-0985F2956EA6}" type="datetimeFigureOut">
              <a:rPr lang="en-US" smtClean="0"/>
              <a:t>3/27/19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B256E7-F08A-9144-99BE-B05D02A9D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63ADEC-B449-094F-9247-FD4185E1C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CEDAB-7972-7E45-BF60-625DF534C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950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96861-8369-9740-BA4C-87ED2086D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3E5DF5-9206-0B4C-A242-082DF8D3C0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091198-E806-BB4E-8794-6B5B957DB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810AD-50C4-7C42-BEC4-0985F2956EA6}" type="datetimeFigureOut">
              <a:rPr lang="en-US" smtClean="0"/>
              <a:t>3/27/19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42F303-23F3-AA42-9F38-62CFB0F62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6D4818-BE6C-1449-8A0D-587C072A0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CEDAB-7972-7E45-BF60-625DF534C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978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D7D49-3AEF-514F-B4D3-516699AA0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76A274-6C40-5945-894A-1E21FEE8AA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D8738B-1D34-1E46-ACF2-07CD31096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810AD-50C4-7C42-BEC4-0985F2956EA6}" type="datetimeFigureOut">
              <a:rPr lang="en-US" smtClean="0"/>
              <a:t>3/27/19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12DE56-DE7E-E148-ACD1-382CBDE96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7DB28F-4797-8442-8447-7AE643316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CEDAB-7972-7E45-BF60-625DF534C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239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9C383-1B67-4D4D-A988-08FBEFBD8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20BABB-6747-5A4F-94BE-EEB3C21B20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118385-835F-DB48-85A7-70F420E838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6E7B6B-2298-CE48-86B0-431029E72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810AD-50C4-7C42-BEC4-0985F2956EA6}" type="datetimeFigureOut">
              <a:rPr lang="en-US" smtClean="0"/>
              <a:t>3/27/19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AAF21B-87E3-C341-95EC-5936B54B1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1E8AA6-D201-4144-8782-E72557473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CEDAB-7972-7E45-BF60-625DF534C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045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D7BA9A-8831-6D4C-8EAF-09CADAEB8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CA6FC0-FA13-A545-8392-ED310323BA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0795B5-31B7-FA45-BDF8-0D57A05D6D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15B309-6C48-FE42-A422-033DBF0169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C569D7-A898-FC4A-B0D3-B0759D636E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A21509-F793-0147-AAAB-45239AD01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810AD-50C4-7C42-BEC4-0985F2956EA6}" type="datetimeFigureOut">
              <a:rPr lang="en-US" smtClean="0"/>
              <a:t>3/27/19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B9EE62D-D5FF-AD4F-95D1-8CD6B641A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777FDCA-63D3-184E-9D79-4CE8F9D67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CEDAB-7972-7E45-BF60-625DF534C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997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E1AD7-2272-0A4A-B227-6B4B46976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BC2124-02B6-8D4E-B2BD-FFCC3772A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810AD-50C4-7C42-BEC4-0985F2956EA6}" type="datetimeFigureOut">
              <a:rPr lang="en-US" smtClean="0"/>
              <a:t>3/27/19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73FA77-4E46-1647-BB36-F41BEB666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DEE5CD-B438-F74A-B03B-418849356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CEDAB-7972-7E45-BF60-625DF534C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570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5885F4-7E1F-FA49-ADCE-C5EBCD09F6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810AD-50C4-7C42-BEC4-0985F2956EA6}" type="datetimeFigureOut">
              <a:rPr lang="en-US" smtClean="0"/>
              <a:t>3/27/19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66D592-B7B5-2F4A-8693-73A6A4BB5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9046DB-1D9C-244E-B2EB-9AF9183B3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CEDAB-7972-7E45-BF60-625DF534C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49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17499-270A-4747-8CDA-466BA0FAB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4C82BB-61DE-424C-9D83-40D8AA1BF5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C839C0-E278-1D41-AB38-4D54F62EE7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8CAC00-7169-4744-8FE1-481A569D5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810AD-50C4-7C42-BEC4-0985F2956EA6}" type="datetimeFigureOut">
              <a:rPr lang="en-US" smtClean="0"/>
              <a:t>3/27/19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533101-65D3-5A4F-9F16-9C193351A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8C2691-51A2-9940-A544-3E5E150FF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CEDAB-7972-7E45-BF60-625DF534C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957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E631D3-BE95-9541-AC64-766AAC7FC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9ECCE3-CA02-CF4E-B89B-D0ABAFD68A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6587C7-01E1-4C4A-BBBD-13ABD390C7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5534AA-C5B7-0D43-8CE9-027A5662B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810AD-50C4-7C42-BEC4-0985F2956EA6}" type="datetimeFigureOut">
              <a:rPr lang="en-US" smtClean="0"/>
              <a:t>3/27/19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237531-1D7E-144E-B460-6755D06AD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0DD4A5-76D6-CF4C-92CC-35F1771EF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CEDAB-7972-7E45-BF60-625DF534C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092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BCCC1C-55E4-014F-A1D6-D01D37C05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D85385-3205-0741-AD8B-722FB8EB14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0B19BE-1985-2340-86E4-926E472658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810AD-50C4-7C42-BEC4-0985F2956EA6}" type="datetimeFigureOut">
              <a:rPr lang="en-US" smtClean="0"/>
              <a:t>3/27/19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C902FA-43B6-B347-8E2C-299C4C6014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787FAA-6EA3-6A41-8009-ADAED95A0E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CEDAB-7972-7E45-BF60-625DF534C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859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D165D6-AD88-7E48-91C0-92632CBCD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06FD62-469C-6841-AACC-6367B1443C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184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4A6766B-1D12-124C-814E-A1265BFAE70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952" b="-1"/>
          <a:stretch/>
        </p:blipFill>
        <p:spPr>
          <a:xfrm>
            <a:off x="-1" y="10"/>
            <a:ext cx="12192001" cy="466692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EF28D5B-2926-4FE4-BF22-EA37C737E8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Oval 11">
            <a:extLst>
              <a:ext uri="{FF2B5EF4-FFF2-40B4-BE49-F238E27FC236}">
                <a16:creationId xmlns:a16="http://schemas.microsoft.com/office/drawing/2014/main" id="{02E941BD-027E-419D-A57B-79D61423B6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11111" y="4606470"/>
            <a:ext cx="767645" cy="57513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526A37A-F359-E247-A72D-335C67FBE3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484" y="4896848"/>
            <a:ext cx="10592174" cy="1062300"/>
          </a:xfrm>
          <a:ln w="76200">
            <a:solidFill>
              <a:srgbClr val="1F6A8A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anchor="t">
            <a:normAutofit fontScale="90000"/>
            <a:sp3d extrusionH="57150">
              <a:bevelT w="82550" h="38100" prst="coolSlant"/>
            </a:sp3d>
          </a:bodyPr>
          <a:lstStyle/>
          <a:p>
            <a:r>
              <a:rPr lang="en-US" sz="8000" b="1" dirty="0">
                <a:solidFill>
                  <a:srgbClr val="478AA5"/>
                </a:solidFill>
                <a:latin typeface="Herculanum" panose="02000505000000020004" pitchFamily="2" charset="77"/>
              </a:rPr>
              <a:t>Sustained Excellence</a:t>
            </a:r>
          </a:p>
        </p:txBody>
      </p:sp>
    </p:spTree>
    <p:extLst>
      <p:ext uri="{BB962C8B-B14F-4D97-AF65-F5344CB8AC3E}">
        <p14:creationId xmlns:p14="http://schemas.microsoft.com/office/powerpoint/2010/main" val="2587934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7BBCC-B48C-1D42-B17D-C6FD7E16C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6534"/>
            <a:ext cx="10515600" cy="1325563"/>
          </a:xfrm>
          <a:ln w="76200">
            <a:solidFill>
              <a:srgbClr val="1F6A8A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normAutofit fontScale="90000"/>
            <a:sp3d extrusionH="57150">
              <a:bevelT w="82550" h="38100" prst="coolSlant"/>
            </a:sp3d>
          </a:bodyPr>
          <a:lstStyle/>
          <a:p>
            <a:pPr algn="ctr"/>
            <a:r>
              <a:rPr lang="en-US" sz="5400" b="1" dirty="0">
                <a:solidFill>
                  <a:srgbClr val="478AA5"/>
                </a:solidFill>
                <a:latin typeface="Herculanum" panose="02000505000000020004" pitchFamily="2" charset="77"/>
              </a:rPr>
              <a:t>What does god consider excellence to be?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AA5D5B-12DC-C64A-BC04-0A484E8212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512" y="1825625"/>
            <a:ext cx="11610975" cy="466725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900" b="1" dirty="0"/>
              <a:t>His Son</a:t>
            </a:r>
          </a:p>
          <a:p>
            <a:r>
              <a:rPr lang="en-US" sz="3200" i="1" dirty="0"/>
              <a:t>Matthew 3:13-17 </a:t>
            </a:r>
            <a:r>
              <a:rPr lang="en-US" sz="3200" dirty="0"/>
              <a:t>– the baptism of Jesus.</a:t>
            </a:r>
          </a:p>
          <a:p>
            <a:pPr lvl="1"/>
            <a:r>
              <a:rPr lang="en-US" sz="3200" i="1" dirty="0"/>
              <a:t>(v. 17) </a:t>
            </a:r>
            <a:r>
              <a:rPr lang="en-US" sz="3200" dirty="0"/>
              <a:t>– God said He was well pleased with Jesus.</a:t>
            </a:r>
          </a:p>
          <a:p>
            <a:pPr lvl="1"/>
            <a:r>
              <a:rPr lang="en-US" sz="3200" i="1" dirty="0"/>
              <a:t>(v. 15) </a:t>
            </a:r>
            <a:r>
              <a:rPr lang="en-US" sz="3200" dirty="0"/>
              <a:t>– Baptized to “fulfill all righteousness” – was an example to the people.</a:t>
            </a:r>
          </a:p>
          <a:p>
            <a:r>
              <a:rPr lang="en-US" sz="3200" i="1" dirty="0"/>
              <a:t>Matthew 17:5 </a:t>
            </a:r>
            <a:r>
              <a:rPr lang="en-US" sz="3200" dirty="0"/>
              <a:t>– the transfiguration of Jesus.</a:t>
            </a:r>
          </a:p>
          <a:p>
            <a:pPr lvl="1"/>
            <a:r>
              <a:rPr lang="en-US" sz="3200" dirty="0"/>
              <a:t>Additional words – “Hear Him!”</a:t>
            </a:r>
          </a:p>
          <a:p>
            <a:pPr lvl="1"/>
            <a:r>
              <a:rPr lang="en-US" sz="3200" dirty="0"/>
              <a:t>Has all authority, and only way to heaven – </a:t>
            </a:r>
            <a:r>
              <a:rPr lang="en-US" sz="3200" i="1" dirty="0"/>
              <a:t>Matthew 28:18;             John 14:6; Mark 8:34</a:t>
            </a:r>
          </a:p>
          <a:p>
            <a:r>
              <a:rPr lang="en-US" sz="3200" dirty="0"/>
              <a:t>He is the fulness of </a:t>
            </a:r>
            <a:r>
              <a:rPr lang="en-US" sz="3200"/>
              <a:t>the Godhead </a:t>
            </a:r>
            <a:r>
              <a:rPr lang="en-US" sz="3200" dirty="0"/>
              <a:t>bodily – </a:t>
            </a:r>
            <a:r>
              <a:rPr lang="en-US" sz="3200" i="1" dirty="0"/>
              <a:t>Colossians 2:9-10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667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7BBCC-B48C-1D42-B17D-C6FD7E16C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6534"/>
            <a:ext cx="10515600" cy="1325563"/>
          </a:xfrm>
          <a:ln w="76200">
            <a:solidFill>
              <a:srgbClr val="1F6A8A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normAutofit fontScale="90000"/>
            <a:sp3d extrusionH="57150">
              <a:bevelT w="82550" h="38100" prst="coolSlant"/>
            </a:sp3d>
          </a:bodyPr>
          <a:lstStyle/>
          <a:p>
            <a:pPr algn="ctr"/>
            <a:r>
              <a:rPr lang="en-US" sz="5400" b="1" dirty="0">
                <a:solidFill>
                  <a:srgbClr val="478AA5"/>
                </a:solidFill>
                <a:latin typeface="Herculanum" panose="02000505000000020004" pitchFamily="2" charset="77"/>
              </a:rPr>
              <a:t>What does god consider excellence to be?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AA5D5B-12DC-C64A-BC04-0A484E8212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512" y="1825625"/>
            <a:ext cx="11610975" cy="46672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rgbClr val="478AA5"/>
                </a:solidFill>
              </a:rPr>
              <a:t>His Son</a:t>
            </a:r>
          </a:p>
          <a:p>
            <a:pPr marL="0" indent="0">
              <a:buNone/>
            </a:pPr>
            <a:r>
              <a:rPr lang="en-US" sz="3600" b="1" dirty="0"/>
              <a:t>His Adopted Children</a:t>
            </a:r>
          </a:p>
          <a:p>
            <a:r>
              <a:rPr lang="en-US" sz="3000" dirty="0"/>
              <a:t>Excellent – “very good of its kind” (Merriam-Webster)</a:t>
            </a:r>
          </a:p>
          <a:p>
            <a:pPr lvl="1"/>
            <a:r>
              <a:rPr lang="en-US" sz="3000" i="1" dirty="0"/>
              <a:t>James 1:18 </a:t>
            </a:r>
            <a:r>
              <a:rPr lang="en-US" sz="3000" dirty="0"/>
              <a:t>– </a:t>
            </a:r>
            <a:r>
              <a:rPr lang="en-US" sz="3000" dirty="0" err="1"/>
              <a:t>firstfruits</a:t>
            </a:r>
            <a:r>
              <a:rPr lang="en-US" sz="3000" dirty="0"/>
              <a:t> of His creatures.</a:t>
            </a:r>
          </a:p>
          <a:p>
            <a:pPr lvl="1"/>
            <a:r>
              <a:rPr lang="en-US" sz="3000" i="1" dirty="0"/>
              <a:t>Revelation 14:3-5 </a:t>
            </a:r>
            <a:r>
              <a:rPr lang="en-US" sz="3000" dirty="0"/>
              <a:t>– redeemed, and follow Him wherever He goes.</a:t>
            </a:r>
          </a:p>
          <a:p>
            <a:r>
              <a:rPr lang="en-US" sz="3000" dirty="0"/>
              <a:t>Only excellent in Christ – </a:t>
            </a:r>
            <a:r>
              <a:rPr lang="en-US" sz="3000" i="1" dirty="0"/>
              <a:t>Ephesians 1:3-6</a:t>
            </a:r>
          </a:p>
          <a:p>
            <a:r>
              <a:rPr lang="en-US" sz="3000" dirty="0"/>
              <a:t>The excellence in us is Christ – </a:t>
            </a:r>
            <a:r>
              <a:rPr lang="en-US" sz="3000" i="1" dirty="0"/>
              <a:t>Galatians 2:20; 6:14-15</a:t>
            </a:r>
          </a:p>
        </p:txBody>
      </p:sp>
    </p:spTree>
    <p:extLst>
      <p:ext uri="{BB962C8B-B14F-4D97-AF65-F5344CB8AC3E}">
        <p14:creationId xmlns:p14="http://schemas.microsoft.com/office/powerpoint/2010/main" val="275185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7BBCC-B48C-1D42-B17D-C6FD7E16C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6534"/>
            <a:ext cx="10515600" cy="1325563"/>
          </a:xfrm>
          <a:ln w="76200">
            <a:solidFill>
              <a:srgbClr val="1F6A8A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normAutofit/>
            <a:sp3d extrusionH="57150">
              <a:bevelT w="82550" h="38100" prst="coolSlant"/>
            </a:sp3d>
          </a:bodyPr>
          <a:lstStyle/>
          <a:p>
            <a:pPr algn="ctr"/>
            <a:r>
              <a:rPr lang="en-US" sz="5400" b="1" dirty="0">
                <a:solidFill>
                  <a:srgbClr val="478AA5"/>
                </a:solidFill>
                <a:latin typeface="Herculanum" panose="02000505000000020004" pitchFamily="2" charset="77"/>
              </a:rPr>
              <a:t>Temporary Excellence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AA5D5B-12DC-C64A-BC04-0A484E8212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512" y="1825625"/>
            <a:ext cx="11610975" cy="46672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Hymenaeus and Alexander </a:t>
            </a:r>
            <a:r>
              <a:rPr lang="en-US" sz="3600" dirty="0"/>
              <a:t>– </a:t>
            </a:r>
            <a:r>
              <a:rPr lang="en-US" sz="3600" i="1" dirty="0"/>
              <a:t>1 Timothy 1:18-20</a:t>
            </a:r>
          </a:p>
          <a:p>
            <a:r>
              <a:rPr lang="en-US" sz="3000" dirty="0"/>
              <a:t>Once taught truth, but turned to error.</a:t>
            </a:r>
          </a:p>
          <a:p>
            <a:pPr marL="0" indent="0">
              <a:buNone/>
            </a:pPr>
            <a:r>
              <a:rPr lang="en-US" sz="3600" b="1" dirty="0"/>
              <a:t>Demas </a:t>
            </a:r>
            <a:r>
              <a:rPr lang="en-US" sz="3600" dirty="0"/>
              <a:t>– </a:t>
            </a:r>
            <a:r>
              <a:rPr lang="en-US" sz="3600" i="1" dirty="0"/>
              <a:t>2 Timothy 4:10</a:t>
            </a:r>
          </a:p>
          <a:p>
            <a:r>
              <a:rPr lang="en-US" sz="3000" dirty="0"/>
              <a:t>Once lived faithfully, but turned to the world.</a:t>
            </a:r>
          </a:p>
          <a:p>
            <a:pPr marL="0" indent="0">
              <a:buNone/>
            </a:pPr>
            <a:r>
              <a:rPr lang="en-US" sz="3600" b="1" dirty="0"/>
              <a:t>Temporary Excellence Is Not Enough</a:t>
            </a:r>
          </a:p>
          <a:p>
            <a:r>
              <a:rPr lang="en-US" sz="3000" dirty="0"/>
              <a:t>Obedience to the gospel only to turn away and bear thorns and briers – </a:t>
            </a:r>
            <a:r>
              <a:rPr lang="en-US" sz="3000" i="1" dirty="0"/>
              <a:t>Hebrews 6:4-8</a:t>
            </a:r>
          </a:p>
          <a:p>
            <a:r>
              <a:rPr lang="en-US" sz="3000" dirty="0"/>
              <a:t>The picture of temporary spiritual excellence – </a:t>
            </a:r>
            <a:r>
              <a:rPr lang="en-US" sz="3000" i="1" dirty="0"/>
              <a:t>2 Peter 2:20-22</a:t>
            </a:r>
          </a:p>
        </p:txBody>
      </p:sp>
    </p:spTree>
    <p:extLst>
      <p:ext uri="{BB962C8B-B14F-4D97-AF65-F5344CB8AC3E}">
        <p14:creationId xmlns:p14="http://schemas.microsoft.com/office/powerpoint/2010/main" val="3074573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7BBCC-B48C-1D42-B17D-C6FD7E16C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6534"/>
            <a:ext cx="10515600" cy="1325563"/>
          </a:xfrm>
          <a:ln w="76200">
            <a:solidFill>
              <a:srgbClr val="1F6A8A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normAutofit/>
            <a:sp3d extrusionH="57150">
              <a:bevelT w="82550" h="38100" prst="coolSlant"/>
            </a:sp3d>
          </a:bodyPr>
          <a:lstStyle/>
          <a:p>
            <a:pPr algn="ctr"/>
            <a:r>
              <a:rPr lang="en-US" sz="5400" b="1" dirty="0">
                <a:solidFill>
                  <a:srgbClr val="478AA5"/>
                </a:solidFill>
                <a:latin typeface="Herculanum" panose="02000505000000020004" pitchFamily="2" charset="77"/>
              </a:rPr>
              <a:t>Sustained Excellence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AA5D5B-12DC-C64A-BC04-0A484E8212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512" y="1825625"/>
            <a:ext cx="11610975" cy="46672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dirty="0"/>
              <a:t>Enoch </a:t>
            </a:r>
            <a:r>
              <a:rPr lang="en-US" sz="3600" dirty="0"/>
              <a:t>– </a:t>
            </a:r>
            <a:r>
              <a:rPr lang="en-US" sz="3600" i="1" dirty="0"/>
              <a:t>Hebrews 11:5; Genesis 5:21-24</a:t>
            </a:r>
          </a:p>
          <a:p>
            <a:r>
              <a:rPr lang="en-US" sz="3000" dirty="0"/>
              <a:t>Walked with God for 300 years and was rewarded.</a:t>
            </a:r>
          </a:p>
          <a:p>
            <a:pPr marL="0" indent="0">
              <a:buNone/>
            </a:pPr>
            <a:r>
              <a:rPr lang="en-US" sz="3600" b="1" dirty="0"/>
              <a:t>Noah </a:t>
            </a:r>
            <a:r>
              <a:rPr lang="en-US" sz="3600" dirty="0"/>
              <a:t>– </a:t>
            </a:r>
            <a:r>
              <a:rPr lang="en-US" sz="3600" i="1" dirty="0"/>
              <a:t>Hebrews 11:7; Genesis 6:7-9; 2 Peter 2:5</a:t>
            </a:r>
          </a:p>
          <a:p>
            <a:r>
              <a:rPr lang="en-US" sz="3000" dirty="0"/>
              <a:t>Walked with God, and continued to as he built the ark and preached for 120 years.</a:t>
            </a:r>
          </a:p>
          <a:p>
            <a:pPr marL="0" indent="0">
              <a:buNone/>
            </a:pPr>
            <a:r>
              <a:rPr lang="en-US" sz="3600" b="1" dirty="0"/>
              <a:t>God Calls Us to a Life of Sustained Excellence – Faithfulness</a:t>
            </a:r>
          </a:p>
          <a:p>
            <a:r>
              <a:rPr lang="en-US" sz="3000" i="1" dirty="0"/>
              <a:t>2 Timothy 4:6-8 </a:t>
            </a:r>
            <a:r>
              <a:rPr lang="en-US" sz="3000" dirty="0"/>
              <a:t>– Paul’s example.</a:t>
            </a:r>
          </a:p>
          <a:p>
            <a:r>
              <a:rPr lang="en-US" sz="3000" dirty="0"/>
              <a:t>We aren’t to fall from our steadfastness – </a:t>
            </a:r>
            <a:r>
              <a:rPr lang="en-US" sz="3000" i="1" dirty="0"/>
              <a:t>2 Peter 3:14-18</a:t>
            </a:r>
          </a:p>
          <a:p>
            <a:r>
              <a:rPr lang="en-US" sz="3000" dirty="0"/>
              <a:t>We are to run to obtain the prize – </a:t>
            </a:r>
            <a:r>
              <a:rPr lang="en-US" sz="3000" i="1" dirty="0"/>
              <a:t>1 Corinthians 9:24-27</a:t>
            </a:r>
          </a:p>
        </p:txBody>
      </p:sp>
    </p:spTree>
    <p:extLst>
      <p:ext uri="{BB962C8B-B14F-4D97-AF65-F5344CB8AC3E}">
        <p14:creationId xmlns:p14="http://schemas.microsoft.com/office/powerpoint/2010/main" val="1276245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4A6766B-1D12-124C-814E-A1265BFAE70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952" b="-1"/>
          <a:stretch/>
        </p:blipFill>
        <p:spPr>
          <a:xfrm>
            <a:off x="-1" y="10"/>
            <a:ext cx="12192001" cy="466692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EF28D5B-2926-4FE4-BF22-EA37C737E8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Oval 11">
            <a:extLst>
              <a:ext uri="{FF2B5EF4-FFF2-40B4-BE49-F238E27FC236}">
                <a16:creationId xmlns:a16="http://schemas.microsoft.com/office/drawing/2014/main" id="{02E941BD-027E-419D-A57B-79D61423B6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11111" y="4606470"/>
            <a:ext cx="767645" cy="57513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526A37A-F359-E247-A72D-335C67FBE3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484" y="4896848"/>
            <a:ext cx="10592174" cy="1062300"/>
          </a:xfrm>
          <a:ln w="76200">
            <a:solidFill>
              <a:srgbClr val="1F6A8A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anchor="t">
            <a:normAutofit fontScale="90000"/>
            <a:sp3d extrusionH="57150">
              <a:bevelT w="82550" h="38100" prst="coolSlant"/>
            </a:sp3d>
          </a:bodyPr>
          <a:lstStyle/>
          <a:p>
            <a:r>
              <a:rPr lang="en-US" sz="8000" b="1" dirty="0">
                <a:solidFill>
                  <a:srgbClr val="478AA5"/>
                </a:solidFill>
                <a:latin typeface="Herculanum" panose="02000505000000020004" pitchFamily="2" charset="77"/>
              </a:rPr>
              <a:t>Sustained Excellence</a:t>
            </a:r>
          </a:p>
        </p:txBody>
      </p:sp>
    </p:spTree>
    <p:extLst>
      <p:ext uri="{BB962C8B-B14F-4D97-AF65-F5344CB8AC3E}">
        <p14:creationId xmlns:p14="http://schemas.microsoft.com/office/powerpoint/2010/main" val="376742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318</Words>
  <Application>Microsoft Macintosh PowerPoint</Application>
  <PresentationFormat>Widescreen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Herculanum</vt:lpstr>
      <vt:lpstr>Office Theme</vt:lpstr>
      <vt:lpstr>PowerPoint Presentation</vt:lpstr>
      <vt:lpstr>Sustained Excellence</vt:lpstr>
      <vt:lpstr>What does god consider excellence to be?</vt:lpstr>
      <vt:lpstr>What does god consider excellence to be?</vt:lpstr>
      <vt:lpstr>Temporary Excellence</vt:lpstr>
      <vt:lpstr>Sustained Excellence</vt:lpstr>
      <vt:lpstr>Sustained Excellence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Sustained Excellence</dc:title>
  <dc:creator>Jeremiah Cox</dc:creator>
  <cp:lastModifiedBy>Jeremiah Cox</cp:lastModifiedBy>
  <cp:revision>11</cp:revision>
  <dcterms:created xsi:type="dcterms:W3CDTF">2019-03-27T17:38:58Z</dcterms:created>
  <dcterms:modified xsi:type="dcterms:W3CDTF">2019-03-27T20:39:21Z</dcterms:modified>
</cp:coreProperties>
</file>