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  <p:sldMasterId id="2147483744" r:id="rId2"/>
  </p:sldMasterIdLst>
  <p:sldIdLst>
    <p:sldId id="262" r:id="rId3"/>
    <p:sldId id="256" r:id="rId4"/>
    <p:sldId id="257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2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6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3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D19F-F677-1545-8CF1-2CF8D01C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241B1-293C-964B-B1CD-E20A75BD1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E635-44C2-5440-97F1-87C0D855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0A8A5-D1EF-4046-96D2-015AE460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5D998-F5E0-7345-95A1-CA16B1E0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4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8886-1271-1543-A3AA-FC75D604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B2676-BC8C-E94F-ACC5-BA26326B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57211-8DB3-4440-A656-6BB16460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34804-CEA4-3C45-8BDE-DD8C3A2D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FE228-4515-384A-B202-34BDEB05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66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CBC6-D93E-C848-AEB8-F82B1A579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53A92-E61C-FF44-A31A-716ACCA9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A8174-CE8C-E347-BCC4-15D68577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D0BD0-0020-AA40-83DE-7C9E08FC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EC67F-6DE8-4347-8772-490D1089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93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78C8-C6B1-2049-93B3-8B98C5DD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96B0-724A-8F47-94BF-83C2EE9BC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FB68A-BB05-8A4F-B543-E921586C8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6FF41-A850-3940-89D1-CBAD1668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FBF13-5F4A-DB4E-9DD9-21047BF2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38576-138D-6E4C-BBE5-A0001F51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1A2E-44E7-EC4C-A946-7BB83AED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2A66-4DA7-674F-937D-4B7C7BC01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B8CCC-BA53-3745-AF15-70D2B8D9E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317D4-0F1B-2B48-8119-242BEB169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FF713-40C3-B646-BCB5-02807CBE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8E551-C8FC-434E-9DE7-C392E9F9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A9B1F-694C-644E-A413-97DEFF16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11C85-F76F-0142-97CD-58669235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39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F7D8-6B5F-8542-94B6-A7CA9519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C998D-70C1-544C-A2A9-15C7C2D9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A897B-B1B9-6E41-BA5E-2AD5ADED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9742E-5A53-2B41-83FB-886456DA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54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B5FDAF-24FC-AC48-BE07-1022E6E25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01366-E641-D24A-8D70-DDBB6EF3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5F8B-AAAD-3C4D-8FE0-1D37DE4C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65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EBAFF-FEEB-FC4F-B688-EC31AB09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7A0B-D8DF-0144-9C61-13AF2B79B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26E2F-0CD7-DF4C-A242-F25052BD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385A2-D574-4F43-A14F-4AFA5B6D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9A76-F3D3-094E-8730-CD1D1F52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42328-E093-2D4D-8383-48D776BA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5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C2B16-465B-DD4B-B704-AD3C9353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BECA3F-D779-E54F-B4F6-000958CC5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D2019-38EC-264D-B883-94E107023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4D4A9-FAE3-3341-93A5-48B33423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E82E6-C2C6-E441-8F0F-27023988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F3FBF-BCB6-B945-998B-AF18E510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1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C5D5-2FE0-6D46-A3F9-1AE54FCE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8239F-0CDC-EF40-B23E-EA9ABEFAE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6B18-09A0-3549-A0B9-38CAFC96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0DD8D-95ED-B043-A6A0-E6B24EF3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AF3ED-1644-7C4B-B8F8-1C3BDBFC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7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5A779-E658-CD48-BEC2-ECAF26DCE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1BFC8-0DA8-6C44-AAE8-EFB3AFEA9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0BEE3-05DF-C647-B12A-2C436BB7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3B3-5676-6744-9689-53A85D25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5A009-3CD4-3D4D-8F40-E433F237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5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5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8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79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8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8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7074005-10C8-F043-BA16-31EFEE85748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B0E80BB-67E5-A04F-A037-0CD54E562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55B89-0AF9-F344-A9F7-D3D2CA10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A5108-1141-7C49-80F8-E50F4FA8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D192-4756-3346-A63A-ABB39B20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196E-75EC-0140-B48F-F620D53CF0D2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0A4A4-7611-AD45-BC4B-DECCD51D3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799E8-5044-4C4A-9D06-2B5D43FFA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86751-AEC5-8C4C-B5CE-6EAC63EC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714F-DDA8-AC4D-AE35-8676CA4E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2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B72D7-49CF-DB40-B45D-115CB85AA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68319"/>
            <a:ext cx="9966960" cy="3035808"/>
          </a:xfrm>
        </p:spPr>
        <p:txBody>
          <a:bodyPr/>
          <a:lstStyle/>
          <a:p>
            <a:pPr algn="ctr"/>
            <a:r>
              <a:rPr lang="en-US" dirty="0"/>
              <a:t>The Humanity         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1CCD3-C5DF-A74B-AD61-ECA3C9E59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9404" y="4732265"/>
            <a:ext cx="7891272" cy="1069848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/>
              <a:t>John 1:1, 14</a:t>
            </a:r>
          </a:p>
        </p:txBody>
      </p:sp>
    </p:spTree>
    <p:extLst>
      <p:ext uri="{BB962C8B-B14F-4D97-AF65-F5344CB8AC3E}">
        <p14:creationId xmlns:p14="http://schemas.microsoft.com/office/powerpoint/2010/main" val="101194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FBF4-19B7-3046-AA03-5AAC8227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95870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Scripture Asserts 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BD2E2-190D-C749-913F-E85D2FF97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23" y="1805214"/>
            <a:ext cx="11320753" cy="4760659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Docetic Gnosticism</a:t>
            </a:r>
          </a:p>
          <a:p>
            <a:r>
              <a:rPr lang="en-US" sz="3200" dirty="0"/>
              <a:t>Docetic – from the Greek </a:t>
            </a:r>
            <a:r>
              <a:rPr lang="en-US" sz="3200" i="1" dirty="0" err="1"/>
              <a:t>dokein</a:t>
            </a:r>
            <a:r>
              <a:rPr lang="en-US" sz="3200" dirty="0"/>
              <a:t> ‘seem’</a:t>
            </a:r>
          </a:p>
          <a:p>
            <a:r>
              <a:rPr lang="en-US" sz="3200" dirty="0"/>
              <a:t>Gnosticism – from Greek </a:t>
            </a:r>
            <a:r>
              <a:rPr lang="en-US" sz="3200" i="1" dirty="0" err="1"/>
              <a:t>gnōstikos</a:t>
            </a:r>
            <a:r>
              <a:rPr lang="en-US" sz="3200" dirty="0"/>
              <a:t>, from </a:t>
            </a:r>
            <a:r>
              <a:rPr lang="en-US" sz="3200" i="1" dirty="0" err="1"/>
              <a:t>gnōstos</a:t>
            </a:r>
            <a:r>
              <a:rPr lang="en-US" sz="3200" dirty="0"/>
              <a:t> ‘known’</a:t>
            </a:r>
          </a:p>
          <a:p>
            <a:r>
              <a:rPr lang="en-US" sz="3200" dirty="0"/>
              <a:t>Claimed a special knowledge which included an assertion that Jesus did not really inhabit a fleshly body, but merely seemed to.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4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FBF4-19B7-3046-AA03-5AAC8227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95870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Scripture Asserts 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BD2E2-190D-C749-913F-E85D2FF97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23" y="1805214"/>
            <a:ext cx="11320753" cy="4760659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AC2301"/>
                </a:solidFill>
              </a:rPr>
              <a:t>Docetic Gnosticism</a:t>
            </a:r>
          </a:p>
          <a:p>
            <a:pPr marL="0" indent="0">
              <a:buNone/>
            </a:pPr>
            <a:r>
              <a:rPr lang="en-US" sz="3600" b="1" dirty="0"/>
              <a:t>An Inspired Refutation</a:t>
            </a:r>
          </a:p>
          <a:p>
            <a:r>
              <a:rPr lang="en-US" sz="3200" dirty="0"/>
              <a:t>The true anointing (</a:t>
            </a:r>
            <a:r>
              <a:rPr lang="en-US" sz="3200" i="1" dirty="0"/>
              <a:t>1 John 2:20-27; 4:1-6</a:t>
            </a:r>
            <a:r>
              <a:rPr lang="en-US" sz="3200" dirty="0"/>
              <a:t>);                               The revelation (</a:t>
            </a:r>
            <a:r>
              <a:rPr lang="en-US" sz="3200" i="1" dirty="0"/>
              <a:t>1 John 1:1-4</a:t>
            </a:r>
            <a:r>
              <a:rPr lang="en-US" sz="3200" dirty="0"/>
              <a:t>)</a:t>
            </a:r>
          </a:p>
          <a:p>
            <a:r>
              <a:rPr lang="en-US" sz="3200" dirty="0"/>
              <a:t>Scriptural evidence of the humanity of Jesus:</a:t>
            </a:r>
          </a:p>
          <a:p>
            <a:pPr lvl="1"/>
            <a:r>
              <a:rPr lang="en-US" sz="3200" dirty="0"/>
              <a:t>Born of woman – </a:t>
            </a:r>
            <a:r>
              <a:rPr lang="en-US" sz="3200" i="1" dirty="0"/>
              <a:t>Genesis 3:15; Galatians 4:4</a:t>
            </a:r>
          </a:p>
          <a:p>
            <a:pPr lvl="1"/>
            <a:r>
              <a:rPr lang="en-US" sz="3200" dirty="0"/>
              <a:t>Confirmed seed of David – </a:t>
            </a:r>
            <a:r>
              <a:rPr lang="en-US" sz="3200" i="1" dirty="0"/>
              <a:t>Romans 1:3</a:t>
            </a:r>
          </a:p>
          <a:p>
            <a:pPr lvl="1"/>
            <a:r>
              <a:rPr lang="en-US" sz="3200" dirty="0"/>
              <a:t>Post resurrection affirmation – </a:t>
            </a:r>
            <a:r>
              <a:rPr lang="en-US" sz="3200" i="1" dirty="0"/>
              <a:t>Luke 24:36-43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4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FBF4-19B7-3046-AA03-5AAC8227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95870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Our Need for 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BD2E2-190D-C749-913F-E85D2FF97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23" y="1805214"/>
            <a:ext cx="11320753" cy="4760659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His Sympathy</a:t>
            </a:r>
          </a:p>
          <a:p>
            <a:r>
              <a:rPr lang="en-US" sz="3200" dirty="0"/>
              <a:t>His humanity is emphasized by showing how it unites Him with us as one – </a:t>
            </a:r>
            <a:r>
              <a:rPr lang="en-US" sz="3200" i="1" dirty="0"/>
              <a:t>Hebrews 2:11, 14, 17</a:t>
            </a:r>
          </a:p>
          <a:p>
            <a:r>
              <a:rPr lang="en-US" sz="3200" dirty="0"/>
              <a:t>He is able to sympathize with us – </a:t>
            </a:r>
            <a:r>
              <a:rPr lang="en-US" sz="3200" i="1" dirty="0"/>
              <a:t>Hebrews 4:15</a:t>
            </a:r>
          </a:p>
          <a:p>
            <a:r>
              <a:rPr lang="en-US" sz="3200" dirty="0"/>
              <a:t>We are not alone in our experiences.</a:t>
            </a:r>
          </a:p>
          <a:p>
            <a:r>
              <a:rPr lang="en-US" sz="3200" dirty="0"/>
              <a:t>He knows what we are going through.</a:t>
            </a:r>
          </a:p>
          <a:p>
            <a:r>
              <a:rPr lang="en-US" sz="3200" dirty="0"/>
              <a:t>Jesus is there to go through it with us – </a:t>
            </a:r>
            <a:r>
              <a:rPr lang="en-US" sz="3200" i="1" dirty="0"/>
              <a:t>Romans 12:15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0359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FBF4-19B7-3046-AA03-5AAC8227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95870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Our Need for 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BD2E2-190D-C749-913F-E85D2FF97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23" y="1805214"/>
            <a:ext cx="11320753" cy="4760659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AC2301"/>
                </a:solidFill>
              </a:rPr>
              <a:t>His Sympathy</a:t>
            </a:r>
          </a:p>
          <a:p>
            <a:pPr marL="0" indent="0">
              <a:buNone/>
            </a:pPr>
            <a:r>
              <a:rPr lang="en-US" sz="3600" b="1" dirty="0"/>
              <a:t>His Example</a:t>
            </a:r>
          </a:p>
          <a:p>
            <a:r>
              <a:rPr lang="en-US" sz="3200" dirty="0"/>
              <a:t>His sympathy means more because He also has the answers – </a:t>
            </a:r>
            <a:r>
              <a:rPr lang="en-US" sz="3200" i="1" dirty="0"/>
              <a:t>Hebrews 4:15</a:t>
            </a:r>
          </a:p>
          <a:p>
            <a:r>
              <a:rPr lang="en-US" sz="3200" i="1" dirty="0"/>
              <a:t>Romans 8:3 </a:t>
            </a:r>
            <a:r>
              <a:rPr lang="en-US" sz="3200" dirty="0"/>
              <a:t>– came in the likeness of sinful flesh.</a:t>
            </a:r>
          </a:p>
          <a:p>
            <a:r>
              <a:rPr lang="en-US" sz="3200" i="1" dirty="0"/>
              <a:t>1 Peter 2:20-24 </a:t>
            </a:r>
            <a:r>
              <a:rPr lang="en-US" sz="3200" dirty="0"/>
              <a:t>– left an example for us to follow.</a:t>
            </a:r>
          </a:p>
          <a:p>
            <a:r>
              <a:rPr lang="en-US" sz="3200" i="1" dirty="0"/>
              <a:t>Matthew 11:28-30</a:t>
            </a:r>
            <a:r>
              <a:rPr lang="en-US" sz="3200" dirty="0"/>
              <a:t> – invites us to let Him take control by learning from Him and following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FBF4-19B7-3046-AA03-5AAC8227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95870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Our Need for 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BD2E2-190D-C749-913F-E85D2FF97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23" y="1805214"/>
            <a:ext cx="11320753" cy="4760659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AC2301"/>
                </a:solidFill>
              </a:rPr>
              <a:t>His Sympathy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AC2301"/>
                </a:solidFill>
              </a:rPr>
              <a:t>His Example</a:t>
            </a:r>
          </a:p>
          <a:p>
            <a:pPr marL="0" indent="0">
              <a:buNone/>
            </a:pPr>
            <a:r>
              <a:rPr lang="en-US" sz="3600" b="1" dirty="0"/>
              <a:t>His Aid</a:t>
            </a:r>
          </a:p>
          <a:p>
            <a:r>
              <a:rPr lang="en-US" sz="3200" dirty="0"/>
              <a:t>He does not give aid to angels, but to us – </a:t>
            </a:r>
            <a:r>
              <a:rPr lang="en-US" sz="3200" i="1" dirty="0"/>
              <a:t>Hebrews 2:9-18</a:t>
            </a:r>
          </a:p>
          <a:p>
            <a:r>
              <a:rPr lang="en-US" sz="3200" dirty="0"/>
              <a:t>To receive this aid we must:</a:t>
            </a:r>
          </a:p>
          <a:p>
            <a:pPr lvl="1"/>
            <a:r>
              <a:rPr lang="en-US" sz="3200" dirty="0"/>
              <a:t>Come boldly to the throne of grace – </a:t>
            </a:r>
            <a:r>
              <a:rPr lang="en-US" sz="3200" i="1" dirty="0"/>
              <a:t>Hebrews 4:14-16</a:t>
            </a:r>
          </a:p>
          <a:p>
            <a:pPr lvl="1"/>
            <a:r>
              <a:rPr lang="en-US" sz="3200" dirty="0"/>
              <a:t>Such boldness is afforded because of Jesus’ High Priesthood and sacrifice – </a:t>
            </a:r>
            <a:r>
              <a:rPr lang="en-US" sz="3200" i="1"/>
              <a:t>Hebrews 10:10, 14, 17-22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975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B72D7-49CF-DB40-B45D-115CB85AA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68319"/>
            <a:ext cx="9966960" cy="3035808"/>
          </a:xfrm>
        </p:spPr>
        <p:txBody>
          <a:bodyPr/>
          <a:lstStyle/>
          <a:p>
            <a:pPr algn="ctr"/>
            <a:r>
              <a:rPr lang="en-US" dirty="0"/>
              <a:t>The Humanity         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1CCD3-C5DF-A74B-AD61-ECA3C9E59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9404" y="4732265"/>
            <a:ext cx="7891272" cy="1069848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/>
              <a:t>John 1:1, 14</a:t>
            </a:r>
          </a:p>
        </p:txBody>
      </p:sp>
    </p:spTree>
    <p:extLst>
      <p:ext uri="{BB962C8B-B14F-4D97-AF65-F5344CB8AC3E}">
        <p14:creationId xmlns:p14="http://schemas.microsoft.com/office/powerpoint/2010/main" val="26401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{E2F287A2-3B73-B042-8B2D-0775BE309ADD}tf10001070</Template>
  <TotalTime>1566</TotalTime>
  <Words>311</Words>
  <Application>Microsoft Macintosh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Rockwell</vt:lpstr>
      <vt:lpstr>Rockwell Condensed</vt:lpstr>
      <vt:lpstr>Rockwell Extra Bold</vt:lpstr>
      <vt:lpstr>Wingdings</vt:lpstr>
      <vt:lpstr>Wood Type</vt:lpstr>
      <vt:lpstr>Office Theme</vt:lpstr>
      <vt:lpstr>PowerPoint Presentation</vt:lpstr>
      <vt:lpstr>The Humanity          of Jesus</vt:lpstr>
      <vt:lpstr>Scripture Asserts His Humanity</vt:lpstr>
      <vt:lpstr>Scripture Asserts His Humanity</vt:lpstr>
      <vt:lpstr>Our Need for His Humanity</vt:lpstr>
      <vt:lpstr>Our Need for His Humanity</vt:lpstr>
      <vt:lpstr>Our Need for His Humanity</vt:lpstr>
      <vt:lpstr>The Humanity          of Jesus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12</cp:revision>
  <dcterms:created xsi:type="dcterms:W3CDTF">2019-03-20T18:30:47Z</dcterms:created>
  <dcterms:modified xsi:type="dcterms:W3CDTF">2019-03-23T17:22:26Z</dcterms:modified>
</cp:coreProperties>
</file>