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CE6C-49A8-4E4A-830E-54C175CF6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24DB1-5415-7E41-B2B8-309627FA6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44B2-CB5E-6A4C-AB2F-A1626AC5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4506D-7E4A-2242-AA2C-4B272D97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37EC6-7F9B-F447-989C-B51E1458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C4D9-7431-4142-AA7C-6D313EB9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27860-1A81-084D-BE50-F17DEA1DD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E7DA9-6BE2-6041-8768-47F85395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C9AEB-17AA-9246-8518-92C731EE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4747-5CF5-4B4C-A481-1D6CEF77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3D632-585A-214A-A779-4813E624A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2F9A4-90DF-8546-A768-3C24DFCBB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CD647-4D61-E645-B209-4250B324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F562-69B9-C548-BD26-24AF52A7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FB7FA-439C-1C47-AC58-AE4238C0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FBEA-34FA-AC4B-96C5-1019F64C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C61CB-861B-3248-9147-AC508107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7DD41-84D8-5F4C-B987-E3B0DA8C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0CBB-C680-D944-B836-67CFC3DF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D2EC-DD09-F849-AFDF-DCA1B3F9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C658-4865-1349-A086-5DB34C68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0967A-B190-D242-A2F0-63E2EE50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B703A-2BDC-594C-9E29-FDAFD70E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EFAFE-6F6F-7844-99D3-33260F3D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7CD0-72B6-EA4E-85EC-4B508DEA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5D6C-047F-3841-A5DB-B1B829B5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5F57-C975-F247-B931-A85C2ADD9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36A93-8A12-FF44-8FEC-8954707B6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67053-5DC3-7442-B986-42F8B5BE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734DF-18AF-E842-9484-E03719B4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9A790-2A6B-964F-9BC2-D41A4900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5B10-7827-1C46-B0DB-5979DE66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9418-598D-EC4F-8B4B-1B6C83D8E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02EFD-DB54-3A48-B6D9-A9CBF0BE8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1A4BC-F2DE-F84B-87FF-FDDBC4E63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15A03-2CA5-424B-8A06-B1DA82ADB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6CACB-8A98-F54E-A0C1-6AFD42FD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9BC92-D290-374A-B3DC-86065809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46577-AB16-234B-9EBA-9AFBFBE0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6F72-D6DF-4B41-9D8B-779F40AF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01E0D-6E68-9A41-8F91-ABCD2106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F9262-B317-144E-B653-4F10341D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059A7-2FCF-A442-8840-3832BE82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2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A1113-86D2-984C-9D65-C6C4A621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D66F5-00E3-0245-822C-E63EF78C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C433-8AEE-B045-BE95-08AE5926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E45A-AA99-2345-B2FD-53D780B9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23CA-68DB-994E-8CD8-A3623179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2DAF2-2A7C-1942-80A4-57A87FD20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D67A1-6630-CB42-B229-3554969B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055BB-D312-2542-A1AA-CF7B003F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91A9D-AAE3-1743-AF9E-78F0BD56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3162A-C3B9-D54B-B17B-89FE817B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022F5-E0DE-9548-A35F-3A2623129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3D8DA-BB43-144E-ADF2-D90771B17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3346B-204A-0C40-B121-0DAC94D3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B0D6D-6F24-6848-BC6A-57B235D8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9787-2FC5-AA42-8EB9-999B8B01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39E5B-974D-E84E-8838-6236CA4B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B17AB-5237-644D-9AEA-16EC9DD9B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3A759-A3C5-1D4D-9B15-6247D5D4B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7175-844F-954B-B4B4-AD69CA34C1AB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56383-437C-E84C-8866-1FB48AA20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2B13-A915-7544-AF61-F8F38AE7E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CD89-79D2-8746-A50E-9E657982E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5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5351-1CC3-BC42-9680-FC5BC6FB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B2F8-0EB2-2242-98F2-12BEC42AE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4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1A1E-F197-7444-9706-16FEB63F0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6717"/>
            <a:ext cx="9144000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Blackadder ITC" panose="020F0502020204030204" pitchFamily="34" charset="0"/>
                <a:cs typeface="Blackadder ITC" panose="020F0502020204030204" pitchFamily="34" charset="0"/>
              </a:rPr>
              <a:t>The Israel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95CF3-4B9E-144E-9EE8-65EC6D35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6392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Galatians 6:16</a:t>
            </a:r>
          </a:p>
        </p:txBody>
      </p:sp>
    </p:spTree>
    <p:extLst>
      <p:ext uri="{BB962C8B-B14F-4D97-AF65-F5344CB8AC3E}">
        <p14:creationId xmlns:p14="http://schemas.microsoft.com/office/powerpoint/2010/main" val="29956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CFE1-9072-0444-A3E4-E2DEFA4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lackadder ITC" pitchFamily="82" charset="77"/>
              </a:rPr>
              <a:t>They Are Not All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4558-D420-7240-B21D-C4C76946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37" y="1783095"/>
            <a:ext cx="11460126" cy="478782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Children of the Promise </a:t>
            </a:r>
            <a:r>
              <a:rPr lang="en-US" sz="3600" i="1" dirty="0">
                <a:solidFill>
                  <a:schemeClr val="bg1"/>
                </a:solidFill>
              </a:rPr>
              <a:t>(Romans 9)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 laments over his countrymen who are lost spiritually </a:t>
            </a:r>
            <a:r>
              <a:rPr lang="en-US" sz="3200" i="1" dirty="0">
                <a:solidFill>
                  <a:schemeClr val="bg1"/>
                </a:solidFill>
              </a:rPr>
              <a:t>(vv. 1-5).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true Israel are those of the promise, not the flesh </a:t>
            </a:r>
            <a:r>
              <a:rPr lang="en-US" sz="3200" i="1" dirty="0">
                <a:solidFill>
                  <a:schemeClr val="bg1"/>
                </a:solidFill>
              </a:rPr>
              <a:t>(vv. 6-13).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Isaac, not Ishmael </a:t>
            </a:r>
            <a:r>
              <a:rPr lang="en-US" sz="3200" i="1" dirty="0">
                <a:solidFill>
                  <a:schemeClr val="bg1"/>
                </a:solidFill>
              </a:rPr>
              <a:t>(vv. 6-9).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Jacob, not Esau </a:t>
            </a:r>
            <a:r>
              <a:rPr lang="en-US" sz="3200" i="1" dirty="0">
                <a:solidFill>
                  <a:schemeClr val="bg1"/>
                </a:solidFill>
              </a:rPr>
              <a:t>(vv. 10-13).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One New Man from the Two </a:t>
            </a:r>
            <a:r>
              <a:rPr lang="en-US" sz="3600" i="1" dirty="0">
                <a:solidFill>
                  <a:schemeClr val="bg1"/>
                </a:solidFill>
              </a:rPr>
              <a:t>– Ephesians 2:14-18</a:t>
            </a:r>
          </a:p>
        </p:txBody>
      </p:sp>
    </p:spTree>
    <p:extLst>
      <p:ext uri="{BB962C8B-B14F-4D97-AF65-F5344CB8AC3E}">
        <p14:creationId xmlns:p14="http://schemas.microsoft.com/office/powerpoint/2010/main" val="33910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CFE1-9072-0444-A3E4-E2DEFA4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lackadder ITC" pitchFamily="82" charset="77"/>
              </a:rPr>
              <a:t>Fleshly vs Spiritual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4558-D420-7240-B21D-C4C76946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37" y="1783095"/>
            <a:ext cx="11460126" cy="478782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Citizenship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Fleshly – </a:t>
            </a:r>
            <a:r>
              <a:rPr lang="en-US" sz="3200" i="1" dirty="0">
                <a:solidFill>
                  <a:schemeClr val="bg1"/>
                </a:solidFill>
              </a:rPr>
              <a:t>2 Corinthians 11:22; Philippians 3:5 </a:t>
            </a:r>
            <a:r>
              <a:rPr lang="en-US" sz="3200" dirty="0">
                <a:solidFill>
                  <a:schemeClr val="bg1"/>
                </a:solidFill>
              </a:rPr>
              <a:t>– physical birth.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Spiritual – </a:t>
            </a:r>
            <a:r>
              <a:rPr lang="en-US" sz="3200" i="1" dirty="0">
                <a:solidFill>
                  <a:schemeClr val="bg1"/>
                </a:solidFill>
              </a:rPr>
              <a:t>Luke 16:16 </a:t>
            </a:r>
            <a:r>
              <a:rPr lang="en-US" sz="3200" dirty="0">
                <a:solidFill>
                  <a:schemeClr val="bg1"/>
                </a:solidFill>
              </a:rPr>
              <a:t>– desire for entrance.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New birth by choice – </a:t>
            </a:r>
            <a:r>
              <a:rPr lang="en-US" sz="3200" i="1" dirty="0">
                <a:solidFill>
                  <a:schemeClr val="bg1"/>
                </a:solidFill>
              </a:rPr>
              <a:t>John 3:3-5; 1 Peter 1:22-23;               Romans 6:3-4; Galatians 3:26-29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new creation is that which avails – </a:t>
            </a:r>
            <a:r>
              <a:rPr lang="en-US" sz="3200" i="1" dirty="0">
                <a:solidFill>
                  <a:schemeClr val="bg1"/>
                </a:solidFill>
              </a:rPr>
              <a:t>2 Corinthians 5:17; Galatians 6:15</a:t>
            </a:r>
          </a:p>
        </p:txBody>
      </p:sp>
    </p:spTree>
    <p:extLst>
      <p:ext uri="{BB962C8B-B14F-4D97-AF65-F5344CB8AC3E}">
        <p14:creationId xmlns:p14="http://schemas.microsoft.com/office/powerpoint/2010/main" val="10348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CFE1-9072-0444-A3E4-E2DEFA4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lackadder ITC" pitchFamily="82" charset="77"/>
              </a:rPr>
              <a:t>Fleshly vs Spiritual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4558-D420-7240-B21D-C4C76946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37" y="1783095"/>
            <a:ext cx="11460126" cy="478782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Relationship to the Covenant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Fleshly – </a:t>
            </a:r>
            <a:r>
              <a:rPr lang="en-US" sz="3200" i="1" dirty="0">
                <a:solidFill>
                  <a:schemeClr val="bg1"/>
                </a:solidFill>
              </a:rPr>
              <a:t>Genesis 17:9-11 </a:t>
            </a:r>
            <a:r>
              <a:rPr lang="en-US" sz="3200" dirty="0">
                <a:solidFill>
                  <a:schemeClr val="bg1"/>
                </a:solidFill>
              </a:rPr>
              <a:t>– physical birth, and sign of the covenant given (circumcision).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Born into obligation – </a:t>
            </a:r>
            <a:r>
              <a:rPr lang="en-US" sz="3200" i="1" dirty="0">
                <a:solidFill>
                  <a:schemeClr val="bg1"/>
                </a:solidFill>
              </a:rPr>
              <a:t>Exodus 19:4-6; Deuteronomy 7:9;          Psalm 103:17-18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Some had the desire to obey, but other’s didn’t –                     </a:t>
            </a:r>
            <a:r>
              <a:rPr lang="en-US" sz="3200" i="1" dirty="0">
                <a:solidFill>
                  <a:schemeClr val="bg1"/>
                </a:solidFill>
              </a:rPr>
              <a:t>Psalm 119:9-11, 16; 50:8-15; Jeremiah 6:10, 16-17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majority did not keep it, so God spoke of a new covenant – </a:t>
            </a:r>
            <a:r>
              <a:rPr lang="en-US" sz="3200" i="1" dirty="0">
                <a:solidFill>
                  <a:schemeClr val="bg1"/>
                </a:solidFill>
              </a:rPr>
              <a:t>Jeremiah 31:31-32; Hebrews 8:7-9</a:t>
            </a:r>
          </a:p>
        </p:txBody>
      </p:sp>
    </p:spTree>
    <p:extLst>
      <p:ext uri="{BB962C8B-B14F-4D97-AF65-F5344CB8AC3E}">
        <p14:creationId xmlns:p14="http://schemas.microsoft.com/office/powerpoint/2010/main" val="133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CFE1-9072-0444-A3E4-E2DEFA4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lackadder ITC" pitchFamily="82" charset="77"/>
              </a:rPr>
              <a:t>Fleshly vs Spiritual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4558-D420-7240-B21D-C4C76946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37" y="1783095"/>
            <a:ext cx="11460126" cy="478782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Relationship to the Covenant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Spiritual – </a:t>
            </a:r>
            <a:r>
              <a:rPr lang="en-US" sz="3200" i="1" dirty="0">
                <a:solidFill>
                  <a:schemeClr val="bg1"/>
                </a:solidFill>
              </a:rPr>
              <a:t>Colossians 2:11-12 </a:t>
            </a:r>
            <a:r>
              <a:rPr lang="en-US" sz="3200" dirty="0">
                <a:solidFill>
                  <a:schemeClr val="bg1"/>
                </a:solidFill>
              </a:rPr>
              <a:t>– spiritual circumcision of choice by baptism.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Desire to obey – </a:t>
            </a:r>
            <a:r>
              <a:rPr lang="en-US" sz="3200" i="1" dirty="0">
                <a:solidFill>
                  <a:schemeClr val="bg1"/>
                </a:solidFill>
              </a:rPr>
              <a:t>Matthew 11:28-30; 1 John 5:3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Jeremiah prophesied of a new covenant God would make that would include a people with a knowledge of Him, love for Him, thus a desire to obey Him from the heart – </a:t>
            </a:r>
            <a:r>
              <a:rPr lang="en-US" sz="3200" i="1" dirty="0">
                <a:solidFill>
                  <a:schemeClr val="bg1"/>
                </a:solidFill>
              </a:rPr>
              <a:t>Jeremiah 31:33-34</a:t>
            </a:r>
          </a:p>
        </p:txBody>
      </p:sp>
    </p:spTree>
    <p:extLst>
      <p:ext uri="{BB962C8B-B14F-4D97-AF65-F5344CB8AC3E}">
        <p14:creationId xmlns:p14="http://schemas.microsoft.com/office/powerpoint/2010/main" val="37198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CFE1-9072-0444-A3E4-E2DEFA4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lackadder ITC" pitchFamily="82" charset="77"/>
              </a:rPr>
              <a:t>Fleshly vs Spiritual Israel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34558-D420-7240-B21D-C4C76946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37" y="1783095"/>
            <a:ext cx="11460126" cy="4787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Justification</a:t>
            </a:r>
            <a:endParaRPr lang="en-US" sz="36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Fleshly – </a:t>
            </a:r>
            <a:r>
              <a:rPr lang="en-US" sz="3200" i="1" dirty="0">
                <a:solidFill>
                  <a:schemeClr val="bg1"/>
                </a:solidFill>
              </a:rPr>
              <a:t>Romans 3:9-20 </a:t>
            </a:r>
            <a:r>
              <a:rPr lang="en-US" sz="3200" dirty="0">
                <a:solidFill>
                  <a:schemeClr val="bg1"/>
                </a:solidFill>
              </a:rPr>
              <a:t>– sought to be justified by law, but fail.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Claimed Christ, but still sought justification in the law. Therefore, lost the benefits of Christ, and fell from grace – </a:t>
            </a:r>
            <a:r>
              <a:rPr lang="en-US" sz="3200" i="1" dirty="0">
                <a:solidFill>
                  <a:schemeClr val="bg1"/>
                </a:solidFill>
              </a:rPr>
              <a:t>Galatians 5:1-6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Spiritual – </a:t>
            </a:r>
            <a:r>
              <a:rPr lang="en-US" sz="3200" i="1" dirty="0">
                <a:solidFill>
                  <a:schemeClr val="bg1"/>
                </a:solidFill>
              </a:rPr>
              <a:t>Galatians 3:21-29 </a:t>
            </a:r>
            <a:r>
              <a:rPr lang="en-US" sz="3200" dirty="0">
                <a:solidFill>
                  <a:schemeClr val="bg1"/>
                </a:solidFill>
              </a:rPr>
              <a:t>– seek to be justified according to God’s standard, i.e. apart from the law by faith in Christ.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Only boast in the cross of Christ because that is their means of salvation – </a:t>
            </a:r>
            <a:r>
              <a:rPr lang="en-US" sz="3200" i="1" dirty="0">
                <a:solidFill>
                  <a:schemeClr val="bg1"/>
                </a:solidFill>
              </a:rPr>
              <a:t>Galatians 6:11-16 </a:t>
            </a:r>
            <a:r>
              <a:rPr lang="en-US" sz="3200" dirty="0">
                <a:solidFill>
                  <a:schemeClr val="bg1"/>
                </a:solidFill>
              </a:rPr>
              <a:t>– are the </a:t>
            </a:r>
            <a:r>
              <a:rPr lang="en-US" sz="3200" i="1" dirty="0">
                <a:solidFill>
                  <a:schemeClr val="bg1"/>
                </a:solidFill>
              </a:rPr>
              <a:t>“Israel of God” </a:t>
            </a:r>
            <a:r>
              <a:rPr lang="en-US" sz="3200" dirty="0">
                <a:solidFill>
                  <a:schemeClr val="bg1"/>
                </a:solidFill>
              </a:rPr>
              <a:t>upon whom are </a:t>
            </a:r>
            <a:r>
              <a:rPr lang="en-US" sz="3200" i="1" dirty="0">
                <a:solidFill>
                  <a:schemeClr val="bg1"/>
                </a:solidFill>
              </a:rPr>
              <a:t>“peace and mercy.”</a:t>
            </a:r>
          </a:p>
        </p:txBody>
      </p:sp>
    </p:spTree>
    <p:extLst>
      <p:ext uri="{BB962C8B-B14F-4D97-AF65-F5344CB8AC3E}">
        <p14:creationId xmlns:p14="http://schemas.microsoft.com/office/powerpoint/2010/main" val="29295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1A1E-F197-7444-9706-16FEB63F0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6717"/>
            <a:ext cx="9144000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Blackadder ITC" panose="020F0502020204030204" pitchFamily="34" charset="0"/>
                <a:cs typeface="Blackadder ITC" panose="020F0502020204030204" pitchFamily="34" charset="0"/>
              </a:rPr>
              <a:t>The Israel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95CF3-4B9E-144E-9EE8-65EC6D35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6392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Galatians 6:16</a:t>
            </a:r>
          </a:p>
        </p:txBody>
      </p:sp>
    </p:spTree>
    <p:extLst>
      <p:ext uri="{BB962C8B-B14F-4D97-AF65-F5344CB8AC3E}">
        <p14:creationId xmlns:p14="http://schemas.microsoft.com/office/powerpoint/2010/main" val="25668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391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Blackadder ITC</vt:lpstr>
      <vt:lpstr>Calibri</vt:lpstr>
      <vt:lpstr>Calibri Light</vt:lpstr>
      <vt:lpstr>Office Theme</vt:lpstr>
      <vt:lpstr>PowerPoint Presentation</vt:lpstr>
      <vt:lpstr>The Israel of God</vt:lpstr>
      <vt:lpstr>They Are Not All Israel</vt:lpstr>
      <vt:lpstr>Fleshly vs Spiritual Israel</vt:lpstr>
      <vt:lpstr>Fleshly vs Spiritual Israel</vt:lpstr>
      <vt:lpstr>Fleshly vs Spiritual Israel</vt:lpstr>
      <vt:lpstr>Fleshly vs Spiritual Israel</vt:lpstr>
      <vt:lpstr>The Israel of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2019-03-07T19:36:58Z</dcterms:created>
  <dcterms:modified xsi:type="dcterms:W3CDTF">2019-03-10T21:52:36Z</dcterms:modified>
</cp:coreProperties>
</file>