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0"/>
  </p:normalViewPr>
  <p:slideViewPr>
    <p:cSldViewPr snapToGrid="0" snapToObjects="1">
      <p:cViewPr varScale="1">
        <p:scale>
          <a:sx n="90" d="100"/>
          <a:sy n="90" d="100"/>
        </p:scale>
        <p:origin x="23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B668C-048B-D34C-BAF3-093FCEF33C4B}" type="datetimeFigureOut">
              <a:rPr lang="en-US" smtClean="0"/>
              <a:t>4/23/19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DE455-DCD7-EE43-A913-0DE9B3A54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3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7DE455-DCD7-EE43-A913-0DE9B3A542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32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7DE455-DCD7-EE43-A913-0DE9B3A542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5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7DE455-DCD7-EE43-A913-0DE9B3A542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47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7DE455-DCD7-EE43-A913-0DE9B3A542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07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7DE455-DCD7-EE43-A913-0DE9B3A542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97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F0054-7687-A444-B69B-34D836596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4104DA-3E28-064A-83C9-9F0546439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EEBAD-D1A6-DF4A-A1BF-F45AAB4B7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0BC4-44BA-9C4C-B018-EDAA6B6A0A5F}" type="datetimeFigureOut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9F046-D071-0D4D-948C-16D023D3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0D86-5F79-9847-ADEB-7819F34CF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CAD3-1903-7C48-B0B6-3B8F1D45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52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65CB4-C744-3A4F-AE30-1D4167C91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1E652E-DBA5-5247-A59A-D4F911D56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5564D-7C95-5E41-98FA-990AB18B9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0BC4-44BA-9C4C-B018-EDAA6B6A0A5F}" type="datetimeFigureOut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EAA01-C1CA-A64B-A260-97B16A3A0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0AD63-E65B-5448-B50E-17203143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CAD3-1903-7C48-B0B6-3B8F1D45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4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7DD8D8-BB4E-E442-82DD-C9BB62CF8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D68FD2-2463-874A-BB5D-0889DFF79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C4609-821E-864C-9474-6CA6B6F09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0BC4-44BA-9C4C-B018-EDAA6B6A0A5F}" type="datetimeFigureOut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48C0E-5724-D241-82E7-AA234623D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2FC68-B816-2F42-92A2-DA207B023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CAD3-1903-7C48-B0B6-3B8F1D45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7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CA615-D85B-C44E-A585-C133D01F7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77093-C19F-0E47-83E6-91D6F0B5D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6CE48-70D1-7447-937E-ED8BA35C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0BC4-44BA-9C4C-B018-EDAA6B6A0A5F}" type="datetimeFigureOut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52BB5-0CF2-684B-BA8A-C53DAFA81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8BD73-4030-5D4E-AC9A-F7FC121D5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CAD3-1903-7C48-B0B6-3B8F1D45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6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CDA9C-CF43-4D45-8874-600BF05AD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B862F-DF9C-9E48-B23A-B4262B345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53952-5DF3-634D-B7C2-9F705E99A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0BC4-44BA-9C4C-B018-EDAA6B6A0A5F}" type="datetimeFigureOut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7DCB6-58C1-D443-83FD-8FACD4E61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B3DD6-AB58-0A47-B07D-39FEFABD8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CAD3-1903-7C48-B0B6-3B8F1D45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98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CB371-1D0C-C249-8F5D-6D0D9884F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4FD72-7400-0B45-948C-F2F304F8D8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44CF7B-3A21-B74A-815D-300761CCA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E569E-8A51-C14A-89EC-EE89B81D7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0BC4-44BA-9C4C-B018-EDAA6B6A0A5F}" type="datetimeFigureOut">
              <a:rPr lang="en-US" smtClean="0"/>
              <a:t>4/22/19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53F1A-C859-7144-91D5-71F3F3A29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88843-CB1A-1347-A83A-D14BDAA0D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CAD3-1903-7C48-B0B6-3B8F1D45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0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9CCFC-3C6E-4946-B94F-AD90A3182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16233-EED8-A44B-8887-425A71286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2DB5F8-9301-C348-ADB8-877906567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0637C5-F481-A745-83AB-13AB818599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0C059E-B801-F54C-8D4C-9369AB1F71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12D2B-A23F-134B-9623-F32A84D3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0BC4-44BA-9C4C-B018-EDAA6B6A0A5F}" type="datetimeFigureOut">
              <a:rPr lang="en-US" smtClean="0"/>
              <a:t>4/22/19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9DD17-3DE7-8B41-A7DE-AB4A2C712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9B9DE9-D800-324A-AAA9-4B4B5D880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CAD3-1903-7C48-B0B6-3B8F1D45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05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1A3F8-B484-CA4B-A455-56583251F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82E3B-1E29-AA4F-8AED-0D1DD1FB6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0BC4-44BA-9C4C-B018-EDAA6B6A0A5F}" type="datetimeFigureOut">
              <a:rPr lang="en-US" smtClean="0"/>
              <a:t>4/22/19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A87C7-599B-F04A-B107-4B6477BC2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41AD57-8A44-FE41-94CA-FF572C5B6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CAD3-1903-7C48-B0B6-3B8F1D45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74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330582-BB92-D645-9306-AD1710D7C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0BC4-44BA-9C4C-B018-EDAA6B6A0A5F}" type="datetimeFigureOut">
              <a:rPr lang="en-US" smtClean="0"/>
              <a:t>4/22/19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EF5ABD-4B47-6C49-92A3-289F961B2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2854F-D936-7743-A1B1-91043293B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CAD3-1903-7C48-B0B6-3B8F1D45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6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E1CC2-A21F-2748-A1A7-5B85790F6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35833-1BC8-1846-A15D-5BD9EB0D2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59CBBE-A934-554B-83D3-859B53301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F28D3-C91A-6440-8B10-401F408BA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0BC4-44BA-9C4C-B018-EDAA6B6A0A5F}" type="datetimeFigureOut">
              <a:rPr lang="en-US" smtClean="0"/>
              <a:t>4/22/19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98B9B-2561-1F49-84F0-9414750E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BC592-AA19-A547-87E9-7C597AB3E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CAD3-1903-7C48-B0B6-3B8F1D45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22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75281-2C10-FB47-A5AB-444C8D533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0CB4A8-5269-9A47-A644-528684ACC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B3F98-0F6A-0543-96E7-97A3973E3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068A0-7755-C74D-9273-2FBAC6B9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0BC4-44BA-9C4C-B018-EDAA6B6A0A5F}" type="datetimeFigureOut">
              <a:rPr lang="en-US" smtClean="0"/>
              <a:t>4/22/19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A68B5-8B2E-DD4B-BD50-306E5206E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C5F14-5E30-FC42-8EF0-BF2AB3B8F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CAD3-1903-7C48-B0B6-3B8F1D45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65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58E0A-64F5-2E49-A227-6DE3EDFFA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55DA3-B400-0445-974D-90011B8FF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CAA4D-E5C0-4D46-9C29-E47D13262E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40BC4-44BA-9C4C-B018-EDAA6B6A0A5F}" type="datetimeFigureOut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A858D-493E-3249-8E1C-1236195585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FE9F5-069F-4B4B-BCF7-2406F725D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ECAD3-1903-7C48-B0B6-3B8F1D45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6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5ED8-F62F-7740-83C7-74B147E2F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391AA-78C8-504D-A01D-16C603955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81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EA1DC-258E-5542-B42F-E415D5CF2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33366" y="1565276"/>
            <a:ext cx="9144000" cy="2387600"/>
          </a:xfrm>
        </p:spPr>
        <p:txBody>
          <a:bodyPr>
            <a:normAutofit/>
          </a:bodyPr>
          <a:lstStyle/>
          <a:p>
            <a:r>
              <a:rPr lang="en-US" sz="8800" dirty="0">
                <a:solidFill>
                  <a:schemeClr val="bg1">
                    <a:alpha val="80000"/>
                  </a:schemeClr>
                </a:solidFill>
                <a:latin typeface="Chalkduster" panose="03050602040202020205" pitchFamily="66" charset="77"/>
                <a:cs typeface="Broadway" panose="020F0502020204030204" pitchFamily="34" charset="0"/>
              </a:rPr>
              <a:t>GLUTTONY</a:t>
            </a:r>
          </a:p>
        </p:txBody>
      </p:sp>
    </p:spTree>
    <p:extLst>
      <p:ext uri="{BB962C8B-B14F-4D97-AF65-F5344CB8AC3E}">
        <p14:creationId xmlns:p14="http://schemas.microsoft.com/office/powerpoint/2010/main" val="356286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2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1A760-B345-8C49-B060-103535006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4288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>
                    <a:alpha val="80000"/>
                  </a:schemeClr>
                </a:solidFill>
                <a:latin typeface="Chalkduster" panose="03050602040202020205" pitchFamily="66" charset="77"/>
              </a:rPr>
              <a:t>WHAT IS GLUTTONY?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96BB8-C61F-FD43-9984-C4E45D6C0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12" y="1771650"/>
            <a:ext cx="11610975" cy="4843463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Hebrew – </a:t>
            </a:r>
            <a:r>
              <a:rPr lang="en-US" sz="3000" i="1" dirty="0" err="1">
                <a:solidFill>
                  <a:schemeClr val="bg1"/>
                </a:solidFill>
              </a:rPr>
              <a:t>zâlal</a:t>
            </a:r>
            <a:r>
              <a:rPr lang="en-US" sz="3000" i="1" dirty="0">
                <a:solidFill>
                  <a:schemeClr val="bg1"/>
                </a:solidFill>
              </a:rPr>
              <a:t> </a:t>
            </a:r>
            <a:r>
              <a:rPr lang="en-US" sz="3000" dirty="0">
                <a:solidFill>
                  <a:schemeClr val="bg1"/>
                </a:solidFill>
              </a:rPr>
              <a:t>– to shake (as in the wind), i.e. to quake; figuratively, to be loose morally, worthless or prodigal. (Strong)</a:t>
            </a:r>
          </a:p>
          <a:p>
            <a:pPr lvl="1"/>
            <a:r>
              <a:rPr lang="en-US" sz="3000" dirty="0">
                <a:solidFill>
                  <a:schemeClr val="bg1"/>
                </a:solidFill>
              </a:rPr>
              <a:t>“to pour out, to shake out…a squanderer, a prodigal…’those who squander (or, are prodigals as to) their own body,’ voluptuous profligates” (</a:t>
            </a:r>
            <a:r>
              <a:rPr lang="en-US" sz="3000" dirty="0" err="1">
                <a:solidFill>
                  <a:schemeClr val="bg1"/>
                </a:solidFill>
              </a:rPr>
              <a:t>Gesenius</a:t>
            </a:r>
            <a:r>
              <a:rPr lang="en-US" sz="3000" dirty="0">
                <a:solidFill>
                  <a:schemeClr val="bg1"/>
                </a:solidFill>
              </a:rPr>
              <a:t>’ Hebrew-</a:t>
            </a:r>
            <a:r>
              <a:rPr lang="en-US" sz="3000" dirty="0" err="1">
                <a:solidFill>
                  <a:schemeClr val="bg1"/>
                </a:solidFill>
              </a:rPr>
              <a:t>Chaldee</a:t>
            </a:r>
            <a:r>
              <a:rPr lang="en-US" sz="3000" dirty="0">
                <a:solidFill>
                  <a:schemeClr val="bg1"/>
                </a:solidFill>
              </a:rPr>
              <a:t> Lexicon)</a:t>
            </a:r>
          </a:p>
          <a:p>
            <a:pPr lvl="1"/>
            <a:r>
              <a:rPr lang="en-US" sz="3000" dirty="0">
                <a:solidFill>
                  <a:schemeClr val="bg1"/>
                </a:solidFill>
              </a:rPr>
              <a:t>“A shaking from fear or overeating.” (Ancient Hebrew Lexicon of the Bible)</a:t>
            </a:r>
          </a:p>
          <a:p>
            <a:r>
              <a:rPr lang="en-US" sz="3000" dirty="0">
                <a:solidFill>
                  <a:schemeClr val="bg1"/>
                </a:solidFill>
              </a:rPr>
              <a:t>Greek – </a:t>
            </a:r>
            <a:r>
              <a:rPr lang="en-US" sz="3000" i="1" dirty="0" err="1">
                <a:solidFill>
                  <a:schemeClr val="bg1"/>
                </a:solidFill>
              </a:rPr>
              <a:t>Phagos</a:t>
            </a:r>
            <a:r>
              <a:rPr lang="en-US" sz="3000" dirty="0">
                <a:solidFill>
                  <a:schemeClr val="bg1"/>
                </a:solidFill>
              </a:rPr>
              <a:t> – a voracious man, a glutton. (Strong)</a:t>
            </a:r>
          </a:p>
          <a:p>
            <a:pPr lvl="1"/>
            <a:r>
              <a:rPr lang="en-US" sz="3000" dirty="0">
                <a:solidFill>
                  <a:schemeClr val="bg1"/>
                </a:solidFill>
              </a:rPr>
              <a:t>“akin to </a:t>
            </a:r>
            <a:r>
              <a:rPr lang="en-US" sz="3000" dirty="0" err="1">
                <a:solidFill>
                  <a:schemeClr val="bg1"/>
                </a:solidFill>
              </a:rPr>
              <a:t>phago</a:t>
            </a:r>
            <a:r>
              <a:rPr lang="en-US" sz="3000" dirty="0">
                <a:solidFill>
                  <a:schemeClr val="bg1"/>
                </a:solidFill>
              </a:rPr>
              <a:t>, ‘to eat,’ a form used for the aorist or past tense of </a:t>
            </a:r>
            <a:r>
              <a:rPr lang="en-US" sz="3000" dirty="0" err="1">
                <a:solidFill>
                  <a:schemeClr val="bg1"/>
                </a:solidFill>
              </a:rPr>
              <a:t>esthio</a:t>
            </a:r>
            <a:r>
              <a:rPr lang="en-US" sz="3000" dirty="0">
                <a:solidFill>
                  <a:schemeClr val="bg1"/>
                </a:solidFill>
              </a:rPr>
              <a:t>, denotes ‘a glutton’” (Vine)</a:t>
            </a:r>
          </a:p>
          <a:p>
            <a:r>
              <a:rPr lang="en-US" sz="3000" dirty="0">
                <a:solidFill>
                  <a:schemeClr val="bg1"/>
                </a:solidFill>
              </a:rPr>
              <a:t>Greek – </a:t>
            </a:r>
            <a:r>
              <a:rPr lang="en-US" sz="3000" i="1" dirty="0" err="1">
                <a:solidFill>
                  <a:schemeClr val="bg1"/>
                </a:solidFill>
              </a:rPr>
              <a:t>gastēr</a:t>
            </a:r>
            <a:r>
              <a:rPr lang="en-US" sz="3000" dirty="0">
                <a:solidFill>
                  <a:schemeClr val="bg1"/>
                </a:solidFill>
              </a:rPr>
              <a:t> – the stomach…a glutton, gormandizer, a man who is as it were all stomach. (Strong)</a:t>
            </a:r>
          </a:p>
          <a:p>
            <a:pPr lvl="1"/>
            <a:r>
              <a:rPr lang="en-US" sz="3000" dirty="0">
                <a:solidFill>
                  <a:schemeClr val="bg1"/>
                </a:solidFill>
              </a:rPr>
              <a:t>“the stomach; by synecdoche a glutton, a gormandizer, a man who is as it were all stomach” (Thayer)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2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1A760-B345-8C49-B060-103535006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4288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>
                    <a:alpha val="80000"/>
                  </a:schemeClr>
                </a:solidFill>
                <a:latin typeface="Chalkduster" panose="03050602040202020205" pitchFamily="66" charset="77"/>
              </a:rPr>
              <a:t>WHAT IS GLUTTONY?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96BB8-C61F-FD43-9984-C4E45D6C0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12" y="1771650"/>
            <a:ext cx="11610975" cy="4843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Gluttony Portrayed</a:t>
            </a:r>
          </a:p>
          <a:p>
            <a:r>
              <a:rPr lang="en-US" sz="3200" dirty="0">
                <a:solidFill>
                  <a:schemeClr val="bg1"/>
                </a:solidFill>
              </a:rPr>
              <a:t>Quail given to Israel – </a:t>
            </a:r>
            <a:r>
              <a:rPr lang="en-US" sz="3200" i="1" dirty="0">
                <a:solidFill>
                  <a:schemeClr val="bg1"/>
                </a:solidFill>
              </a:rPr>
              <a:t>Numbers 11:31-34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Why did God strike them?</a:t>
            </a:r>
          </a:p>
          <a:p>
            <a:pPr lvl="1"/>
            <a:r>
              <a:rPr lang="en-US" sz="3200" dirty="0" err="1">
                <a:solidFill>
                  <a:schemeClr val="bg1"/>
                </a:solidFill>
              </a:rPr>
              <a:t>Kibroth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Hattaavah</a:t>
            </a:r>
            <a:r>
              <a:rPr lang="en-US" sz="3200" dirty="0">
                <a:solidFill>
                  <a:schemeClr val="bg1"/>
                </a:solidFill>
              </a:rPr>
              <a:t> – “graves of the longing” (Strong); “graves of lust” (Brown-Driver-Briggs) </a:t>
            </a:r>
          </a:p>
          <a:p>
            <a:r>
              <a:rPr lang="en-US" sz="3200" dirty="0">
                <a:solidFill>
                  <a:schemeClr val="bg1"/>
                </a:solidFill>
              </a:rPr>
              <a:t>A commentary in the Psalms – </a:t>
            </a:r>
            <a:r>
              <a:rPr lang="en-US" sz="3200" i="1" dirty="0">
                <a:solidFill>
                  <a:schemeClr val="bg1"/>
                </a:solidFill>
              </a:rPr>
              <a:t>Psalm 78:26-31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(v. 29)</a:t>
            </a:r>
            <a:r>
              <a:rPr lang="en-US" sz="3200" dirty="0">
                <a:solidFill>
                  <a:schemeClr val="bg1"/>
                </a:solidFill>
              </a:rPr>
              <a:t> – satiated; </a:t>
            </a:r>
            <a:r>
              <a:rPr lang="en-US" sz="3200" i="1" dirty="0">
                <a:solidFill>
                  <a:schemeClr val="bg1"/>
                </a:solidFill>
              </a:rPr>
              <a:t>(vv. 30-31)</a:t>
            </a:r>
            <a:r>
              <a:rPr lang="en-US" sz="3200" dirty="0">
                <a:solidFill>
                  <a:schemeClr val="bg1"/>
                </a:solidFill>
              </a:rPr>
              <a:t> – overindulgence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</a:rPr>
              <a:t>Manifested: Dissatisfaction, Ingratitude, Misplaced Attention, An Imbalanced Diet of the Physical and Spiritual</a:t>
            </a:r>
          </a:p>
        </p:txBody>
      </p:sp>
    </p:spTree>
    <p:extLst>
      <p:ext uri="{BB962C8B-B14F-4D97-AF65-F5344CB8AC3E}">
        <p14:creationId xmlns:p14="http://schemas.microsoft.com/office/powerpoint/2010/main" val="359016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2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1A760-B345-8C49-B060-103535006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4288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>
                    <a:alpha val="80000"/>
                  </a:schemeClr>
                </a:solidFill>
                <a:latin typeface="Chalkduster" panose="03050602040202020205" pitchFamily="66" charset="77"/>
              </a:rPr>
              <a:t>WHAT IS THE                PROBLEM WITH GLUTTONY?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96BB8-C61F-FD43-9984-C4E45D6C0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12" y="1771650"/>
            <a:ext cx="11610975" cy="4843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A Portrait of a Disciple</a:t>
            </a:r>
          </a:p>
          <a:p>
            <a:r>
              <a:rPr lang="en-US" sz="3200" dirty="0">
                <a:solidFill>
                  <a:schemeClr val="bg1"/>
                </a:solidFill>
              </a:rPr>
              <a:t>Spiritually Minded – </a:t>
            </a:r>
            <a:r>
              <a:rPr lang="en-US" sz="3200" i="1" dirty="0">
                <a:solidFill>
                  <a:schemeClr val="bg1"/>
                </a:solidFill>
              </a:rPr>
              <a:t>Romans 8:5-8 (cf. 1 Corinthians 6:12, 19-20)</a:t>
            </a:r>
          </a:p>
          <a:p>
            <a:r>
              <a:rPr lang="en-US" sz="3200" dirty="0">
                <a:solidFill>
                  <a:schemeClr val="bg1"/>
                </a:solidFill>
              </a:rPr>
              <a:t>Abstainer of Fleshly Lusts – </a:t>
            </a:r>
            <a:r>
              <a:rPr lang="en-US" sz="3200" i="1" dirty="0">
                <a:solidFill>
                  <a:schemeClr val="bg1"/>
                </a:solidFill>
              </a:rPr>
              <a:t>Galatians 5:16-18</a:t>
            </a:r>
          </a:p>
          <a:p>
            <a:r>
              <a:rPr lang="en-US" sz="3200" dirty="0">
                <a:solidFill>
                  <a:schemeClr val="bg1"/>
                </a:solidFill>
              </a:rPr>
              <a:t>Meticulously Cautious – </a:t>
            </a:r>
            <a:r>
              <a:rPr lang="en-US" sz="3200" i="1" dirty="0">
                <a:solidFill>
                  <a:schemeClr val="bg1"/>
                </a:solidFill>
              </a:rPr>
              <a:t>Romans 13:14; 1 Peter 1:15-16</a:t>
            </a:r>
          </a:p>
          <a:p>
            <a:r>
              <a:rPr lang="en-US" sz="3200" dirty="0">
                <a:solidFill>
                  <a:schemeClr val="bg1"/>
                </a:solidFill>
              </a:rPr>
              <a:t>Self Controlled – </a:t>
            </a:r>
            <a:r>
              <a:rPr lang="en-US" sz="3200" i="1" dirty="0">
                <a:solidFill>
                  <a:schemeClr val="bg1"/>
                </a:solidFill>
              </a:rPr>
              <a:t>1 Corinthians 9:24-27</a:t>
            </a:r>
          </a:p>
        </p:txBody>
      </p:sp>
    </p:spTree>
    <p:extLst>
      <p:ext uri="{BB962C8B-B14F-4D97-AF65-F5344CB8AC3E}">
        <p14:creationId xmlns:p14="http://schemas.microsoft.com/office/powerpoint/2010/main" val="141451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2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1A760-B345-8C49-B060-103535006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4288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>
                    <a:alpha val="80000"/>
                  </a:schemeClr>
                </a:solidFill>
                <a:latin typeface="Chalkduster" panose="03050602040202020205" pitchFamily="66" charset="77"/>
              </a:rPr>
              <a:t>WHAT IS THE                PROBLEM WITH GLUTTONY?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96BB8-C61F-FD43-9984-C4E45D6C0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12" y="1771650"/>
            <a:ext cx="11610975" cy="4843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It’s Moral and Spiritual Implications</a:t>
            </a:r>
          </a:p>
          <a:p>
            <a:r>
              <a:rPr lang="en-US" sz="3200" dirty="0">
                <a:solidFill>
                  <a:schemeClr val="bg1"/>
                </a:solidFill>
              </a:rPr>
              <a:t>Discontentment – </a:t>
            </a:r>
            <a:r>
              <a:rPr lang="en-US" sz="3200" i="1" dirty="0">
                <a:solidFill>
                  <a:schemeClr val="bg1"/>
                </a:solidFill>
              </a:rPr>
              <a:t>Philippians 4:11-12</a:t>
            </a:r>
          </a:p>
          <a:p>
            <a:r>
              <a:rPr lang="en-US" sz="3200" dirty="0">
                <a:solidFill>
                  <a:schemeClr val="bg1"/>
                </a:solidFill>
              </a:rPr>
              <a:t>Covetousness – </a:t>
            </a:r>
            <a:r>
              <a:rPr lang="en-US" sz="3200" i="1" dirty="0">
                <a:solidFill>
                  <a:schemeClr val="bg1"/>
                </a:solidFill>
              </a:rPr>
              <a:t>Hebrews 13:5</a:t>
            </a:r>
          </a:p>
          <a:p>
            <a:r>
              <a:rPr lang="en-US" sz="3200" dirty="0">
                <a:solidFill>
                  <a:schemeClr val="bg1"/>
                </a:solidFill>
              </a:rPr>
              <a:t>Carnality – </a:t>
            </a:r>
            <a:r>
              <a:rPr lang="en-US" sz="3200" i="1" dirty="0">
                <a:solidFill>
                  <a:schemeClr val="bg1"/>
                </a:solidFill>
              </a:rPr>
              <a:t>Proverbs 23:1-3</a:t>
            </a:r>
          </a:p>
          <a:p>
            <a:r>
              <a:rPr lang="en-US" sz="3200" dirty="0">
                <a:solidFill>
                  <a:schemeClr val="bg1"/>
                </a:solidFill>
              </a:rPr>
              <a:t>Relinquished Power – </a:t>
            </a:r>
            <a:r>
              <a:rPr lang="en-US" sz="3200" i="1" dirty="0">
                <a:solidFill>
                  <a:schemeClr val="bg1"/>
                </a:solidFill>
              </a:rPr>
              <a:t>1 Corinthians 6:12-14</a:t>
            </a:r>
          </a:p>
          <a:p>
            <a:r>
              <a:rPr lang="en-US" sz="3200" dirty="0">
                <a:solidFill>
                  <a:schemeClr val="bg1"/>
                </a:solidFill>
              </a:rPr>
              <a:t>Provision for Sin – </a:t>
            </a:r>
            <a:r>
              <a:rPr lang="en-US" sz="3200" i="1" dirty="0">
                <a:solidFill>
                  <a:schemeClr val="bg1"/>
                </a:solidFill>
              </a:rPr>
              <a:t>Romans 13:14</a:t>
            </a:r>
          </a:p>
        </p:txBody>
      </p:sp>
    </p:spTree>
    <p:extLst>
      <p:ext uri="{BB962C8B-B14F-4D97-AF65-F5344CB8AC3E}">
        <p14:creationId xmlns:p14="http://schemas.microsoft.com/office/powerpoint/2010/main" val="183622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2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1A760-B345-8C49-B060-103535006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4288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>
                    <a:alpha val="80000"/>
                  </a:schemeClr>
                </a:solidFill>
                <a:latin typeface="Chalkduster" panose="03050602040202020205" pitchFamily="66" charset="77"/>
              </a:rPr>
              <a:t>WHAT IS THE                PROBLEM WITH GLUTTONY?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96BB8-C61F-FD43-9984-C4E45D6C0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12" y="1771650"/>
            <a:ext cx="11610975" cy="4843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It Brings Along Sinful Companions</a:t>
            </a:r>
          </a:p>
          <a:p>
            <a:r>
              <a:rPr lang="en-US" sz="3200" dirty="0">
                <a:solidFill>
                  <a:schemeClr val="bg1"/>
                </a:solidFill>
              </a:rPr>
              <a:t>Rebellion – </a:t>
            </a:r>
            <a:r>
              <a:rPr lang="en-US" sz="3200" i="1" dirty="0">
                <a:solidFill>
                  <a:schemeClr val="bg1"/>
                </a:solidFill>
              </a:rPr>
              <a:t>Deuteronomy 21:18-21</a:t>
            </a:r>
          </a:p>
          <a:p>
            <a:r>
              <a:rPr lang="en-US" sz="3200" dirty="0">
                <a:solidFill>
                  <a:schemeClr val="bg1"/>
                </a:solidFill>
              </a:rPr>
              <a:t>Idleness/Laziness – </a:t>
            </a:r>
            <a:r>
              <a:rPr lang="en-US" sz="3200" i="1" dirty="0">
                <a:solidFill>
                  <a:schemeClr val="bg1"/>
                </a:solidFill>
              </a:rPr>
              <a:t>Titus 1:12; Proverbs 23:19-21</a:t>
            </a:r>
          </a:p>
          <a:p>
            <a:r>
              <a:rPr lang="en-US" sz="3200" dirty="0">
                <a:solidFill>
                  <a:schemeClr val="bg1"/>
                </a:solidFill>
              </a:rPr>
              <a:t>It ends in shame – </a:t>
            </a:r>
            <a:r>
              <a:rPr lang="en-US" sz="3200" i="1" dirty="0">
                <a:solidFill>
                  <a:schemeClr val="bg1"/>
                </a:solidFill>
              </a:rPr>
              <a:t>Proverbs 28:7</a:t>
            </a:r>
          </a:p>
        </p:txBody>
      </p:sp>
    </p:spTree>
    <p:extLst>
      <p:ext uri="{BB962C8B-B14F-4D97-AF65-F5344CB8AC3E}">
        <p14:creationId xmlns:p14="http://schemas.microsoft.com/office/powerpoint/2010/main" val="224208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EA1DC-258E-5542-B42F-E415D5CF2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33366" y="1565276"/>
            <a:ext cx="9144000" cy="2387600"/>
          </a:xfrm>
        </p:spPr>
        <p:txBody>
          <a:bodyPr>
            <a:normAutofit/>
          </a:bodyPr>
          <a:lstStyle/>
          <a:p>
            <a:r>
              <a:rPr lang="en-US" sz="8800" dirty="0">
                <a:solidFill>
                  <a:schemeClr val="bg1">
                    <a:alpha val="80000"/>
                  </a:schemeClr>
                </a:solidFill>
                <a:latin typeface="Chalkduster" panose="03050602040202020205" pitchFamily="66" charset="77"/>
                <a:cs typeface="Broadway" panose="020F0502020204030204" pitchFamily="34" charset="0"/>
              </a:rPr>
              <a:t>GLUTTONY</a:t>
            </a:r>
          </a:p>
        </p:txBody>
      </p:sp>
    </p:spTree>
    <p:extLst>
      <p:ext uri="{BB962C8B-B14F-4D97-AF65-F5344CB8AC3E}">
        <p14:creationId xmlns:p14="http://schemas.microsoft.com/office/powerpoint/2010/main" val="116174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4203</TotalTime>
  <Words>391</Words>
  <Application>Microsoft Macintosh PowerPoint</Application>
  <PresentationFormat>Widescreen</PresentationFormat>
  <Paragraphs>41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Chalkduster</vt:lpstr>
      <vt:lpstr>Office Theme</vt:lpstr>
      <vt:lpstr>PowerPoint Presentation</vt:lpstr>
      <vt:lpstr>GLUTTONY</vt:lpstr>
      <vt:lpstr>WHAT IS GLUTTONY?</vt:lpstr>
      <vt:lpstr>WHAT IS GLUTTONY?</vt:lpstr>
      <vt:lpstr>WHAT IS THE                PROBLEM WITH GLUTTONY?</vt:lpstr>
      <vt:lpstr>WHAT IS THE                PROBLEM WITH GLUTTONY?</vt:lpstr>
      <vt:lpstr>WHAT IS THE                PROBLEM WITH GLUTTONY?</vt:lpstr>
      <vt:lpstr>GLUTTONY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Gluttony</dc:title>
  <dc:creator>Jeremiah Cox</dc:creator>
  <cp:lastModifiedBy>Jeremiah Cox</cp:lastModifiedBy>
  <cp:revision>13</cp:revision>
  <dcterms:created xsi:type="dcterms:W3CDTF">2019-04-19T18:26:32Z</dcterms:created>
  <dcterms:modified xsi:type="dcterms:W3CDTF">2019-04-25T16:00:50Z</dcterms:modified>
</cp:coreProperties>
</file>