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7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2E562-307E-6846-A9EB-978F99F5A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9F931F-7144-6545-B5DE-C31B7D6E8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8DD03-3309-1647-8459-3F0F3BAF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21C-490E-7645-96A8-6C7E49CFF429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157C6-61FE-974F-98A7-166BF3F25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F432D-8DC2-1B4A-9E76-153AE690B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51E9-F6D4-AD4D-AA2F-18EEB91F4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3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45735-E099-AA43-B43D-AE6DEA5E2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575358-23A8-8543-8FA8-CF4BB8405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8CD0A-F9A3-374E-93F3-40227EF0D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21C-490E-7645-96A8-6C7E49CFF429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D5C46-94ED-DE41-B7B7-F537DEAC6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42DAD-EF4B-2D4E-93F4-162328D81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51E9-F6D4-AD4D-AA2F-18EEB91F4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5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89D7E0-2D22-FB4A-BA95-474D210CDB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C4272-4DDE-9B4D-B570-E1220DFE1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FBFC4-9DCA-944C-A842-CA8393EB7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21C-490E-7645-96A8-6C7E49CFF429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40BED-595F-524C-A3DA-90D19C4B7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26DAA-FE5F-1D40-A94F-00CE24AC1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51E9-F6D4-AD4D-AA2F-18EEB91F4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7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4B0B7-2CFF-DA49-98A6-28211764C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AEB1-8DF4-FA49-8241-051ADC428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5A4D4-8FAB-FD46-84AD-C1B585BDF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21C-490E-7645-96A8-6C7E49CFF429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F51CC-38FF-024A-9135-F4E6B62F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4607B-AB87-6645-8804-1430CD3E8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51E9-F6D4-AD4D-AA2F-18EEB91F4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0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797AE-CC19-2549-8BE0-648917A18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846ED-B322-3740-9683-3E25C92F2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F2C96-7E3B-3349-A64A-4D847A022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21C-490E-7645-96A8-6C7E49CFF429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76440-C362-774D-B70F-155BB4AEF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A5D85-53C8-5941-99B9-1AF05001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51E9-F6D4-AD4D-AA2F-18EEB91F4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8E2B-A4BA-624D-9FC6-F95BB22F3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3103A-874B-BE43-A91C-F1649BD6BD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0F2150-1058-C64A-844C-D4CF61D0A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4B1E6-7D4C-284E-8B7B-09C36AF90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21C-490E-7645-96A8-6C7E49CFF429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EFF13-E293-E34D-9EBA-8D3CCAFBC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00B9B-0C3C-F24A-A187-48D0ED1F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51E9-F6D4-AD4D-AA2F-18EEB91F4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7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0CDF6-7B61-E448-8DE9-8E61248CE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1FB1E-74BB-DC4D-B844-ABF52D782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85D2C-33AF-6C4B-B9F4-2EDA58FE4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DABB57-851B-2C4D-8049-53D997DF76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F38B61-0FC3-4849-80D0-2D2F28E0E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33BB5C-0066-5943-8928-923517F8F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21C-490E-7645-96A8-6C7E49CFF429}" type="datetimeFigureOut">
              <a:rPr lang="en-US" smtClean="0"/>
              <a:t>4/7/19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B5A292-9EFA-644B-B977-C0B727810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53E809-D1D2-BF4C-951D-9688E257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51E9-F6D4-AD4D-AA2F-18EEB91F4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0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DE9AA-3381-2444-8234-F50282A21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3A2549-AAFD-6443-8B64-D861784AF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21C-490E-7645-96A8-6C7E49CFF429}" type="datetimeFigureOut">
              <a:rPr lang="en-US" smtClean="0"/>
              <a:t>4/7/19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41F515-99F6-4E4E-BBD6-E63CD28B8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C36EB9-6D91-934A-8D4D-A4C27F21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51E9-F6D4-AD4D-AA2F-18EEB91F4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4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228F92-DECA-FF4E-995C-974066D95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21C-490E-7645-96A8-6C7E49CFF429}" type="datetimeFigureOut">
              <a:rPr lang="en-US" smtClean="0"/>
              <a:t>4/7/19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73854F-3481-0040-B90F-ADFBF01C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2D0DB-F63A-DE4A-A45D-70B8B4B74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51E9-F6D4-AD4D-AA2F-18EEB91F4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5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DD142-990D-734E-A045-D8D15718D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627F1-ED58-DE48-B0E1-C3754B546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A5A538-D776-1043-87D4-CDEFC0770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EBE65-5392-0E4B-B565-4CCD33D8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21C-490E-7645-96A8-6C7E49CFF429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1BBD6-D91B-874D-AA54-FAB58BCB2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576AE6-4C75-AC46-80C4-266E5059F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51E9-F6D4-AD4D-AA2F-18EEB91F4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8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80DE3-478C-9144-B735-0E9DF10EA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F0C1AC-CE84-054F-AF32-9C60E51461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17C466-B7E9-7D4C-A7E0-2FB07AFBD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D096A-738A-564C-B5F8-9CD62251A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A21C-490E-7645-96A8-6C7E49CFF429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859D9-05DD-0C4B-A795-D566C8BAF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E72D4-D5EE-8F43-BC7F-AC4E3B104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51E9-F6D4-AD4D-AA2F-18EEB91F4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0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bg1">
                <a:lumMod val="75000"/>
              </a:schemeClr>
            </a:gs>
            <a:gs pos="45000">
              <a:schemeClr val="bg1">
                <a:lumMod val="65000"/>
              </a:schemeClr>
            </a:gs>
            <a:gs pos="76000">
              <a:schemeClr val="bg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D4DBAB-FA77-7344-85E1-F252E774E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D3CEB-D9DA-9840-AC0D-37D69007C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7DE88-5870-4443-BECA-A63360915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4A21C-490E-7645-96A8-6C7E49CFF429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36D01-BDA0-EE41-A3BE-D5D098291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E8EDE-737F-2744-9741-CA61B8C87A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A51E9-F6D4-AD4D-AA2F-18EEB91F4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2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92588-098C-BD4E-A324-91B541E4E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345A3-F7B3-024B-BD91-01A7B10E3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76B695-C77F-4648-9A84-BC842C21E072}"/>
              </a:ext>
            </a:extLst>
          </p:cNvPr>
          <p:cNvCxnSpPr/>
          <p:nvPr/>
        </p:nvCxnSpPr>
        <p:spPr>
          <a:xfrm>
            <a:off x="-711200" y="3027362"/>
            <a:ext cx="13614400" cy="0"/>
          </a:xfrm>
          <a:prstGeom prst="line">
            <a:avLst/>
          </a:prstGeom>
          <a:ln w="19050">
            <a:solidFill>
              <a:schemeClr val="bg1">
                <a:alpha val="1000"/>
              </a:schemeClr>
            </a:solidFill>
          </a:ln>
          <a:effectLst>
            <a:glow rad="1270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sunset over a mountain&#10;&#10;Description automatically generated">
            <a:extLst>
              <a:ext uri="{FF2B5EF4-FFF2-40B4-BE49-F238E27FC236}">
                <a16:creationId xmlns:a16="http://schemas.microsoft.com/office/drawing/2014/main" id="{8C11EF21-46C2-CD41-B4B7-E38632CBF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616" y="1780741"/>
            <a:ext cx="9436768" cy="2432917"/>
          </a:xfrm>
          <a:prstGeom prst="rect">
            <a:avLst/>
          </a:prstGeom>
          <a:ln w="38100">
            <a:solidFill>
              <a:schemeClr val="bg1">
                <a:alpha val="0"/>
              </a:schemeClr>
            </a:solidFill>
          </a:ln>
          <a:effectLst>
            <a:glow rad="165100">
              <a:schemeClr val="bg1">
                <a:alpha val="60000"/>
              </a:schemeClr>
            </a:glo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BDD3D7-5A1C-0A44-A833-20BB2EDC7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33562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dirty="0">
                <a:solidFill>
                  <a:schemeClr val="bg1">
                    <a:alpha val="85000"/>
                  </a:schemeClr>
                </a:solidFill>
                <a:latin typeface="Rage Italic" panose="03070502040507070304" pitchFamily="66" charset="77"/>
              </a:rPr>
              <a:t>Salvation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DE296-5781-DD4F-B930-8DF3823FA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9438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Engravers MT" panose="02090707080505020304" pitchFamily="18" charset="77"/>
                <a:cs typeface="Apple Chancery" panose="03020702040506060504" pitchFamily="66" charset="-79"/>
              </a:rPr>
              <a:t>Worth Fighting For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C656AE0-18B6-344C-A118-9CDDC165ECFE}"/>
              </a:ext>
            </a:extLst>
          </p:cNvPr>
          <p:cNvSpPr txBox="1">
            <a:spLocks/>
          </p:cNvSpPr>
          <p:nvPr/>
        </p:nvSpPr>
        <p:spPr>
          <a:xfrm>
            <a:off x="1524000" y="5126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i="1" dirty="0">
                <a:solidFill>
                  <a:schemeClr val="bg1"/>
                </a:solidFill>
                <a:cs typeface="Apple Chancery" panose="03020702040506060504" pitchFamily="66" charset="-79"/>
              </a:rPr>
              <a:t>– Jude 3 –</a:t>
            </a:r>
          </a:p>
        </p:txBody>
      </p:sp>
    </p:spTree>
    <p:extLst>
      <p:ext uri="{BB962C8B-B14F-4D97-AF65-F5344CB8AC3E}">
        <p14:creationId xmlns:p14="http://schemas.microsoft.com/office/powerpoint/2010/main" val="108182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A9A44-B7C0-E847-ABA7-0865DB93B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08714"/>
            <a:ext cx="10515600" cy="1325563"/>
          </a:xfrm>
          <a:ln w="38100">
            <a:solidFill>
              <a:schemeClr val="bg1">
                <a:alpha val="1000"/>
              </a:schemeClr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Engravers MT" panose="02090707080505020304" pitchFamily="18" charset="77"/>
              </a:rPr>
              <a:t>Our Common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97451-DF40-BE40-8473-B91963F64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451" y="1770145"/>
            <a:ext cx="11847095" cy="49240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Freedom from Sin 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–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John 8:31-36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Can become slaves of sin again –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 Peter 2:18-19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Reconciliation to God 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–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Romans 5:10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Can lose fellowship with God –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Hebrews 3:12-14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Adoption as Children 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–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John 1:12-13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Can become a child of the Devil –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1 John 3:8-9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Hope of an Inheritance 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–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1 Peter 1:3-4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Can lose our inheritance –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Hebrews 12:15-17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09F21CB-8232-614F-A2E5-EAB41AA1BB48}"/>
              </a:ext>
            </a:extLst>
          </p:cNvPr>
          <p:cNvCxnSpPr>
            <a:cxnSpLocks/>
          </p:cNvCxnSpPr>
          <p:nvPr/>
        </p:nvCxnSpPr>
        <p:spPr>
          <a:xfrm>
            <a:off x="-706145" y="851903"/>
            <a:ext cx="1436354" cy="0"/>
          </a:xfrm>
          <a:prstGeom prst="line">
            <a:avLst/>
          </a:prstGeom>
          <a:ln w="19050">
            <a:solidFill>
              <a:schemeClr val="bg1">
                <a:alpha val="1000"/>
              </a:schemeClr>
            </a:solidFill>
          </a:ln>
          <a:effectLst>
            <a:glow rad="1270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A9109DF-6BD0-6D40-B632-C6E95A1AAE60}"/>
              </a:ext>
            </a:extLst>
          </p:cNvPr>
          <p:cNvCxnSpPr>
            <a:cxnSpLocks/>
          </p:cNvCxnSpPr>
          <p:nvPr/>
        </p:nvCxnSpPr>
        <p:spPr>
          <a:xfrm>
            <a:off x="11473823" y="851903"/>
            <a:ext cx="1436354" cy="0"/>
          </a:xfrm>
          <a:prstGeom prst="line">
            <a:avLst/>
          </a:prstGeom>
          <a:ln w="19050">
            <a:solidFill>
              <a:schemeClr val="bg1">
                <a:alpha val="1000"/>
              </a:schemeClr>
            </a:solidFill>
          </a:ln>
          <a:effectLst>
            <a:glow rad="1270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80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A9A44-B7C0-E847-ABA7-0865DB93B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08714"/>
            <a:ext cx="10515600" cy="1325563"/>
          </a:xfrm>
          <a:ln w="38100">
            <a:solidFill>
              <a:schemeClr val="bg1">
                <a:alpha val="1000"/>
              </a:schemeClr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Engravers MT" panose="02090707080505020304" pitchFamily="18" charset="77"/>
              </a:rPr>
              <a:t>Is there not a cause?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97451-DF40-BE40-8473-B91963F64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451" y="1770145"/>
            <a:ext cx="11847095" cy="4924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David’s Attitude</a:t>
            </a:r>
            <a:endParaRPr lang="en-US" sz="4000" b="1" i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Some possess the attitude of David’s brother –                              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1 Samuel 17:28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We must possess the attitude of David –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1 Samuel 17:29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We must not sit idly by while our adversary is at work to destroy us, and take our salvation away!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We must acknowledge that there is a cause to fight!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09F21CB-8232-614F-A2E5-EAB41AA1BB48}"/>
              </a:ext>
            </a:extLst>
          </p:cNvPr>
          <p:cNvCxnSpPr>
            <a:cxnSpLocks/>
          </p:cNvCxnSpPr>
          <p:nvPr/>
        </p:nvCxnSpPr>
        <p:spPr>
          <a:xfrm>
            <a:off x="-706145" y="851903"/>
            <a:ext cx="1436354" cy="0"/>
          </a:xfrm>
          <a:prstGeom prst="line">
            <a:avLst/>
          </a:prstGeom>
          <a:ln w="19050">
            <a:solidFill>
              <a:schemeClr val="bg1">
                <a:alpha val="1000"/>
              </a:schemeClr>
            </a:solidFill>
          </a:ln>
          <a:effectLst>
            <a:glow rad="1270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A9109DF-6BD0-6D40-B632-C6E95A1AAE60}"/>
              </a:ext>
            </a:extLst>
          </p:cNvPr>
          <p:cNvCxnSpPr>
            <a:cxnSpLocks/>
          </p:cNvCxnSpPr>
          <p:nvPr/>
        </p:nvCxnSpPr>
        <p:spPr>
          <a:xfrm>
            <a:off x="11473823" y="851903"/>
            <a:ext cx="1436354" cy="0"/>
          </a:xfrm>
          <a:prstGeom prst="line">
            <a:avLst/>
          </a:prstGeom>
          <a:ln w="19050">
            <a:solidFill>
              <a:schemeClr val="bg1">
                <a:alpha val="1000"/>
              </a:schemeClr>
            </a:solidFill>
          </a:ln>
          <a:effectLst>
            <a:glow rad="1270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62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A9A44-B7C0-E847-ABA7-0865DB93B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08714"/>
            <a:ext cx="10515600" cy="1325563"/>
          </a:xfrm>
          <a:ln w="38100">
            <a:solidFill>
              <a:schemeClr val="bg1">
                <a:alpha val="1000"/>
              </a:schemeClr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Engravers MT" panose="02090707080505020304" pitchFamily="18" charset="77"/>
              </a:rPr>
              <a:t>Is there not a cause?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97451-DF40-BE40-8473-B91963F64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451" y="1770145"/>
            <a:ext cx="11847095" cy="4924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Our Common Enemy – Satan</a:t>
            </a:r>
            <a:endParaRPr lang="en-US" sz="4000" b="1" i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Seeking to deceive –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 Corinthians 11:3-4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Seeking to devour –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1 Peter 5:8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He has blinded the world –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 Corinthians 4:3-4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He is at work to influence God’s people –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John 13:2; Acts 5:3; 2 Timothy 2:26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09F21CB-8232-614F-A2E5-EAB41AA1BB48}"/>
              </a:ext>
            </a:extLst>
          </p:cNvPr>
          <p:cNvCxnSpPr>
            <a:cxnSpLocks/>
          </p:cNvCxnSpPr>
          <p:nvPr/>
        </p:nvCxnSpPr>
        <p:spPr>
          <a:xfrm>
            <a:off x="-706145" y="851903"/>
            <a:ext cx="1436354" cy="0"/>
          </a:xfrm>
          <a:prstGeom prst="line">
            <a:avLst/>
          </a:prstGeom>
          <a:ln w="19050">
            <a:solidFill>
              <a:schemeClr val="bg1">
                <a:alpha val="1000"/>
              </a:schemeClr>
            </a:solidFill>
          </a:ln>
          <a:effectLst>
            <a:glow rad="1270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A9109DF-6BD0-6D40-B632-C6E95A1AAE60}"/>
              </a:ext>
            </a:extLst>
          </p:cNvPr>
          <p:cNvCxnSpPr>
            <a:cxnSpLocks/>
          </p:cNvCxnSpPr>
          <p:nvPr/>
        </p:nvCxnSpPr>
        <p:spPr>
          <a:xfrm>
            <a:off x="11473823" y="851903"/>
            <a:ext cx="1436354" cy="0"/>
          </a:xfrm>
          <a:prstGeom prst="line">
            <a:avLst/>
          </a:prstGeom>
          <a:ln w="19050">
            <a:solidFill>
              <a:schemeClr val="bg1">
                <a:alpha val="1000"/>
              </a:schemeClr>
            </a:solidFill>
          </a:ln>
          <a:effectLst>
            <a:glow rad="1270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4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A9A44-B7C0-E847-ABA7-0865DB93B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08714"/>
            <a:ext cx="10515600" cy="1325563"/>
          </a:xfrm>
          <a:ln w="38100">
            <a:solidFill>
              <a:schemeClr val="bg1">
                <a:alpha val="1000"/>
              </a:schemeClr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Engravers MT" panose="02090707080505020304" pitchFamily="18" charset="77"/>
              </a:rPr>
              <a:t>Is there not a cause?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97451-DF40-BE40-8473-B91963F64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451" y="1770145"/>
            <a:ext cx="11847095" cy="4924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Our Call to Arms</a:t>
            </a:r>
            <a:endParaRPr lang="en-US" sz="4000" b="1" i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Discipleship is not void of conflict –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Matthew 10:34-39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We are soldiers –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 Timothy 2:3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We are wrestling with Satan –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Ephesians 6:11-12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We are to support the truth –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1 Timothy 3:15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We are to be exposers of darkness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– Ephesians 5:11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We are to strive together against our enemy –              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Philippians 1:27-28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09F21CB-8232-614F-A2E5-EAB41AA1BB48}"/>
              </a:ext>
            </a:extLst>
          </p:cNvPr>
          <p:cNvCxnSpPr>
            <a:cxnSpLocks/>
          </p:cNvCxnSpPr>
          <p:nvPr/>
        </p:nvCxnSpPr>
        <p:spPr>
          <a:xfrm>
            <a:off x="-706145" y="851903"/>
            <a:ext cx="1436354" cy="0"/>
          </a:xfrm>
          <a:prstGeom prst="line">
            <a:avLst/>
          </a:prstGeom>
          <a:ln w="19050">
            <a:solidFill>
              <a:schemeClr val="bg1">
                <a:alpha val="1000"/>
              </a:schemeClr>
            </a:solidFill>
          </a:ln>
          <a:effectLst>
            <a:glow rad="1270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A9109DF-6BD0-6D40-B632-C6E95A1AAE60}"/>
              </a:ext>
            </a:extLst>
          </p:cNvPr>
          <p:cNvCxnSpPr>
            <a:cxnSpLocks/>
          </p:cNvCxnSpPr>
          <p:nvPr/>
        </p:nvCxnSpPr>
        <p:spPr>
          <a:xfrm>
            <a:off x="11473823" y="851903"/>
            <a:ext cx="1436354" cy="0"/>
          </a:xfrm>
          <a:prstGeom prst="line">
            <a:avLst/>
          </a:prstGeom>
          <a:ln w="19050">
            <a:solidFill>
              <a:schemeClr val="bg1">
                <a:alpha val="1000"/>
              </a:schemeClr>
            </a:solidFill>
          </a:ln>
          <a:effectLst>
            <a:glow rad="1270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01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76B695-C77F-4648-9A84-BC842C21E072}"/>
              </a:ext>
            </a:extLst>
          </p:cNvPr>
          <p:cNvCxnSpPr/>
          <p:nvPr/>
        </p:nvCxnSpPr>
        <p:spPr>
          <a:xfrm>
            <a:off x="-711200" y="3027362"/>
            <a:ext cx="13614400" cy="0"/>
          </a:xfrm>
          <a:prstGeom prst="line">
            <a:avLst/>
          </a:prstGeom>
          <a:ln w="19050">
            <a:solidFill>
              <a:schemeClr val="bg1">
                <a:alpha val="1000"/>
              </a:schemeClr>
            </a:solidFill>
          </a:ln>
          <a:effectLst>
            <a:glow rad="1270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sunset over a mountain&#10;&#10;Description automatically generated">
            <a:extLst>
              <a:ext uri="{FF2B5EF4-FFF2-40B4-BE49-F238E27FC236}">
                <a16:creationId xmlns:a16="http://schemas.microsoft.com/office/drawing/2014/main" id="{8C11EF21-46C2-CD41-B4B7-E38632CBF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616" y="1780741"/>
            <a:ext cx="9436768" cy="2432917"/>
          </a:xfrm>
          <a:prstGeom prst="rect">
            <a:avLst/>
          </a:prstGeom>
          <a:ln w="38100">
            <a:solidFill>
              <a:schemeClr val="bg1">
                <a:alpha val="0"/>
              </a:schemeClr>
            </a:solidFill>
          </a:ln>
          <a:effectLst>
            <a:glow rad="165100">
              <a:schemeClr val="bg1">
                <a:alpha val="60000"/>
              </a:schemeClr>
            </a:glo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BDD3D7-5A1C-0A44-A833-20BB2EDC7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33562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dirty="0">
                <a:solidFill>
                  <a:schemeClr val="bg1">
                    <a:alpha val="85000"/>
                  </a:schemeClr>
                </a:solidFill>
                <a:latin typeface="Rage Italic" panose="03070502040507070304" pitchFamily="66" charset="77"/>
              </a:rPr>
              <a:t>Salvation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DE296-5781-DD4F-B930-8DF3823FA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9438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Engravers MT" panose="02090707080505020304" pitchFamily="18" charset="77"/>
                <a:cs typeface="Apple Chancery" panose="03020702040506060504" pitchFamily="66" charset="-79"/>
              </a:rPr>
              <a:t>Worth Fighting For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C656AE0-18B6-344C-A118-9CDDC165ECFE}"/>
              </a:ext>
            </a:extLst>
          </p:cNvPr>
          <p:cNvSpPr txBox="1">
            <a:spLocks/>
          </p:cNvSpPr>
          <p:nvPr/>
        </p:nvSpPr>
        <p:spPr>
          <a:xfrm>
            <a:off x="1524000" y="5126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i="1" dirty="0">
                <a:solidFill>
                  <a:schemeClr val="bg1"/>
                </a:solidFill>
                <a:cs typeface="Apple Chancery" panose="03020702040506060504" pitchFamily="66" charset="-79"/>
              </a:rPr>
              <a:t>– Jude 3 –</a:t>
            </a:r>
          </a:p>
        </p:txBody>
      </p:sp>
    </p:spTree>
    <p:extLst>
      <p:ext uri="{BB962C8B-B14F-4D97-AF65-F5344CB8AC3E}">
        <p14:creationId xmlns:p14="http://schemas.microsoft.com/office/powerpoint/2010/main" val="367225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261</Words>
  <Application>Microsoft Macintosh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Engravers MT</vt:lpstr>
      <vt:lpstr>Rage Italic</vt:lpstr>
      <vt:lpstr>Office Theme</vt:lpstr>
      <vt:lpstr>PowerPoint Presentation</vt:lpstr>
      <vt:lpstr>Salvation</vt:lpstr>
      <vt:lpstr>Our Common Salvation</vt:lpstr>
      <vt:lpstr>Is there not a cause?</vt:lpstr>
      <vt:lpstr>Is there not a cause?</vt:lpstr>
      <vt:lpstr>Is there not a cause?</vt:lpstr>
      <vt:lpstr>Salvation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10</cp:revision>
  <dcterms:created xsi:type="dcterms:W3CDTF">2019-04-03T21:58:32Z</dcterms:created>
  <dcterms:modified xsi:type="dcterms:W3CDTF">2019-04-07T13:59:06Z</dcterms:modified>
</cp:coreProperties>
</file>