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50"/>
  </p:normalViewPr>
  <p:slideViewPr>
    <p:cSldViewPr snapToGrid="0" snapToObjects="1">
      <p:cViewPr varScale="1">
        <p:scale>
          <a:sx n="84" d="100"/>
          <a:sy n="84" d="100"/>
        </p:scale>
        <p:origin x="20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2AED-B035-F840-8FD3-81BCE5AD2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651C1-4FFB-224F-9120-B1FFF64D9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AFFDC-87C2-7844-AF14-67542F54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12391-EEB1-6743-8E06-E698F95B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8B89C-14BB-D84E-A38D-7C6355B8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21E1-697F-984F-A923-603AB1F1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EA3ED-9BB5-A84E-98A4-51A63D534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4DA1F-542B-F349-8441-C7AC3414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F590-74DC-3841-B775-155244E0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EA09-23CB-414B-97CF-583AFA61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7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E9237-D9E4-3A43-B11F-A9CD1BFFC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E8EB3-19A2-5F48-8D69-05E73CD66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D0667-5542-3E49-B02C-FE06B7C2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BFB4-0FA8-4C4E-9F80-A6661C8E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28DB1-66A4-2D4E-8CA0-FFD5D9C3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2B95-8AE6-A742-8B37-FC22A219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E2A0-51B8-8446-89A8-3A7D6AC8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29B8-3619-6546-83E5-BAE1646B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3C99F-61A9-D74B-91F7-99D7F089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D86F2-FFE2-BE49-BD15-30C8B0C3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8AD1-4B77-244B-B825-A58F6737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7352C-1DF6-6046-8E63-9CD07D644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76A77-FB34-D34C-B611-5D091980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DA6F4-B6C8-844E-A22D-1443A77D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66EB8-A1E2-5F47-A1A9-E0BFFA7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7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9365-EBA1-6C4D-A3C2-E6840668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809FD-56E3-C141-A915-7DB6F2B28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C1D9F-FB93-854E-8EF1-6EFD59F79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DE0C9-2F76-7F45-8EB6-5F881F1D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8E676-465A-DD46-A21D-E911E1E1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D2616-81BC-7F42-8B3D-281D1E69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2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B124-2174-DD46-9819-3BED9697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7A297-F8D5-6149-8537-F52057704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097FC-5910-8748-8381-7318C66F5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F5540-8EE1-4148-95B9-30385AFA7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3EAE5-F17D-0544-ABF9-B60B61E2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9203F-4139-8342-A709-6268B1B2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72FFE-5674-9445-BBC5-642567C9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84429-647B-B642-93EF-079C6BC0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3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F215-2B26-6E4C-BA0E-28783070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24607-263D-084B-B8BE-4652CE06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03AC9-D766-E740-B770-79F681C5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5A11A-EF63-A449-8D1C-2969E17B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1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05097-F8CC-8747-BC12-3135C674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F5F1E-9D29-B64E-B96E-B87FBFCF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EF888-123E-204B-BBA8-0C642451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A961-3F33-9D4D-86E4-8E28D0FA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F21C0-46DF-2549-8245-340685B9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D791A-E182-6243-9C96-3D7A42350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D227F-4C72-F249-8350-9249C93D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6BF4A-1AAA-7A4D-8DB2-E09D25B2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06AF8-E3C0-F04A-982E-660D42EB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4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33BB-0F4E-2246-8971-D2B58B5F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5D8F79-21B8-894C-B71A-E5DEB57E4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77AC4-BC36-5B4C-8133-420086187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0288F-CCD1-1141-84F5-0FD125AC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A675B-5B6E-EA4C-AFFC-FDDE5FD4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290B6-22A9-3A4F-98A7-97A8BF4C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8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20FA1-7108-B340-A973-05BDD8B5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F8DA1-445A-D74F-B183-98289B38D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ABC3D-C529-BE4E-9B1D-6ED0C9FE2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C5712-41B1-E244-9FA1-23ACA039F71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40B4D-69A8-824E-888C-EEE4A38D1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6C2-820C-514F-85D1-769E8AAF9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A243-60F4-C446-B1AE-02F1EB4A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8DD38-AF1E-8849-A67C-ADA2A17E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6307E-64F4-7341-ADC9-F046442C1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9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EB7D-AFCA-3541-B0EC-A30DCD36D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0" y="1495347"/>
            <a:ext cx="8536139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Zapfino" panose="03030300040707070C03" pitchFamily="66" charset="77"/>
                <a:cs typeface="Kunstler Script" panose="020F0502020204030204" pitchFamily="34" charset="0"/>
              </a:rPr>
              <a:t>What is your </a:t>
            </a:r>
          </a:p>
        </p:txBody>
      </p:sp>
      <p:pic>
        <p:nvPicPr>
          <p:cNvPr id="9" name="Picture 8" descr="A close up of an animal&#10;&#10;Description automatically generated">
            <a:extLst>
              <a:ext uri="{FF2B5EF4-FFF2-40B4-BE49-F238E27FC236}">
                <a16:creationId xmlns:a16="http://schemas.microsoft.com/office/drawing/2014/main" id="{9BC9ABF2-B1AA-EC43-9CB8-01D0CD7A97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brightnessContrast bright="-40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62249">
            <a:off x="6716447" y="135327"/>
            <a:ext cx="5480213" cy="8589181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56FF314-6C2D-C543-BF86-31B70D920328}"/>
              </a:ext>
            </a:extLst>
          </p:cNvPr>
          <p:cNvSpPr txBox="1">
            <a:spLocks/>
          </p:cNvSpPr>
          <p:nvPr/>
        </p:nvSpPr>
        <p:spPr>
          <a:xfrm>
            <a:off x="2141619" y="2926935"/>
            <a:ext cx="10464717" cy="3509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5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Zapfino" panose="03030300040707070C03" pitchFamily="66" charset="77"/>
                <a:cs typeface="Kunstler Script" panose="020F0502020204030204" pitchFamily="34" charset="0"/>
              </a:rPr>
              <a:t>Anchor?</a:t>
            </a:r>
          </a:p>
        </p:txBody>
      </p:sp>
    </p:spTree>
    <p:extLst>
      <p:ext uri="{BB962C8B-B14F-4D97-AF65-F5344CB8AC3E}">
        <p14:creationId xmlns:p14="http://schemas.microsoft.com/office/powerpoint/2010/main" val="12475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5F95C8A5-2BCB-454E-A6D0-CEFAAE256C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brightnessContrast bright="-40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62249">
            <a:off x="7990279" y="1638699"/>
            <a:ext cx="4188261" cy="656429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D94C15-B4AB-0742-BB7B-72530EA8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45"/>
            <a:ext cx="105156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Zapfino" panose="03030300040707070C03" pitchFamily="66" charset="77"/>
                <a:cs typeface="Kunstler Script" panose="020F0502020204030204" pitchFamily="34" charset="0"/>
              </a:rPr>
              <a:t>The Need for an Anchor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B87AC-E3AE-A54B-A8F6-F947C4A8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12" y="1929161"/>
            <a:ext cx="11587976" cy="468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Christian life is a life of storm.</a:t>
            </a:r>
          </a:p>
          <a:p>
            <a:r>
              <a:rPr lang="en-US" sz="3600" dirty="0">
                <a:solidFill>
                  <a:schemeClr val="bg1"/>
                </a:solidFill>
              </a:rPr>
              <a:t>Persecution – </a:t>
            </a:r>
            <a:r>
              <a:rPr lang="en-US" sz="3600" i="1" dirty="0">
                <a:solidFill>
                  <a:schemeClr val="bg1"/>
                </a:solidFill>
              </a:rPr>
              <a:t>2 Timothy 3:12</a:t>
            </a:r>
          </a:p>
          <a:p>
            <a:r>
              <a:rPr lang="en-US" sz="3600" dirty="0">
                <a:solidFill>
                  <a:schemeClr val="bg1"/>
                </a:solidFill>
              </a:rPr>
              <a:t>Doubt – </a:t>
            </a:r>
            <a:r>
              <a:rPr lang="en-US" sz="3600" i="1" dirty="0">
                <a:solidFill>
                  <a:schemeClr val="bg1"/>
                </a:solidFill>
              </a:rPr>
              <a:t>Luke 24:38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Sorrow – </a:t>
            </a:r>
            <a:r>
              <a:rPr lang="en-US" sz="3600" i="1" dirty="0">
                <a:solidFill>
                  <a:schemeClr val="bg1"/>
                </a:solidFill>
              </a:rPr>
              <a:t>2 Corinthians 2:6-11; 1 Thessalonians 4:13</a:t>
            </a:r>
          </a:p>
          <a:p>
            <a:r>
              <a:rPr lang="en-US" sz="3600" dirty="0">
                <a:solidFill>
                  <a:schemeClr val="bg1"/>
                </a:solidFill>
              </a:rPr>
              <a:t>Adversity – </a:t>
            </a:r>
            <a:r>
              <a:rPr lang="en-US" sz="3600" i="1" dirty="0">
                <a:solidFill>
                  <a:schemeClr val="bg1"/>
                </a:solidFill>
              </a:rPr>
              <a:t>1 Peter 1:6-7</a:t>
            </a:r>
          </a:p>
          <a:p>
            <a:r>
              <a:rPr lang="en-US" sz="3600" dirty="0">
                <a:solidFill>
                  <a:schemeClr val="bg1"/>
                </a:solidFill>
              </a:rPr>
              <a:t>Death – </a:t>
            </a:r>
            <a:r>
              <a:rPr lang="en-US" sz="3600" i="1" dirty="0">
                <a:solidFill>
                  <a:schemeClr val="bg1"/>
                </a:solidFill>
              </a:rPr>
              <a:t>Hebrews 9:27</a:t>
            </a:r>
          </a:p>
        </p:txBody>
      </p:sp>
    </p:spTree>
    <p:extLst>
      <p:ext uri="{BB962C8B-B14F-4D97-AF65-F5344CB8AC3E}">
        <p14:creationId xmlns:p14="http://schemas.microsoft.com/office/powerpoint/2010/main" val="4475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5F95C8A5-2BCB-454E-A6D0-CEFAAE256C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brightnessContrast bright="-40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62249">
            <a:off x="7990279" y="1638699"/>
            <a:ext cx="4188261" cy="656429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D94C15-B4AB-0742-BB7B-72530EA8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45"/>
            <a:ext cx="105156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Zapfino" panose="03030300040707070C03" pitchFamily="66" charset="77"/>
                <a:cs typeface="Kunstler Script" panose="020F0502020204030204" pitchFamily="34" charset="0"/>
              </a:rPr>
              <a:t>Anchors Which Fail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B87AC-E3AE-A54B-A8F6-F947C4A8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12" y="1929161"/>
            <a:ext cx="11587976" cy="468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Not all anchors are sure and steadfast.</a:t>
            </a:r>
          </a:p>
          <a:p>
            <a:r>
              <a:rPr lang="en-US" sz="3600" dirty="0">
                <a:solidFill>
                  <a:schemeClr val="bg1"/>
                </a:solidFill>
              </a:rPr>
              <a:t>Money – </a:t>
            </a:r>
            <a:r>
              <a:rPr lang="en-US" sz="3600" i="1" dirty="0">
                <a:solidFill>
                  <a:schemeClr val="bg1"/>
                </a:solidFill>
              </a:rPr>
              <a:t>Mark 4:18-19; 1 Timothy 6:17</a:t>
            </a:r>
          </a:p>
          <a:p>
            <a:r>
              <a:rPr lang="en-US" sz="3600" dirty="0">
                <a:solidFill>
                  <a:schemeClr val="bg1"/>
                </a:solidFill>
              </a:rPr>
              <a:t>Possessions – </a:t>
            </a:r>
            <a:r>
              <a:rPr lang="en-US" sz="3600" i="1" dirty="0">
                <a:solidFill>
                  <a:schemeClr val="bg1"/>
                </a:solidFill>
              </a:rPr>
              <a:t>Luke 12:15-21</a:t>
            </a:r>
          </a:p>
          <a:p>
            <a:r>
              <a:rPr lang="en-US" sz="3600" dirty="0">
                <a:solidFill>
                  <a:schemeClr val="bg1"/>
                </a:solidFill>
              </a:rPr>
              <a:t>Success – </a:t>
            </a:r>
            <a:r>
              <a:rPr lang="en-US" sz="3600" i="1" dirty="0">
                <a:solidFill>
                  <a:schemeClr val="bg1"/>
                </a:solidFill>
              </a:rPr>
              <a:t>Mark 8:36-37</a:t>
            </a:r>
          </a:p>
          <a:p>
            <a:r>
              <a:rPr lang="en-US" sz="3600" dirty="0">
                <a:solidFill>
                  <a:schemeClr val="bg1"/>
                </a:solidFill>
              </a:rPr>
              <a:t>Plans – </a:t>
            </a:r>
            <a:r>
              <a:rPr lang="en-US" sz="3600" i="1" dirty="0">
                <a:solidFill>
                  <a:schemeClr val="bg1"/>
                </a:solidFill>
              </a:rPr>
              <a:t>James 4:13-16</a:t>
            </a:r>
          </a:p>
          <a:p>
            <a:r>
              <a:rPr lang="en-US" sz="3600" dirty="0">
                <a:solidFill>
                  <a:schemeClr val="bg1"/>
                </a:solidFill>
              </a:rPr>
              <a:t>Family – </a:t>
            </a:r>
            <a:r>
              <a:rPr lang="en-US" sz="3600" i="1" dirty="0">
                <a:solidFill>
                  <a:schemeClr val="bg1"/>
                </a:solidFill>
              </a:rPr>
              <a:t>Matthew 10:34-36</a:t>
            </a:r>
          </a:p>
        </p:txBody>
      </p:sp>
    </p:spTree>
    <p:extLst>
      <p:ext uri="{BB962C8B-B14F-4D97-AF65-F5344CB8AC3E}">
        <p14:creationId xmlns:p14="http://schemas.microsoft.com/office/powerpoint/2010/main" val="7421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5F95C8A5-2BCB-454E-A6D0-CEFAAE256C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brightnessContrast bright="-40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62249">
            <a:off x="7990279" y="1638699"/>
            <a:ext cx="4188261" cy="656429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D94C15-B4AB-0742-BB7B-72530EA8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45"/>
            <a:ext cx="105156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Zapfino" panose="03030300040707070C03" pitchFamily="66" charset="77"/>
                <a:cs typeface="Kunstler Script" panose="020F0502020204030204" pitchFamily="34" charset="0"/>
              </a:rPr>
              <a:t>The Anchor of the Soul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B87AC-E3AE-A54B-A8F6-F947C4A8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12" y="1929161"/>
            <a:ext cx="11587976" cy="4683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The Hope of Heaven</a:t>
            </a:r>
          </a:p>
          <a:p>
            <a:r>
              <a:rPr lang="en-US" sz="3600" dirty="0">
                <a:solidFill>
                  <a:schemeClr val="bg1"/>
                </a:solidFill>
              </a:rPr>
              <a:t>Promises by God to Abraham given as an example for assurance – </a:t>
            </a:r>
            <a:r>
              <a:rPr lang="en-US" sz="3600" i="1" dirty="0">
                <a:solidFill>
                  <a:schemeClr val="bg1"/>
                </a:solidFill>
              </a:rPr>
              <a:t>Hebrews 6:13-20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(v. 20) </a:t>
            </a:r>
            <a:r>
              <a:rPr lang="en-US" sz="3600" dirty="0">
                <a:solidFill>
                  <a:schemeClr val="bg1"/>
                </a:solidFill>
              </a:rPr>
              <a:t>– enters behind the veil – </a:t>
            </a:r>
            <a:r>
              <a:rPr lang="en-US" sz="3600" i="1" dirty="0">
                <a:solidFill>
                  <a:schemeClr val="bg1"/>
                </a:solidFill>
              </a:rPr>
              <a:t>9:3, 7, 24 </a:t>
            </a:r>
            <a:r>
              <a:rPr lang="en-US" sz="3600" dirty="0">
                <a:solidFill>
                  <a:schemeClr val="bg1"/>
                </a:solidFill>
              </a:rPr>
              <a:t>– heaven.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Connected with Christ’s resurrection – </a:t>
            </a:r>
            <a:r>
              <a:rPr lang="en-US" sz="3600" i="1" dirty="0">
                <a:solidFill>
                  <a:schemeClr val="bg1"/>
                </a:solidFill>
              </a:rPr>
              <a:t>vv. 19-20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Initial salvation – </a:t>
            </a:r>
            <a:r>
              <a:rPr lang="en-US" sz="3600" i="1" dirty="0">
                <a:solidFill>
                  <a:schemeClr val="bg1"/>
                </a:solidFill>
              </a:rPr>
              <a:t>1 Peter 3:21-22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Prepared place for us – </a:t>
            </a:r>
            <a:r>
              <a:rPr lang="en-US" sz="3600" i="1" dirty="0">
                <a:solidFill>
                  <a:schemeClr val="bg1"/>
                </a:solidFill>
              </a:rPr>
              <a:t>John 14:1-4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Living hope through resurrection – </a:t>
            </a:r>
            <a:r>
              <a:rPr lang="en-US" sz="3600" i="1" dirty="0">
                <a:solidFill>
                  <a:schemeClr val="bg1"/>
                </a:solidFill>
              </a:rPr>
              <a:t>1 Peter 1:3-5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Evidence based – </a:t>
            </a:r>
            <a:r>
              <a:rPr lang="en-US" sz="3600" i="1" dirty="0">
                <a:solidFill>
                  <a:schemeClr val="bg1"/>
                </a:solidFill>
              </a:rPr>
              <a:t>Hebrews 11:1; 1 Corinthians 15:1-8</a:t>
            </a:r>
          </a:p>
          <a:p>
            <a:r>
              <a:rPr lang="en-US" sz="3600" dirty="0">
                <a:solidFill>
                  <a:schemeClr val="bg1"/>
                </a:solidFill>
              </a:rPr>
              <a:t>Attached to our High Priest – </a:t>
            </a:r>
            <a:r>
              <a:rPr lang="en-US" sz="3600" i="1" dirty="0">
                <a:solidFill>
                  <a:schemeClr val="bg1"/>
                </a:solidFill>
              </a:rPr>
              <a:t>Hebrews 4:14-16</a:t>
            </a:r>
          </a:p>
        </p:txBody>
      </p:sp>
    </p:spTree>
    <p:extLst>
      <p:ext uri="{BB962C8B-B14F-4D97-AF65-F5344CB8AC3E}">
        <p14:creationId xmlns:p14="http://schemas.microsoft.com/office/powerpoint/2010/main" val="21362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5F95C8A5-2BCB-454E-A6D0-CEFAAE256C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brightnessContrast bright="-40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62249">
            <a:off x="7990279" y="1638699"/>
            <a:ext cx="4188261" cy="656429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D94C15-B4AB-0742-BB7B-72530EA8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45"/>
            <a:ext cx="105156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Zapfino" panose="03030300040707070C03" pitchFamily="66" charset="77"/>
                <a:cs typeface="Kunstler Script" panose="020F0502020204030204" pitchFamily="34" charset="0"/>
              </a:rPr>
              <a:t>The Anchor of the Soul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B87AC-E3AE-A54B-A8F6-F947C4A8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12" y="1929161"/>
            <a:ext cx="11587976" cy="468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Hope of Heaven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Effects of This Anchor</a:t>
            </a:r>
          </a:p>
          <a:p>
            <a:r>
              <a:rPr lang="en-US" sz="3600" dirty="0">
                <a:solidFill>
                  <a:schemeClr val="bg1"/>
                </a:solidFill>
              </a:rPr>
              <a:t>Perspective – </a:t>
            </a:r>
            <a:r>
              <a:rPr lang="en-US" sz="3600" i="1" dirty="0">
                <a:solidFill>
                  <a:schemeClr val="bg1"/>
                </a:solidFill>
              </a:rPr>
              <a:t>Romans 8:18</a:t>
            </a:r>
          </a:p>
          <a:p>
            <a:r>
              <a:rPr lang="en-US" sz="3600" dirty="0">
                <a:solidFill>
                  <a:schemeClr val="bg1"/>
                </a:solidFill>
              </a:rPr>
              <a:t>Power – </a:t>
            </a:r>
            <a:r>
              <a:rPr lang="en-US" sz="3600" i="1" dirty="0">
                <a:solidFill>
                  <a:schemeClr val="bg1"/>
                </a:solidFill>
              </a:rPr>
              <a:t>Ephesians 1:19-20</a:t>
            </a:r>
          </a:p>
          <a:p>
            <a:r>
              <a:rPr lang="en-US" sz="3600" dirty="0">
                <a:solidFill>
                  <a:schemeClr val="bg1"/>
                </a:solidFill>
              </a:rPr>
              <a:t>Perseverance – </a:t>
            </a:r>
            <a:r>
              <a:rPr lang="en-US" sz="3600" i="1" dirty="0">
                <a:solidFill>
                  <a:schemeClr val="bg1"/>
                </a:solidFill>
              </a:rPr>
              <a:t>Romans 5:3-5</a:t>
            </a:r>
          </a:p>
          <a:p>
            <a:r>
              <a:rPr lang="en-US" sz="3600" dirty="0">
                <a:solidFill>
                  <a:schemeClr val="bg1"/>
                </a:solidFill>
              </a:rPr>
              <a:t>Possession – </a:t>
            </a:r>
            <a:r>
              <a:rPr lang="en-US" sz="3600" i="1" dirty="0">
                <a:solidFill>
                  <a:schemeClr val="bg1"/>
                </a:solidFill>
              </a:rPr>
              <a:t>Hebrews 6:11-12; 2 Timothy 4:8;           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7321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EB7D-AFCA-3541-B0EC-A30DCD36D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0" y="1495347"/>
            <a:ext cx="8536139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Zapfino" panose="03030300040707070C03" pitchFamily="66" charset="77"/>
                <a:cs typeface="Kunstler Script" panose="020F0502020204030204" pitchFamily="34" charset="0"/>
              </a:rPr>
              <a:t>What is your </a:t>
            </a:r>
          </a:p>
        </p:txBody>
      </p:sp>
      <p:pic>
        <p:nvPicPr>
          <p:cNvPr id="9" name="Picture 8" descr="A close up of an animal&#10;&#10;Description automatically generated">
            <a:extLst>
              <a:ext uri="{FF2B5EF4-FFF2-40B4-BE49-F238E27FC236}">
                <a16:creationId xmlns:a16="http://schemas.microsoft.com/office/drawing/2014/main" id="{9BC9ABF2-B1AA-EC43-9CB8-01D0CD7A97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brightnessContrast bright="-40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62249">
            <a:off x="6716447" y="135327"/>
            <a:ext cx="5480213" cy="8589181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56FF314-6C2D-C543-BF86-31B70D920328}"/>
              </a:ext>
            </a:extLst>
          </p:cNvPr>
          <p:cNvSpPr txBox="1">
            <a:spLocks/>
          </p:cNvSpPr>
          <p:nvPr/>
        </p:nvSpPr>
        <p:spPr>
          <a:xfrm>
            <a:off x="2141619" y="2926935"/>
            <a:ext cx="10464717" cy="3509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5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Zapfino" panose="03030300040707070C03" pitchFamily="66" charset="77"/>
                <a:cs typeface="Kunstler Script" panose="020F0502020204030204" pitchFamily="34" charset="0"/>
              </a:rPr>
              <a:t>Anchor?</a:t>
            </a:r>
          </a:p>
        </p:txBody>
      </p:sp>
    </p:spTree>
    <p:extLst>
      <p:ext uri="{BB962C8B-B14F-4D97-AF65-F5344CB8AC3E}">
        <p14:creationId xmlns:p14="http://schemas.microsoft.com/office/powerpoint/2010/main" val="32617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211</Words>
  <Application>Microsoft Macintosh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Zapfino</vt:lpstr>
      <vt:lpstr>Office Theme</vt:lpstr>
      <vt:lpstr>PowerPoint Presentation</vt:lpstr>
      <vt:lpstr>What is your </vt:lpstr>
      <vt:lpstr>The Need for an Anchor</vt:lpstr>
      <vt:lpstr>Anchors Which Fail</vt:lpstr>
      <vt:lpstr>The Anchor of the Soul</vt:lpstr>
      <vt:lpstr>The Anchor of the Soul</vt:lpstr>
      <vt:lpstr>What is your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2019-04-14T13:25:13Z</dcterms:created>
  <dcterms:modified xsi:type="dcterms:W3CDTF">2019-04-14T20:47:25Z</dcterms:modified>
</cp:coreProperties>
</file>