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711"/>
  </p:normalViewPr>
  <p:slideViewPr>
    <p:cSldViewPr snapToGrid="0" snapToObjects="1">
      <p:cViewPr varScale="1">
        <p:scale>
          <a:sx n="90" d="100"/>
          <a:sy n="90" d="100"/>
        </p:scale>
        <p:origin x="23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48857-DF34-3C43-B309-8A564E4B6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41F325-8390-4846-BFB1-2688039E1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8AB8B-CC30-C647-92D4-5A5C0E852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EA30-E0A4-0148-BF10-1BE365A2189C}" type="datetimeFigureOut">
              <a:rPr lang="en-US" smtClean="0"/>
              <a:t>5/5/19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FB2E6-C0BB-AF4A-BE31-264138914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A4262-2538-EC47-9EE3-14A63D912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36FA-6187-F34F-9DA7-662BBF584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2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31B3-1F4C-3E42-A7AF-A9BC420D1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BB3B9-3C76-AC42-90C9-E0DA7A06B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99843-4148-5942-8F70-A660258C3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EA30-E0A4-0148-BF10-1BE365A2189C}" type="datetimeFigureOut">
              <a:rPr lang="en-US" smtClean="0"/>
              <a:t>5/5/19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C43DC-8EE5-4F4D-BA57-81F8FA2B5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57902-5D81-6540-BDAF-BC8B638A8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36FA-6187-F34F-9DA7-662BBF584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5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C1BC85-0D00-1645-8F3B-3D2ED7324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0BDCAF-5A44-4446-81D2-AA76D5A69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772CC-85BB-5D49-B9FA-2FB3CAF61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EA30-E0A4-0148-BF10-1BE365A2189C}" type="datetimeFigureOut">
              <a:rPr lang="en-US" smtClean="0"/>
              <a:t>5/5/19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F4129-2D9E-F741-B2FA-99F2372CB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59AB7-C72C-2C4E-8075-CEAC06DE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36FA-6187-F34F-9DA7-662BBF584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4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E97F4-0ED0-884D-84D8-84C5A797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B44DF-C4DF-D042-814B-88514AF00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4E198-1973-044A-80DC-E1313D72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EA30-E0A4-0148-BF10-1BE365A2189C}" type="datetimeFigureOut">
              <a:rPr lang="en-US" smtClean="0"/>
              <a:t>5/5/19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1166A-2F60-644D-98AD-6293F4103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51589-EACF-CD4A-A9EC-B323EF1E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36FA-6187-F34F-9DA7-662BBF584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7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54F5D-46AD-614C-B630-21D44306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749F4-106E-3841-9AF3-3AF3DDA75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24DF2-9C0A-8846-A4F2-AD633ADD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EA30-E0A4-0148-BF10-1BE365A2189C}" type="datetimeFigureOut">
              <a:rPr lang="en-US" smtClean="0"/>
              <a:t>5/5/19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C4710-67C5-C048-926C-C83F36F41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5DAAF-1601-5544-A12D-B1C63E6E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36FA-6187-F34F-9DA7-662BBF584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1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E0C70-33C3-6A4C-A115-EBD3764A4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523F0-EDD3-F14E-A4C3-1C39DB920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9046B-5753-4241-BD4F-B77289605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722DE-DAB2-254A-926A-F7B530FD6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EA30-E0A4-0148-BF10-1BE365A2189C}" type="datetimeFigureOut">
              <a:rPr lang="en-US" smtClean="0"/>
              <a:t>5/5/19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2A74F-3906-EC48-84A6-DF1FBC7ED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1D0A1-A9DD-424F-A7E1-D600AC7D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36FA-6187-F34F-9DA7-662BBF584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3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B96C8-E191-0F42-8EF2-6C8BA964E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602FF-EB4B-FD4F-8CB7-329AF03D0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C71D12-24C4-B142-B5FD-1E3B077F8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4EC5DC-015E-0442-9F6E-2F090306B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CA2BE0-8447-AA4B-B99F-05FEB37496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107D03-F7E4-FF4C-9BDB-741B5273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EA30-E0A4-0148-BF10-1BE365A2189C}" type="datetimeFigureOut">
              <a:rPr lang="en-US" smtClean="0"/>
              <a:t>5/5/19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7AF56F-628C-FA4A-83F6-EF268F0B5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91FED8-F577-CA49-AC75-77AEAEFA2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36FA-6187-F34F-9DA7-662BBF584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2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19AE1-4D71-1143-83C8-737FCA344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C84A3A-0517-3A46-B440-041C5949C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EA30-E0A4-0148-BF10-1BE365A2189C}" type="datetimeFigureOut">
              <a:rPr lang="en-US" smtClean="0"/>
              <a:t>5/5/19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45817-DA4A-A149-B3C9-D83FFA16D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79B182-49FA-FE4F-80E2-B276F79A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36FA-6187-F34F-9DA7-662BBF584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BE8D71-D8D5-DA4A-9E68-729F9C5DF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EA30-E0A4-0148-BF10-1BE365A2189C}" type="datetimeFigureOut">
              <a:rPr lang="en-US" smtClean="0"/>
              <a:t>5/5/19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D2115-EFB4-FF4D-BF41-2D6FB1DC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5C6D6-81F0-8047-BCCF-55B0919F5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36FA-6187-F34F-9DA7-662BBF584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35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12D5-B995-3A4B-B331-C1E5AA4EC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DEA0C-CF3B-2640-9BDD-C65D1EA13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C7AF1-A459-0D40-AF84-B27329D5C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97CA4-715D-CC43-8C36-B2273675E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EA30-E0A4-0148-BF10-1BE365A2189C}" type="datetimeFigureOut">
              <a:rPr lang="en-US" smtClean="0"/>
              <a:t>5/5/19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8C4A8-4AE6-FA4F-AAA2-00EAB127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83313-A249-7C42-9469-E5996BD26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36FA-6187-F34F-9DA7-662BBF584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54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BF921-9A4A-324B-979E-D0C7280F7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2DF8A4-6C6D-6D4A-ADCA-FFDFF987B1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00965-AB1C-9040-AC13-0AEC0151A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AE9C7-8DBA-9641-8295-49E9B3374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EA30-E0A4-0148-BF10-1BE365A2189C}" type="datetimeFigureOut">
              <a:rPr lang="en-US" smtClean="0"/>
              <a:t>5/5/19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B9D37-9D62-5944-9FF3-5DA70642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C4D12-457B-A345-8624-4C703A94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36FA-6187-F34F-9DA7-662BBF584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0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92394C-7E73-8043-B648-29441C9C2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2123E-2164-3349-B79F-3B3E39251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CEDCB-FCCA-CF48-899E-9BC2A58FC3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6EA30-E0A4-0148-BF10-1BE365A2189C}" type="datetimeFigureOut">
              <a:rPr lang="en-US" smtClean="0"/>
              <a:t>5/5/19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B1375-B983-4040-8763-3FA7EF370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4DAF6-481E-AA4E-AA99-FD1798180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436FA-6187-F34F-9DA7-662BBF584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CC746-FAAD-1042-BF8A-A18A8D937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2C4F2-C4E0-7D48-82D8-43F77DF16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49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on the ground&#10;&#10;Description automatically generated">
            <a:extLst>
              <a:ext uri="{FF2B5EF4-FFF2-40B4-BE49-F238E27FC236}">
                <a16:creationId xmlns:a16="http://schemas.microsoft.com/office/drawing/2014/main" id="{65132E93-25DD-6B44-B71C-E7FCD715BE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38000" crackSpacing="30"/>
                    </a14:imgEffect>
                  </a14:imgLayer>
                </a14:imgProps>
              </a:ext>
            </a:extLst>
          </a:blip>
          <a:srcRect t="4415" r="-2" b="-2"/>
          <a:stretch/>
        </p:blipFill>
        <p:spPr>
          <a:xfrm>
            <a:off x="-182887" y="-164595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6" name="Picture 5" descr="A group of people standing in front of a mountain&#10;&#10;Description automatically generated">
            <a:extLst>
              <a:ext uri="{FF2B5EF4-FFF2-40B4-BE49-F238E27FC236}">
                <a16:creationId xmlns:a16="http://schemas.microsoft.com/office/drawing/2014/main" id="{234CDD9C-4437-9144-8767-8374B7B9C8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 trans="38000" crackSpacing="30"/>
                    </a14:imgEffect>
                  </a14:imgLayer>
                </a14:imgProps>
              </a:ext>
            </a:extLst>
          </a:blip>
          <a:srcRect l="5632" t="196" r="54" b="-196"/>
          <a:stretch/>
        </p:blipFill>
        <p:spPr>
          <a:xfrm>
            <a:off x="-186572" y="3184611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E89AE9-AC0E-F441-BA7F-36A0EAB8F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2" y="4267831"/>
            <a:ext cx="4820134" cy="2190119"/>
          </a:xfrm>
        </p:spPr>
        <p:txBody>
          <a:bodyPr anchor="t">
            <a:normAutofit/>
          </a:bodyPr>
          <a:lstStyle/>
          <a:p>
            <a:pPr algn="l"/>
            <a:r>
              <a:rPr lang="en-US" sz="7200" b="1" dirty="0">
                <a:solidFill>
                  <a:srgbClr val="000000"/>
                </a:solidFill>
                <a:latin typeface="Chiller" panose="020F0502020204030204" pitchFamily="34" charset="0"/>
                <a:cs typeface="Chiller" panose="020F0502020204030204" pitchFamily="34" charset="0"/>
              </a:rPr>
              <a:t>A Tragedy of Fellowship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18AB2-809F-934D-A16F-D0FD1008D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618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4400" i="1" dirty="0">
                <a:solidFill>
                  <a:srgbClr val="000000"/>
                </a:solidFill>
              </a:rPr>
              <a:t>Numbers 16</a:t>
            </a:r>
          </a:p>
        </p:txBody>
      </p:sp>
    </p:spTree>
    <p:extLst>
      <p:ext uri="{BB962C8B-B14F-4D97-AF65-F5344CB8AC3E}">
        <p14:creationId xmlns:p14="http://schemas.microsoft.com/office/powerpoint/2010/main" val="35484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98CD7-B6DA-4C44-9525-703F10697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810"/>
            <a:ext cx="12192000" cy="1325563"/>
          </a:xfrm>
          <a:solidFill>
            <a:schemeClr val="bg2">
              <a:lumMod val="50000"/>
              <a:alpha val="25000"/>
            </a:schemeClr>
          </a:solidFill>
          <a:effectLst/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latin typeface="Chiller" pitchFamily="82" charset="77"/>
              </a:rPr>
              <a:t>The Rebellion of </a:t>
            </a:r>
            <a:r>
              <a:rPr lang="en-US" sz="6000" dirty="0" err="1">
                <a:latin typeface="Chiller" pitchFamily="82" charset="77"/>
              </a:rPr>
              <a:t>Korah</a:t>
            </a:r>
            <a:r>
              <a:rPr lang="en-US" sz="6000" dirty="0">
                <a:latin typeface="Chiller" pitchFamily="82" charset="77"/>
              </a:rPr>
              <a:t> and the Outpouring of God’s Wrath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71E8D-934D-624F-A333-E52FFF4E8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2" y="1809415"/>
            <a:ext cx="11649075" cy="4803775"/>
          </a:xfrm>
          <a:solidFill>
            <a:schemeClr val="bg2">
              <a:lumMod val="50000"/>
              <a:alpha val="25000"/>
            </a:schemeClr>
          </a:solidFill>
          <a:effectLst/>
        </p:spPr>
        <p:txBody>
          <a:bodyPr>
            <a:normAutofit lnSpcReduction="10000"/>
          </a:bodyPr>
          <a:lstStyle/>
          <a:p>
            <a:r>
              <a:rPr lang="en-US" sz="3600" dirty="0"/>
              <a:t>The Rebellion (</a:t>
            </a:r>
            <a:r>
              <a:rPr lang="en-US" sz="3600" i="1" dirty="0"/>
              <a:t>vv. 1-3, 8-11</a:t>
            </a:r>
            <a:r>
              <a:rPr lang="en-US" sz="3600" dirty="0"/>
              <a:t>)</a:t>
            </a:r>
          </a:p>
          <a:p>
            <a:r>
              <a:rPr lang="en-US" sz="3600" dirty="0"/>
              <a:t>The Proposed Test (</a:t>
            </a:r>
            <a:r>
              <a:rPr lang="en-US" sz="3600" i="1" dirty="0"/>
              <a:t>vv. 4-7, 15-19</a:t>
            </a:r>
            <a:r>
              <a:rPr lang="en-US" sz="3600" dirty="0"/>
              <a:t>)</a:t>
            </a:r>
          </a:p>
          <a:p>
            <a:r>
              <a:rPr lang="en-US" sz="3600" dirty="0"/>
              <a:t>The Call for Separation (</a:t>
            </a:r>
            <a:r>
              <a:rPr lang="en-US" sz="3600" i="1" dirty="0"/>
              <a:t>vv. 20-22, 23-27</a:t>
            </a:r>
            <a:r>
              <a:rPr lang="en-US" sz="3600" dirty="0"/>
              <a:t>)</a:t>
            </a:r>
          </a:p>
          <a:p>
            <a:r>
              <a:rPr lang="en-US" sz="3600" dirty="0"/>
              <a:t>The Punishment (</a:t>
            </a:r>
            <a:r>
              <a:rPr lang="en-US" sz="3600" i="1" dirty="0"/>
              <a:t>vv. 28-34</a:t>
            </a:r>
            <a:r>
              <a:rPr lang="en-US" sz="3600" dirty="0"/>
              <a:t>) (</a:t>
            </a:r>
            <a:r>
              <a:rPr lang="en-US" sz="3600" dirty="0" err="1"/>
              <a:t>Korah</a:t>
            </a:r>
            <a:r>
              <a:rPr lang="en-US" sz="3600" dirty="0"/>
              <a:t> and his household, </a:t>
            </a:r>
            <a:r>
              <a:rPr lang="en-US" sz="3600" dirty="0" err="1"/>
              <a:t>Datham</a:t>
            </a:r>
            <a:r>
              <a:rPr lang="en-US" sz="3600" dirty="0"/>
              <a:t>, and </a:t>
            </a:r>
            <a:r>
              <a:rPr lang="en-US" sz="3600" dirty="0" err="1"/>
              <a:t>Abiram</a:t>
            </a:r>
            <a:r>
              <a:rPr lang="en-US" sz="3600" dirty="0"/>
              <a:t>)</a:t>
            </a:r>
          </a:p>
          <a:p>
            <a:r>
              <a:rPr lang="en-US" sz="3600" dirty="0"/>
              <a:t>The Punishment of Those Associated (</a:t>
            </a:r>
            <a:r>
              <a:rPr lang="en-US" sz="3600" i="1" dirty="0"/>
              <a:t>v. 35</a:t>
            </a:r>
            <a:r>
              <a:rPr lang="en-US" sz="3600" dirty="0"/>
              <a:t>) (250 men who offered incense)</a:t>
            </a:r>
          </a:p>
          <a:p>
            <a:r>
              <a:rPr lang="en-US" sz="3600" dirty="0"/>
              <a:t>The Punishment of Those Who Complained (</a:t>
            </a:r>
            <a:r>
              <a:rPr lang="en-US" sz="3600" i="1" dirty="0"/>
              <a:t>vv. 41-50</a:t>
            </a:r>
            <a:r>
              <a:rPr lang="en-US" sz="3600" dirty="0"/>
              <a:t>) (14,700 people)</a:t>
            </a:r>
          </a:p>
        </p:txBody>
      </p:sp>
    </p:spTree>
    <p:extLst>
      <p:ext uri="{BB962C8B-B14F-4D97-AF65-F5344CB8AC3E}">
        <p14:creationId xmlns:p14="http://schemas.microsoft.com/office/powerpoint/2010/main" val="90104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98CD7-B6DA-4C44-9525-703F10697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810"/>
            <a:ext cx="12192000" cy="1325563"/>
          </a:xfrm>
          <a:solidFill>
            <a:schemeClr val="bg2">
              <a:lumMod val="50000"/>
              <a:alpha val="25000"/>
            </a:schemeClr>
          </a:solidFill>
          <a:effectLst/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Chiller" pitchFamily="82" charset="77"/>
              </a:rPr>
              <a:t>Principles of Fellowship Examined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71E8D-934D-624F-A333-E52FFF4E8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2" y="1809415"/>
            <a:ext cx="11649075" cy="4803775"/>
          </a:xfrm>
          <a:solidFill>
            <a:schemeClr val="bg2">
              <a:lumMod val="50000"/>
              <a:alpha val="25000"/>
            </a:schemeClr>
          </a:solidFill>
          <a:effectLst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The Grounds of Fellowship </a:t>
            </a:r>
            <a:r>
              <a:rPr lang="en-US" sz="3600" dirty="0"/>
              <a:t>– </a:t>
            </a:r>
            <a:r>
              <a:rPr lang="en-US" sz="3600" i="1" dirty="0"/>
              <a:t>1 John 1:1-7</a:t>
            </a:r>
          </a:p>
          <a:p>
            <a:pPr marL="0" indent="0">
              <a:buNone/>
            </a:pPr>
            <a:r>
              <a:rPr lang="en-US" sz="3600" b="1" dirty="0"/>
              <a:t>Implications of Maintaining Fellowship with Those in Sin</a:t>
            </a:r>
          </a:p>
          <a:p>
            <a:r>
              <a:rPr lang="en-US" sz="3600" dirty="0"/>
              <a:t>God calls for separation from sinners, even if brethren.</a:t>
            </a:r>
          </a:p>
          <a:p>
            <a:pPr lvl="1"/>
            <a:r>
              <a:rPr lang="en-US" sz="3600" i="1" dirty="0"/>
              <a:t>Numbers 16:20-24 </a:t>
            </a:r>
            <a:r>
              <a:rPr lang="en-US" sz="3600" dirty="0"/>
              <a:t>– Commanded separation.</a:t>
            </a:r>
          </a:p>
          <a:p>
            <a:pPr lvl="1"/>
            <a:r>
              <a:rPr lang="en-US" sz="3600" dirty="0"/>
              <a:t>God is holy, and calls us to holiness – </a:t>
            </a:r>
            <a:r>
              <a:rPr lang="en-US" sz="3600" i="1" dirty="0"/>
              <a:t>1 Peter 1:15-16;       2 Corinthians 6:14-7:1</a:t>
            </a:r>
          </a:p>
          <a:p>
            <a:pPr lvl="1"/>
            <a:r>
              <a:rPr lang="en-US" sz="3600" dirty="0"/>
              <a:t>May include separation from family – </a:t>
            </a:r>
            <a:r>
              <a:rPr lang="en-US" sz="3600" i="1" dirty="0"/>
              <a:t>Matthew 10:34-39</a:t>
            </a:r>
          </a:p>
          <a:p>
            <a:pPr lvl="1"/>
            <a:r>
              <a:rPr lang="en-US" sz="3600" dirty="0"/>
              <a:t>Failure to separate = alignment against God – </a:t>
            </a:r>
            <a:r>
              <a:rPr lang="en-US" sz="3600" i="1" dirty="0"/>
              <a:t>Num. 16:11</a:t>
            </a:r>
          </a:p>
        </p:txBody>
      </p:sp>
    </p:spTree>
    <p:extLst>
      <p:ext uri="{BB962C8B-B14F-4D97-AF65-F5344CB8AC3E}">
        <p14:creationId xmlns:p14="http://schemas.microsoft.com/office/powerpoint/2010/main" val="312642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98CD7-B6DA-4C44-9525-703F10697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810"/>
            <a:ext cx="12192000" cy="1325563"/>
          </a:xfrm>
          <a:solidFill>
            <a:schemeClr val="bg2">
              <a:lumMod val="50000"/>
              <a:alpha val="25000"/>
            </a:schemeClr>
          </a:solidFill>
          <a:effectLst/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Chiller" pitchFamily="82" charset="77"/>
              </a:rPr>
              <a:t>Principles of Fellowship Examined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71E8D-934D-624F-A333-E52FFF4E8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2" y="1809415"/>
            <a:ext cx="11649075" cy="4803775"/>
          </a:xfrm>
          <a:solidFill>
            <a:schemeClr val="bg2">
              <a:lumMod val="50000"/>
              <a:alpha val="25000"/>
            </a:schemeClr>
          </a:solidFill>
          <a:effectLst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The Grounds of Fellowship </a:t>
            </a:r>
            <a:r>
              <a:rPr lang="en-US" sz="3600" dirty="0"/>
              <a:t>– </a:t>
            </a:r>
            <a:r>
              <a:rPr lang="en-US" sz="3600" i="1" dirty="0"/>
              <a:t>1 John 1:1-7</a:t>
            </a:r>
          </a:p>
          <a:p>
            <a:pPr marL="0" indent="0">
              <a:buNone/>
            </a:pPr>
            <a:r>
              <a:rPr lang="en-US" sz="3600" b="1" dirty="0"/>
              <a:t>Implications of Maintaining Fellowship with Those in Sin</a:t>
            </a:r>
          </a:p>
          <a:p>
            <a:r>
              <a:rPr lang="en-US" sz="3600" dirty="0"/>
              <a:t>Failure to separate is tantamount to participation in the sin.</a:t>
            </a:r>
          </a:p>
          <a:p>
            <a:pPr lvl="1"/>
            <a:r>
              <a:rPr lang="en-US" sz="3600" i="1" dirty="0"/>
              <a:t>Numbers 16:26 </a:t>
            </a:r>
            <a:r>
              <a:rPr lang="en-US" sz="3600" dirty="0"/>
              <a:t>– separate lest you be consumed in their sins. (Guilt by association.)</a:t>
            </a:r>
          </a:p>
          <a:p>
            <a:pPr lvl="1"/>
            <a:r>
              <a:rPr lang="en-US" sz="3600" i="1" dirty="0"/>
              <a:t>2 John 9-11 </a:t>
            </a:r>
            <a:r>
              <a:rPr lang="en-US" sz="3600" dirty="0"/>
              <a:t>– when one fellowships another who is in sin or error they participate in their evil.</a:t>
            </a:r>
          </a:p>
        </p:txBody>
      </p:sp>
    </p:spTree>
    <p:extLst>
      <p:ext uri="{BB962C8B-B14F-4D97-AF65-F5344CB8AC3E}">
        <p14:creationId xmlns:p14="http://schemas.microsoft.com/office/powerpoint/2010/main" val="35105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98CD7-B6DA-4C44-9525-703F10697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810"/>
            <a:ext cx="12192000" cy="1325563"/>
          </a:xfrm>
          <a:solidFill>
            <a:schemeClr val="bg2">
              <a:lumMod val="50000"/>
              <a:alpha val="25000"/>
            </a:schemeClr>
          </a:solidFill>
          <a:effectLst/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Chiller" pitchFamily="82" charset="77"/>
              </a:rPr>
              <a:t>Principles of Fellowship Examined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71E8D-934D-624F-A333-E52FFF4E8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2" y="1809415"/>
            <a:ext cx="11649075" cy="4803775"/>
          </a:xfrm>
          <a:solidFill>
            <a:schemeClr val="bg2">
              <a:lumMod val="50000"/>
              <a:alpha val="25000"/>
            </a:schemeClr>
          </a:solidFill>
          <a:effectLst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The Grounds of Fellowship </a:t>
            </a:r>
            <a:r>
              <a:rPr lang="en-US" sz="3600" dirty="0"/>
              <a:t>– </a:t>
            </a:r>
            <a:r>
              <a:rPr lang="en-US" sz="3600" i="1" dirty="0"/>
              <a:t>1 John 1:1-7</a:t>
            </a:r>
          </a:p>
          <a:p>
            <a:pPr marL="0" indent="0">
              <a:buNone/>
            </a:pPr>
            <a:r>
              <a:rPr lang="en-US" sz="3600" b="1" dirty="0"/>
              <a:t>Implications of Maintaining Fellowship with Those in Sin</a:t>
            </a:r>
          </a:p>
          <a:p>
            <a:r>
              <a:rPr lang="en-US" sz="3600" dirty="0"/>
              <a:t>Failure of separation receives the same punishment as those directly guilty.</a:t>
            </a:r>
          </a:p>
          <a:p>
            <a:pPr lvl="1"/>
            <a:r>
              <a:rPr lang="en-US" sz="3600" i="1" dirty="0"/>
              <a:t>Numbers 16:31-33, 35 </a:t>
            </a:r>
            <a:r>
              <a:rPr lang="en-US" sz="3600" dirty="0"/>
              <a:t>– all “with” them perished.</a:t>
            </a:r>
          </a:p>
          <a:p>
            <a:pPr lvl="1"/>
            <a:r>
              <a:rPr lang="en-US" sz="3600" i="1" dirty="0"/>
              <a:t>2 John 8-11 </a:t>
            </a:r>
            <a:r>
              <a:rPr lang="en-US" sz="3600" dirty="0"/>
              <a:t>– the one who fellowships a false teacher or one in sin forfeits his salvation.</a:t>
            </a:r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266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98CD7-B6DA-4C44-9525-703F10697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810"/>
            <a:ext cx="12192000" cy="1325563"/>
          </a:xfrm>
          <a:solidFill>
            <a:schemeClr val="bg2">
              <a:lumMod val="50000"/>
              <a:alpha val="25000"/>
            </a:schemeClr>
          </a:solidFill>
          <a:effectLst/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Chiller" pitchFamily="82" charset="77"/>
              </a:rPr>
              <a:t>Principles of Fellowship Examined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71E8D-934D-624F-A333-E52FFF4E8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2" y="1809415"/>
            <a:ext cx="11649075" cy="4803775"/>
          </a:xfrm>
          <a:solidFill>
            <a:schemeClr val="bg2">
              <a:lumMod val="50000"/>
              <a:alpha val="25000"/>
            </a:schemeClr>
          </a:solidFill>
          <a:effectLst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The Grounds of Fellowship </a:t>
            </a:r>
            <a:r>
              <a:rPr lang="en-US" sz="3600" dirty="0"/>
              <a:t>– </a:t>
            </a:r>
            <a:r>
              <a:rPr lang="en-US" sz="3600" i="1" dirty="0"/>
              <a:t>1 John 1:1-7</a:t>
            </a:r>
          </a:p>
          <a:p>
            <a:pPr marL="0" indent="0">
              <a:buNone/>
            </a:pPr>
            <a:r>
              <a:rPr lang="en-US" sz="3600" b="1" dirty="0"/>
              <a:t>Implications of Maintaining Fellowship with Those in Sin</a:t>
            </a:r>
          </a:p>
          <a:p>
            <a:r>
              <a:rPr lang="en-US" sz="3600" dirty="0"/>
              <a:t>Any complaint regarding such matters is ultimately against God, and those will be punished.</a:t>
            </a:r>
          </a:p>
          <a:p>
            <a:pPr lvl="1"/>
            <a:r>
              <a:rPr lang="en-US" sz="3600" i="1" dirty="0"/>
              <a:t>Numbers 16:41, 45, 49 </a:t>
            </a:r>
            <a:r>
              <a:rPr lang="en-US" sz="3600" dirty="0"/>
              <a:t>– the congregation complained, and were plagued. (</a:t>
            </a:r>
            <a:r>
              <a:rPr lang="en-US" sz="3600" i="1" dirty="0"/>
              <a:t>v. 11 </a:t>
            </a:r>
            <a:r>
              <a:rPr lang="en-US" sz="3600" dirty="0"/>
              <a:t>– against the Lord)</a:t>
            </a:r>
          </a:p>
          <a:p>
            <a:pPr lvl="1"/>
            <a:r>
              <a:rPr lang="en-US" sz="3600" i="1" dirty="0"/>
              <a:t>1 Corinthians 5:4-5 </a:t>
            </a:r>
            <a:r>
              <a:rPr lang="en-US" sz="3600" dirty="0"/>
              <a:t>– this command comes from the Lord.</a:t>
            </a:r>
          </a:p>
          <a:p>
            <a:pPr lvl="1"/>
            <a:r>
              <a:rPr lang="en-US" sz="3600" i="1" dirty="0"/>
              <a:t>2 Corinthians 2:6, 9 </a:t>
            </a:r>
            <a:r>
              <a:rPr lang="en-US" sz="3600" dirty="0"/>
              <a:t>– failure to do so is failure to obey.</a:t>
            </a:r>
          </a:p>
        </p:txBody>
      </p:sp>
    </p:spTree>
    <p:extLst>
      <p:ext uri="{BB962C8B-B14F-4D97-AF65-F5344CB8AC3E}">
        <p14:creationId xmlns:p14="http://schemas.microsoft.com/office/powerpoint/2010/main" val="236261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on the ground&#10;&#10;Description automatically generated">
            <a:extLst>
              <a:ext uri="{FF2B5EF4-FFF2-40B4-BE49-F238E27FC236}">
                <a16:creationId xmlns:a16="http://schemas.microsoft.com/office/drawing/2014/main" id="{65132E93-25DD-6B44-B71C-E7FCD715BE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38000" crackSpacing="30"/>
                    </a14:imgEffect>
                  </a14:imgLayer>
                </a14:imgProps>
              </a:ext>
            </a:extLst>
          </a:blip>
          <a:srcRect t="4415" r="-2" b="-2"/>
          <a:stretch/>
        </p:blipFill>
        <p:spPr>
          <a:xfrm>
            <a:off x="-182887" y="-164595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6" name="Picture 5" descr="A group of people standing in front of a mountain&#10;&#10;Description automatically generated">
            <a:extLst>
              <a:ext uri="{FF2B5EF4-FFF2-40B4-BE49-F238E27FC236}">
                <a16:creationId xmlns:a16="http://schemas.microsoft.com/office/drawing/2014/main" id="{234CDD9C-4437-9144-8767-8374B7B9C8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 trans="38000" crackSpacing="30"/>
                    </a14:imgEffect>
                  </a14:imgLayer>
                </a14:imgProps>
              </a:ext>
            </a:extLst>
          </a:blip>
          <a:srcRect l="5632" t="196" r="54" b="-196"/>
          <a:stretch/>
        </p:blipFill>
        <p:spPr>
          <a:xfrm>
            <a:off x="-186572" y="3184611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E89AE9-AC0E-F441-BA7F-36A0EAB8F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2" y="4267831"/>
            <a:ext cx="4820134" cy="2190119"/>
          </a:xfrm>
        </p:spPr>
        <p:txBody>
          <a:bodyPr anchor="t">
            <a:normAutofit/>
          </a:bodyPr>
          <a:lstStyle/>
          <a:p>
            <a:pPr algn="l"/>
            <a:r>
              <a:rPr lang="en-US" sz="7200" b="1" dirty="0">
                <a:solidFill>
                  <a:srgbClr val="000000"/>
                </a:solidFill>
                <a:latin typeface="Chiller" panose="020F0502020204030204" pitchFamily="34" charset="0"/>
                <a:cs typeface="Chiller" panose="020F0502020204030204" pitchFamily="34" charset="0"/>
              </a:rPr>
              <a:t>A Tragedy of Fellowship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18AB2-809F-934D-A16F-D0FD1008D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618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4400" i="1" dirty="0">
                <a:solidFill>
                  <a:srgbClr val="000000"/>
                </a:solidFill>
              </a:rPr>
              <a:t>Numbers 16</a:t>
            </a:r>
          </a:p>
        </p:txBody>
      </p:sp>
    </p:spTree>
    <p:extLst>
      <p:ext uri="{BB962C8B-B14F-4D97-AF65-F5344CB8AC3E}">
        <p14:creationId xmlns:p14="http://schemas.microsoft.com/office/powerpoint/2010/main" val="240510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392</Words>
  <Application>Microsoft Macintosh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Chiller</vt:lpstr>
      <vt:lpstr>Office Theme</vt:lpstr>
      <vt:lpstr>PowerPoint Presentation</vt:lpstr>
      <vt:lpstr>A Tragedy of Fellowship</vt:lpstr>
      <vt:lpstr>The Rebellion of Korah and the Outpouring of God’s Wrath</vt:lpstr>
      <vt:lpstr>Principles of Fellowship Examined</vt:lpstr>
      <vt:lpstr>Principles of Fellowship Examined</vt:lpstr>
      <vt:lpstr>Principles of Fellowship Examined</vt:lpstr>
      <vt:lpstr>Principles of Fellowship Examined</vt:lpstr>
      <vt:lpstr>A Tragedy of Fellowship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7</cp:revision>
  <dcterms:created xsi:type="dcterms:W3CDTF">2019-05-05T19:23:22Z</dcterms:created>
  <dcterms:modified xsi:type="dcterms:W3CDTF">2019-05-05T21:39:30Z</dcterms:modified>
</cp:coreProperties>
</file>