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1435-4232-724A-9807-38951DCE7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B4BE4-3D8D-2943-991A-1606AB478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4E28-3A07-E842-BD08-1E5376FF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CDF0-FD13-E642-B1BB-91179AD11DC7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D19DF-8ECF-974C-9ED2-4F6E78FB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C2C51-5633-BA40-92A9-07966E1A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679-B149-BF48-9C58-53CB5248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A80B-C893-294D-8AD4-E895F9B2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1BF39-E192-7B4C-A501-233C4E441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56AD8-92F5-0C4D-8E20-F1B8BF89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CDF0-FD13-E642-B1BB-91179AD11DC7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57577-5A61-8748-8D71-12B04984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A4C04-F857-8E4C-8D04-B8C5BAB8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679-B149-BF48-9C58-53CB5248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F2E0B-4297-0545-B04E-631DB396F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FDEFB-5DC0-8E41-A327-C64CCD43B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E13D4-F564-D041-A222-A7F594F9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CDF0-FD13-E642-B1BB-91179AD11DC7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0D5CA-4DD2-C345-8A0D-1B2DCED4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9E058-CABD-A24F-8E7D-3C88A1BA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679-B149-BF48-9C58-53CB5248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5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D363-3DF8-2448-A8C5-9844C232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85029-9BC6-0743-BC24-B5447483A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B12FF-D3B0-4145-AD2F-C7E3E6DD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CDF0-FD13-E642-B1BB-91179AD11DC7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88DAD-7C8A-CF4A-849E-2F86CCA5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A86F0-9116-914B-8289-7BE86144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679-B149-BF48-9C58-53CB5248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4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818C-CA5D-1C41-9A88-153168ED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8C0AE-B362-874E-A18F-B65EBF2CA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B9FFC-9347-4246-9727-721ACF44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CDF0-FD13-E642-B1BB-91179AD11DC7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18FDF-D753-D449-8473-6485BBC7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54B38-AE58-AC40-82CA-C8496882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679-B149-BF48-9C58-53CB5248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2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A98F-0BDD-BC41-8FA8-2DDEE118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6E20E-FFF6-724B-972C-4A36415DE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8233C-E3A8-654C-AAA0-EC4E9115E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46B62-FDDA-6A4D-B236-2E93C89E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CDF0-FD13-E642-B1BB-91179AD11DC7}" type="datetimeFigureOut">
              <a:rPr lang="en-US" smtClean="0"/>
              <a:t>5/26/19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9CCEC-724C-724C-9AE8-964B1E83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C49F0-5EF1-D34F-88F6-92A17459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679-B149-BF48-9C58-53CB5248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A589-F390-1E43-99E4-8C6949CF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EFFFF-A50A-5D4B-B838-EC5B956D5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B318F-5A55-D044-89B2-631C109E5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08140-CDCD-D547-980A-1C1ADE21B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0AF73-16AB-354E-93A7-5DD16EF96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A59E1E-86A6-9240-B6D8-2E956211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CDF0-FD13-E642-B1BB-91179AD11DC7}" type="datetimeFigureOut">
              <a:rPr lang="en-US" smtClean="0"/>
              <a:t>5/26/19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51B39-E3B0-EC4D-B1EE-D2FD04F9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CF9ADB-6549-7645-85B9-DCE882C7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679-B149-BF48-9C58-53CB5248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6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07F9-669B-114A-B76F-DA9D3DD7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51F64-E5EA-2849-92AE-ED5A12B3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CDF0-FD13-E642-B1BB-91179AD11DC7}" type="datetimeFigureOut">
              <a:rPr lang="en-US" smtClean="0"/>
              <a:t>5/26/19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ADDD8-8F14-044B-B4B1-CB2C9318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5565E-DB6F-664C-834E-273B9C88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679-B149-BF48-9C58-53CB5248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8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141C8-EC8F-3847-80E8-C258F1F9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CDF0-FD13-E642-B1BB-91179AD11DC7}" type="datetimeFigureOut">
              <a:rPr lang="en-US" smtClean="0"/>
              <a:t>5/26/19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1EABA-277C-1147-9BD9-5F60292E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CBCDD-3D7B-514E-A2EC-B6702694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679-B149-BF48-9C58-53CB5248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5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AD77-2C3B-0C4C-866F-A14793F7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B6E84-1399-D148-9FFA-605238A05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1D710-EACD-3042-B284-2A2CAD58B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286E2-0EFD-5940-8C88-A3500B62F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CDF0-FD13-E642-B1BB-91179AD11DC7}" type="datetimeFigureOut">
              <a:rPr lang="en-US" smtClean="0"/>
              <a:t>5/26/19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13A67-B5E4-F541-81CD-24A879FE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61C19-4104-F44F-BEA3-FC233A6C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679-B149-BF48-9C58-53CB5248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3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6937-1B47-9E47-8A70-EFB6A9A8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A2E6C-57C7-FA4F-B9F4-367DB6130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7D444-7F4F-CD41-B421-246F81DB9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0655A-8AFD-DD4F-AEE5-3C7B5139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CDF0-FD13-E642-B1BB-91179AD11DC7}" type="datetimeFigureOut">
              <a:rPr lang="en-US" smtClean="0"/>
              <a:t>5/26/19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C256D-15DF-174C-8B66-7E6B7B03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B8380-963C-8C40-BA02-B73611C2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679-B149-BF48-9C58-53CB5248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3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53645-15EA-EC49-B380-2E56AFD6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5F08C-1EDB-D440-9181-4373F10B2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01A07-1091-354C-BDFA-47ED54CF6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CDF0-FD13-E642-B1BB-91179AD11DC7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B15EB-ECCC-F346-AB21-0B0887C31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56153-F063-5847-98A5-AACABE2D9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0679-B149-BF48-9C58-53CB5248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492A-1B50-A440-BF92-346A5CA9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9390C-9C63-BE4D-8EFC-459B16047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1413-9753-D247-B41F-B594181C0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4" y="1636718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 b="1" dirty="0">
                <a:solidFill>
                  <a:schemeClr val="bg1">
                    <a:alpha val="75000"/>
                  </a:schemeClr>
                </a:solidFill>
                <a:effectLst>
                  <a:glow rad="139700">
                    <a:srgbClr val="CD071F">
                      <a:alpha val="60000"/>
                    </a:srgbClr>
                  </a:glow>
                </a:effectLst>
                <a:latin typeface="Desdemona" pitchFamily="82" charset="77"/>
              </a:rPr>
              <a:t>Integrity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E768E-E085-3945-9587-A19C57693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8479" y="3787779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pperplate" panose="02000504000000020004" pitchFamily="2" charset="77"/>
                <a:cs typeface="Arabic Typesetting" panose="03020402040406030203" pitchFamily="66" charset="-78"/>
              </a:rPr>
              <a:t>Without Limit</a:t>
            </a:r>
          </a:p>
        </p:txBody>
      </p:sp>
    </p:spTree>
    <p:extLst>
      <p:ext uri="{BB962C8B-B14F-4D97-AF65-F5344CB8AC3E}">
        <p14:creationId xmlns:p14="http://schemas.microsoft.com/office/powerpoint/2010/main" val="29074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BD64-D54C-1144-B2F7-806FB4F7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207961"/>
            <a:ext cx="10515600" cy="1325563"/>
          </a:xfrm>
          <a:effectLst>
            <a:glow rad="139700">
              <a:srgbClr val="CD071F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>
                    <a:alpha val="75000"/>
                  </a:schemeClr>
                </a:solidFill>
                <a:effectLst>
                  <a:glow rad="139700">
                    <a:srgbClr val="CD071F">
                      <a:alpha val="60000"/>
                    </a:srgbClr>
                  </a:glow>
                </a:effectLst>
                <a:latin typeface="Desdemona" pitchFamily="82" charset="77"/>
              </a:rPr>
              <a:t>The Conflict of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BDD6D-5E90-DB46-AB2B-2A66792E2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533524"/>
            <a:ext cx="11591925" cy="495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Job’s Suffering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Before – </a:t>
            </a:r>
            <a:r>
              <a:rPr lang="en-US" sz="3600" i="1" dirty="0">
                <a:solidFill>
                  <a:schemeClr val="bg1"/>
                </a:solidFill>
              </a:rPr>
              <a:t>1:1</a:t>
            </a:r>
            <a:r>
              <a:rPr lang="en-US" sz="3600" dirty="0">
                <a:solidFill>
                  <a:schemeClr val="bg1"/>
                </a:solidFill>
              </a:rPr>
              <a:t> – a righteous man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Lost his property, possessions, servants, and children.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The Devil’s suggestion – </a:t>
            </a:r>
            <a:r>
              <a:rPr lang="en-US" sz="3600" i="1" dirty="0">
                <a:solidFill>
                  <a:schemeClr val="bg1"/>
                </a:solidFill>
              </a:rPr>
              <a:t>1:9-11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Job’s integrity maintained – </a:t>
            </a:r>
            <a:r>
              <a:rPr lang="en-US" sz="3600" i="1" dirty="0">
                <a:solidFill>
                  <a:schemeClr val="bg1"/>
                </a:solidFill>
              </a:rPr>
              <a:t>1:22; 2:3</a:t>
            </a:r>
          </a:p>
        </p:txBody>
      </p:sp>
    </p:spTree>
    <p:extLst>
      <p:ext uri="{BB962C8B-B14F-4D97-AF65-F5344CB8AC3E}">
        <p14:creationId xmlns:p14="http://schemas.microsoft.com/office/powerpoint/2010/main" val="356542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BD64-D54C-1144-B2F7-806FB4F7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207961"/>
            <a:ext cx="10515600" cy="1325563"/>
          </a:xfrm>
          <a:effectLst>
            <a:glow rad="139700">
              <a:srgbClr val="CD071F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>
                    <a:alpha val="75000"/>
                  </a:schemeClr>
                </a:solidFill>
                <a:effectLst>
                  <a:glow rad="139700">
                    <a:srgbClr val="CD071F">
                      <a:alpha val="60000"/>
                    </a:srgbClr>
                  </a:glow>
                </a:effectLst>
                <a:latin typeface="Desdemona" pitchFamily="82" charset="77"/>
              </a:rPr>
              <a:t>The Conflict of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BDD6D-5E90-DB46-AB2B-2A66792E2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533524"/>
            <a:ext cx="11591925" cy="495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CD071F"/>
                </a:solidFill>
              </a:rPr>
              <a:t>Job’s Suffering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Job’s Wife’s Plea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After going through all the suffering with her husband, and seeing him suffer himself, she became the tool of Satan’s temptation – </a:t>
            </a:r>
            <a:r>
              <a:rPr lang="en-US" sz="3600" i="1" dirty="0">
                <a:solidFill>
                  <a:schemeClr val="bg1"/>
                </a:solidFill>
              </a:rPr>
              <a:t>2:9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She was not an immoral woman, but her integrity had a limit.</a:t>
            </a:r>
          </a:p>
        </p:txBody>
      </p:sp>
    </p:spTree>
    <p:extLst>
      <p:ext uri="{BB962C8B-B14F-4D97-AF65-F5344CB8AC3E}">
        <p14:creationId xmlns:p14="http://schemas.microsoft.com/office/powerpoint/2010/main" val="16500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BD64-D54C-1144-B2F7-806FB4F7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207961"/>
            <a:ext cx="10515600" cy="1325563"/>
          </a:xfrm>
          <a:effectLst>
            <a:glow rad="139700">
              <a:srgbClr val="CD071F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>
                    <a:alpha val="75000"/>
                  </a:schemeClr>
                </a:solidFill>
                <a:effectLst>
                  <a:glow rad="139700">
                    <a:srgbClr val="CD071F">
                      <a:alpha val="60000"/>
                    </a:srgbClr>
                  </a:glow>
                </a:effectLst>
                <a:latin typeface="Desdemona" pitchFamily="82" charset="77"/>
              </a:rPr>
              <a:t>The Conflict of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BDD6D-5E90-DB46-AB2B-2A66792E2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533524"/>
            <a:ext cx="11591925" cy="495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CD071F"/>
                </a:solidFill>
              </a:rPr>
              <a:t>Job’s Suffering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CD071F"/>
                </a:solidFill>
              </a:rPr>
              <a:t>Job’s Wife’s Plea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Job’s Response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His response showed his resolve to remain true to God – </a:t>
            </a:r>
            <a:r>
              <a:rPr lang="en-US" sz="3600" i="1" dirty="0">
                <a:solidFill>
                  <a:schemeClr val="bg1"/>
                </a:solidFill>
              </a:rPr>
              <a:t>2:10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He leaned on what he knew about God, and in his suffering was drawn to the One he knew was the giver of good – </a:t>
            </a:r>
            <a:r>
              <a:rPr lang="en-US" sz="3600" i="1" dirty="0">
                <a:solidFill>
                  <a:schemeClr val="bg1"/>
                </a:solidFill>
              </a:rPr>
              <a:t>1:20-22</a:t>
            </a:r>
          </a:p>
        </p:txBody>
      </p:sp>
    </p:spTree>
    <p:extLst>
      <p:ext uri="{BB962C8B-B14F-4D97-AF65-F5344CB8AC3E}">
        <p14:creationId xmlns:p14="http://schemas.microsoft.com/office/powerpoint/2010/main" val="28109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BD64-D54C-1144-B2F7-806FB4F7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207961"/>
            <a:ext cx="10515600" cy="1325563"/>
          </a:xfrm>
          <a:effectLst>
            <a:glow rad="139700">
              <a:srgbClr val="CD071F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>
                    <a:alpha val="75000"/>
                  </a:schemeClr>
                </a:solidFill>
                <a:effectLst>
                  <a:glow rad="139700">
                    <a:srgbClr val="CD071F">
                      <a:alpha val="60000"/>
                    </a:srgbClr>
                  </a:glow>
                </a:effectLst>
                <a:latin typeface="Desdemona" pitchFamily="82" charset="77"/>
              </a:rPr>
              <a:t>Integrity without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BDD6D-5E90-DB46-AB2B-2A66792E2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533524"/>
            <a:ext cx="11591925" cy="495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Trial and Tribulation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When it comes to our suffering for doing good we ought not think it strange – </a:t>
            </a:r>
            <a:r>
              <a:rPr lang="en-US" sz="3600" i="1" dirty="0">
                <a:solidFill>
                  <a:schemeClr val="bg1"/>
                </a:solidFill>
              </a:rPr>
              <a:t>1 Peter 4:12-16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Thinking such is strange can cause us to talk ourselves out of holding fast to our integrity.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Such suffering is a test of our integrity/faith – </a:t>
            </a:r>
            <a:r>
              <a:rPr lang="en-US" sz="3600" i="1" dirty="0">
                <a:solidFill>
                  <a:schemeClr val="bg1"/>
                </a:solidFill>
              </a:rPr>
              <a:t>1 Peter 1:7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Is there a limit to our integrity in suffering? –            </a:t>
            </a:r>
            <a:r>
              <a:rPr lang="en-US" sz="3600" i="1" dirty="0">
                <a:solidFill>
                  <a:schemeClr val="bg1"/>
                </a:solidFill>
              </a:rPr>
              <a:t>Revelation 2:10</a:t>
            </a:r>
            <a:r>
              <a:rPr lang="en-US" sz="3600" dirty="0">
                <a:solidFill>
                  <a:schemeClr val="bg1"/>
                </a:solidFill>
              </a:rPr>
              <a:t> – No. Even to the point of death.</a:t>
            </a:r>
          </a:p>
        </p:txBody>
      </p:sp>
    </p:spTree>
    <p:extLst>
      <p:ext uri="{BB962C8B-B14F-4D97-AF65-F5344CB8AC3E}">
        <p14:creationId xmlns:p14="http://schemas.microsoft.com/office/powerpoint/2010/main" val="18883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BD64-D54C-1144-B2F7-806FB4F7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207961"/>
            <a:ext cx="10515600" cy="1325563"/>
          </a:xfrm>
          <a:effectLst>
            <a:glow rad="139700">
              <a:srgbClr val="CD071F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>
                    <a:alpha val="75000"/>
                  </a:schemeClr>
                </a:solidFill>
                <a:effectLst>
                  <a:glow rad="139700">
                    <a:srgbClr val="CD071F">
                      <a:alpha val="60000"/>
                    </a:srgbClr>
                  </a:glow>
                </a:effectLst>
                <a:latin typeface="Desdemona" pitchFamily="82" charset="77"/>
              </a:rPr>
              <a:t>Integrity without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BDD6D-5E90-DB46-AB2B-2A66792E2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533524"/>
            <a:ext cx="11591925" cy="495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Relationships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Should we only hold fast to our integrity when it suits us, or when others are treating us well?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Our integrity before God in our relationships to others is not limited to our friends – </a:t>
            </a:r>
            <a:r>
              <a:rPr lang="en-US" sz="3600" i="1" dirty="0">
                <a:solidFill>
                  <a:schemeClr val="bg1"/>
                </a:solidFill>
              </a:rPr>
              <a:t>Matthew 5:43-48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Our integrity before God in our relationships to others cannot be compromised by the evil doing of others – </a:t>
            </a:r>
            <a:r>
              <a:rPr lang="en-US" sz="3600" i="1" dirty="0">
                <a:solidFill>
                  <a:schemeClr val="bg1"/>
                </a:solidFill>
              </a:rPr>
              <a:t>Matthew 7:12; Romans 12:17-21</a:t>
            </a:r>
          </a:p>
        </p:txBody>
      </p:sp>
    </p:spTree>
    <p:extLst>
      <p:ext uri="{BB962C8B-B14F-4D97-AF65-F5344CB8AC3E}">
        <p14:creationId xmlns:p14="http://schemas.microsoft.com/office/powerpoint/2010/main" val="21509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BD64-D54C-1144-B2F7-806FB4F7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207961"/>
            <a:ext cx="10515600" cy="1325563"/>
          </a:xfrm>
          <a:effectLst>
            <a:glow rad="139700">
              <a:srgbClr val="CD071F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>
                    <a:alpha val="75000"/>
                  </a:schemeClr>
                </a:solidFill>
                <a:effectLst>
                  <a:glow rad="139700">
                    <a:srgbClr val="CD071F">
                      <a:alpha val="60000"/>
                    </a:srgbClr>
                  </a:glow>
                </a:effectLst>
                <a:latin typeface="Desdemona" pitchFamily="82" charset="77"/>
              </a:rPr>
              <a:t>Integrity without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BDD6D-5E90-DB46-AB2B-2A66792E2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533524"/>
            <a:ext cx="11591925" cy="4959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the Church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The pillar and ground of the truth – </a:t>
            </a:r>
            <a:r>
              <a:rPr lang="en-US" sz="3600" i="1" dirty="0">
                <a:solidFill>
                  <a:schemeClr val="bg1"/>
                </a:solidFill>
              </a:rPr>
              <a:t>1 Timothy 3:15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One body composed of individuals – </a:t>
            </a:r>
            <a:r>
              <a:rPr lang="en-US" sz="3600" i="1">
                <a:solidFill>
                  <a:schemeClr val="bg1"/>
                </a:solidFill>
              </a:rPr>
              <a:t>Romans 12:4-5</a:t>
            </a:r>
            <a:endParaRPr lang="en-US" sz="3600" i="1" dirty="0">
              <a:solidFill>
                <a:schemeClr val="bg1"/>
              </a:solidFill>
            </a:endParaRP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What if the majority disobeys God in some matter? Does God expect us to stand firm in the truth when we are drastically outnumbered?</a:t>
            </a:r>
          </a:p>
          <a:p>
            <a:pPr>
              <a:buFont typeface="Zapf Dingbats"/>
              <a:buChar char="✵"/>
            </a:pPr>
            <a:r>
              <a:rPr lang="en-US" sz="3600" i="1" dirty="0">
                <a:solidFill>
                  <a:schemeClr val="bg1"/>
                </a:solidFill>
              </a:rPr>
              <a:t>Revelation 3:1-6 </a:t>
            </a:r>
            <a:r>
              <a:rPr lang="en-US" sz="3600" dirty="0">
                <a:solidFill>
                  <a:schemeClr val="bg1"/>
                </a:solidFill>
              </a:rPr>
              <a:t>– The church in Sardis had some who didn’t limit their integrity.</a:t>
            </a:r>
          </a:p>
          <a:p>
            <a:pPr>
              <a:buFont typeface="Zapf Dingbats"/>
              <a:buChar char="✵"/>
            </a:pPr>
            <a:r>
              <a:rPr lang="en-US" sz="3600" dirty="0">
                <a:solidFill>
                  <a:schemeClr val="bg1"/>
                </a:solidFill>
              </a:rPr>
              <a:t>Devotion is to Christ, not the church – </a:t>
            </a:r>
            <a:r>
              <a:rPr lang="en-US" sz="3600" i="1" dirty="0">
                <a:solidFill>
                  <a:schemeClr val="bg1"/>
                </a:solidFill>
              </a:rPr>
              <a:t>Ephesians 1:22-23</a:t>
            </a:r>
          </a:p>
        </p:txBody>
      </p:sp>
    </p:spTree>
    <p:extLst>
      <p:ext uri="{BB962C8B-B14F-4D97-AF65-F5344CB8AC3E}">
        <p14:creationId xmlns:p14="http://schemas.microsoft.com/office/powerpoint/2010/main" val="12081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1413-9753-D247-B41F-B594181C0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4" y="1636718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 b="1" dirty="0">
                <a:solidFill>
                  <a:schemeClr val="bg1">
                    <a:alpha val="75000"/>
                  </a:schemeClr>
                </a:solidFill>
                <a:effectLst>
                  <a:glow rad="139700">
                    <a:srgbClr val="CD071F">
                      <a:alpha val="60000"/>
                    </a:srgbClr>
                  </a:glow>
                </a:effectLst>
                <a:latin typeface="Desdemona" pitchFamily="82" charset="77"/>
              </a:rPr>
              <a:t>Integrity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E768E-E085-3945-9587-A19C57693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8479" y="3787779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pperplate" panose="02000504000000020004" pitchFamily="2" charset="77"/>
                <a:cs typeface="Arabic Typesetting" panose="03020402040406030203" pitchFamily="66" charset="-78"/>
              </a:rPr>
              <a:t>Without Limit</a:t>
            </a:r>
          </a:p>
        </p:txBody>
      </p:sp>
    </p:spTree>
    <p:extLst>
      <p:ext uri="{BB962C8B-B14F-4D97-AF65-F5344CB8AC3E}">
        <p14:creationId xmlns:p14="http://schemas.microsoft.com/office/powerpoint/2010/main" val="26063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366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Copperplate</vt:lpstr>
      <vt:lpstr>Desdemona</vt:lpstr>
      <vt:lpstr>Zapf Dingbats</vt:lpstr>
      <vt:lpstr>Office Theme</vt:lpstr>
      <vt:lpstr>PowerPoint Presentation</vt:lpstr>
      <vt:lpstr>Integrity</vt:lpstr>
      <vt:lpstr>The Conflict of Job</vt:lpstr>
      <vt:lpstr>The Conflict of Job</vt:lpstr>
      <vt:lpstr>The Conflict of Job</vt:lpstr>
      <vt:lpstr>Integrity without limit</vt:lpstr>
      <vt:lpstr>Integrity without limit</vt:lpstr>
      <vt:lpstr>Integrity without limit</vt:lpstr>
      <vt:lpstr>Integrity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10</cp:revision>
  <dcterms:created xsi:type="dcterms:W3CDTF">2019-05-22T18:36:33Z</dcterms:created>
  <dcterms:modified xsi:type="dcterms:W3CDTF">2019-05-26T14:01:20Z</dcterms:modified>
</cp:coreProperties>
</file>