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4"/>
  </p:normalViewPr>
  <p:slideViewPr>
    <p:cSldViewPr snapToGrid="0" snapToObjects="1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24869-032B-1F43-8A26-5DE325E63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CD328-EF33-8642-8905-3EA9A568F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EF557-1DA2-EC4D-B0C5-B0D60602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4982-2423-3242-8CFE-C4B0610CDAEF}" type="datetimeFigureOut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C5D9A-70C8-384F-9310-7F42D5A50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008DC-D7B1-ED4C-9CBB-C4B51A4DA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9CE6-9ED8-8A4E-8998-A7505B9D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3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D1C93-1FCB-894A-8E73-6C28AC5D5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C9227-F08F-3245-864A-DC9984A7E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A9DAE-5BEA-D442-A427-ABF42D7EE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4982-2423-3242-8CFE-C4B0610CDAEF}" type="datetimeFigureOut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EDAD0-9851-E241-AD89-2FD11ED0A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977F7-AB84-DB4E-A984-B52B173A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9CE6-9ED8-8A4E-8998-A7505B9D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6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7BDD43-991C-EE42-935B-6AAFC4E411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27637-D883-A941-A5FA-0F409ED6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C00B2-41BC-FC4A-9ACF-718C1B8A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4982-2423-3242-8CFE-C4B0610CDAEF}" type="datetimeFigureOut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DECF-4535-6949-A2D7-9F67E2AD8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ABD40-DC1F-8F4A-9769-BE374687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9CE6-9ED8-8A4E-8998-A7505B9D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CC34-4922-7641-A08D-6FF5B8909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D39C0-B306-264D-A3CE-F57A521EB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31AE2-24BE-6345-B7C0-1F226819C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4982-2423-3242-8CFE-C4B0610CDAEF}" type="datetimeFigureOut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79B2E-3B2B-AC46-99D0-EB0EC1405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FD09A-575C-0C45-94FB-DAE1A942E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9CE6-9ED8-8A4E-8998-A7505B9D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5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6AA75-BCF0-3B48-9749-0D12E2422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2409E-1B13-8F46-8392-BC564F786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E9DC2-17AE-2340-B075-CA8404B8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4982-2423-3242-8CFE-C4B0610CDAEF}" type="datetimeFigureOut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99362-39B0-3E42-B015-2EBE520E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D51D2-A4FB-804C-8DF0-67B54DC58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9CE6-9ED8-8A4E-8998-A7505B9D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1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E7B93-5F87-2144-A334-73E42C156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C4403-B8CC-5045-AF72-CD1D1B3C35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D252D-9C13-7349-B5C5-6A44EEA32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05EC6-FE50-6041-AA98-D95E5EE3F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4982-2423-3242-8CFE-C4B0610CDAEF}" type="datetimeFigureOut">
              <a:rPr lang="en-US" smtClean="0"/>
              <a:t>5/12/19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6A57C-9AD1-3445-B189-D9164A679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3378C-19A1-F346-AD90-497CD72B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9CE6-9ED8-8A4E-8998-A7505B9D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63C80-8B02-E94C-9F59-27991231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D24E7-8C05-0C41-9421-614DF8458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E96C70-B136-6D41-8A92-D8CF7DD66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86085-A060-6547-83F1-DEB1CE467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97824D-ED0D-1841-A6CC-B6FF1A734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E4287A-C2A9-F94B-9D90-F0992D9A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4982-2423-3242-8CFE-C4B0610CDAEF}" type="datetimeFigureOut">
              <a:rPr lang="en-US" smtClean="0"/>
              <a:t>5/12/19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1E7CDC-94CF-434B-81F0-D8E256787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7C9B1-9C96-8745-8D6E-1C35DACC4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9CE6-9ED8-8A4E-8998-A7505B9D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61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03AA-B425-E545-A97A-D9D19BABB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921E3-8423-C246-99D7-AACD7D42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4982-2423-3242-8CFE-C4B0610CDAEF}" type="datetimeFigureOut">
              <a:rPr lang="en-US" smtClean="0"/>
              <a:t>5/12/19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FBF1A3-000A-424E-88DA-CC9396D7E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17DD6-47A0-1C41-9339-C16C9DC44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9CE6-9ED8-8A4E-8998-A7505B9D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3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DC1797-A277-004B-88BC-E14B071C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4982-2423-3242-8CFE-C4B0610CDAEF}" type="datetimeFigureOut">
              <a:rPr lang="en-US" smtClean="0"/>
              <a:t>5/12/19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D924B-56DD-9845-AD86-5A9AA1A0A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6599C-494C-974B-AF4F-A3C2BA0E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9CE6-9ED8-8A4E-8998-A7505B9D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9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58C49-C3FB-AB47-8535-B3144D763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56852-104E-6B47-BA62-3E2A470C3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79DE4-3B89-B243-B462-54DFEBDD7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EBDDC-C248-9E4E-B76D-381F2A943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4982-2423-3242-8CFE-C4B0610CDAEF}" type="datetimeFigureOut">
              <a:rPr lang="en-US" smtClean="0"/>
              <a:t>5/12/19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A5D13-98F6-6742-909F-95352FA7D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3D2D1-20D2-B941-8CC8-C362CC544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9CE6-9ED8-8A4E-8998-A7505B9D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5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B66A2-9BB3-5540-A809-BD5671EE6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0EA672-26E9-954A-B3FA-8D20F3F601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A0D28-1A83-E640-AC3C-132A286B1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2920A-B48A-784B-8AFD-60A56217B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4982-2423-3242-8CFE-C4B0610CDAEF}" type="datetimeFigureOut">
              <a:rPr lang="en-US" smtClean="0"/>
              <a:t>5/12/19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C84AD-CE6B-8144-A75C-1CD9068CD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6228C-0247-DD46-A436-38F7898E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9CE6-9ED8-8A4E-8998-A7505B9D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8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3C0DD9-3BBC-C040-AAED-F20342F2E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7E6A4-7702-5B48-85DD-1AB8973D2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CCA8A-8B7E-6E4E-8DDE-3EEA5D5BCA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4982-2423-3242-8CFE-C4B0610CDAEF}" type="datetimeFigureOut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3527A-1D5E-EA46-8226-5E107007C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2AD40-EB92-5445-A862-FB935CD08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59CE6-9ED8-8A4E-8998-A7505B9DD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4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B62F-EF57-8B4F-898B-A083FB6A2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CBE61-5161-A941-95EE-67B77243E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00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6"/>
                    </a14:imgEffect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8822F-C9A5-2844-9DE3-1E2962B4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4696"/>
            <a:ext cx="10515600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Felix Titling" pitchFamily="82" charset="77"/>
              </a:rPr>
              <a:t>A Theocentric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0DDB0-B51F-114E-85D5-267FF7105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705" y="1837655"/>
            <a:ext cx="11654589" cy="4755649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Judgment</a:t>
            </a:r>
          </a:p>
          <a:p>
            <a:r>
              <a:rPr lang="en-US" sz="3600" dirty="0">
                <a:solidFill>
                  <a:schemeClr val="bg1"/>
                </a:solidFill>
              </a:rPr>
              <a:t>Judgment about whether you fulfilled your created purpose – </a:t>
            </a:r>
            <a:r>
              <a:rPr lang="en-US" sz="3600" i="1" dirty="0">
                <a:solidFill>
                  <a:schemeClr val="bg1"/>
                </a:solidFill>
              </a:rPr>
              <a:t>Ecclesiastes 12:13-14</a:t>
            </a:r>
          </a:p>
          <a:p>
            <a:r>
              <a:rPr lang="en-US" sz="3600" dirty="0">
                <a:solidFill>
                  <a:schemeClr val="bg1"/>
                </a:solidFill>
              </a:rPr>
              <a:t>Judgment by God’s word – </a:t>
            </a:r>
            <a:r>
              <a:rPr lang="en-US" sz="3600" i="1" dirty="0">
                <a:solidFill>
                  <a:schemeClr val="bg1"/>
                </a:solidFill>
              </a:rPr>
              <a:t>John 12:48; Romans 2:12, 16</a:t>
            </a:r>
          </a:p>
          <a:p>
            <a:r>
              <a:rPr lang="en-US" sz="3600" dirty="0">
                <a:solidFill>
                  <a:schemeClr val="bg1"/>
                </a:solidFill>
              </a:rPr>
              <a:t>Books will be opened at judgment, and all will be made known – </a:t>
            </a:r>
            <a:r>
              <a:rPr lang="en-US" sz="3600" i="1" dirty="0">
                <a:solidFill>
                  <a:schemeClr val="bg1"/>
                </a:solidFill>
              </a:rPr>
              <a:t>Revelation 20:12-15; Hebrews 4:12-13</a:t>
            </a:r>
          </a:p>
        </p:txBody>
      </p:sp>
    </p:spTree>
    <p:extLst>
      <p:ext uri="{BB962C8B-B14F-4D97-AF65-F5344CB8AC3E}">
        <p14:creationId xmlns:p14="http://schemas.microsoft.com/office/powerpoint/2010/main" val="104772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6"/>
                    </a14:imgEffect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8822F-C9A5-2844-9DE3-1E2962B4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4696"/>
            <a:ext cx="10515600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Felix Titling" pitchFamily="82" charset="77"/>
              </a:rPr>
              <a:t>A Theocentric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0DDB0-B51F-114E-85D5-267FF7105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705" y="1837655"/>
            <a:ext cx="11654589" cy="4755649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Hell</a:t>
            </a:r>
          </a:p>
          <a:p>
            <a:r>
              <a:rPr lang="en-US" sz="3600" dirty="0">
                <a:solidFill>
                  <a:schemeClr val="bg1"/>
                </a:solidFill>
              </a:rPr>
              <a:t>A place reserved for the punishment of wicked/disobedient – </a:t>
            </a:r>
            <a:r>
              <a:rPr lang="en-US" sz="3600" i="1" dirty="0">
                <a:solidFill>
                  <a:schemeClr val="bg1"/>
                </a:solidFill>
              </a:rPr>
              <a:t>2 Peter 2:4; Jude 6; 2 Thessalonians 1:8-9</a:t>
            </a:r>
          </a:p>
          <a:p>
            <a:r>
              <a:rPr lang="en-US" sz="3600" dirty="0">
                <a:solidFill>
                  <a:schemeClr val="bg1"/>
                </a:solidFill>
              </a:rPr>
              <a:t>A place where God is absent – </a:t>
            </a:r>
            <a:r>
              <a:rPr lang="en-US" sz="3600" i="1" dirty="0">
                <a:solidFill>
                  <a:schemeClr val="bg1"/>
                </a:solidFill>
              </a:rPr>
              <a:t>2 Thessalonians 1:9;  Matthew 8:12; 22:13; 25:30 (cf. 1 John 1:5); Matthew 7:23</a:t>
            </a:r>
          </a:p>
          <a:p>
            <a:r>
              <a:rPr lang="en-US" sz="3600" dirty="0">
                <a:solidFill>
                  <a:schemeClr val="bg1"/>
                </a:solidFill>
              </a:rPr>
              <a:t>Hell is a doctrine of Christ – </a:t>
            </a:r>
            <a:r>
              <a:rPr lang="en-US" sz="3600" i="1" dirty="0">
                <a:solidFill>
                  <a:schemeClr val="bg1"/>
                </a:solidFill>
              </a:rPr>
              <a:t>Matthew 5:29-30; 10:28</a:t>
            </a:r>
          </a:p>
        </p:txBody>
      </p:sp>
    </p:spTree>
    <p:extLst>
      <p:ext uri="{BB962C8B-B14F-4D97-AF65-F5344CB8AC3E}">
        <p14:creationId xmlns:p14="http://schemas.microsoft.com/office/powerpoint/2010/main" val="145685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6"/>
                    </a14:imgEffect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8822F-C9A5-2844-9DE3-1E2962B4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4696"/>
            <a:ext cx="10515600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Felix Titling" pitchFamily="82" charset="77"/>
              </a:rPr>
              <a:t>A Theocentric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0DDB0-B51F-114E-85D5-267FF7105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705" y="1837655"/>
            <a:ext cx="11654589" cy="4755649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Heaven</a:t>
            </a:r>
          </a:p>
          <a:p>
            <a:r>
              <a:rPr lang="en-US" sz="3600" dirty="0">
                <a:solidFill>
                  <a:schemeClr val="bg1"/>
                </a:solidFill>
              </a:rPr>
              <a:t>A place of rest after a life of work – </a:t>
            </a:r>
            <a:r>
              <a:rPr lang="en-US" sz="3600" i="1" dirty="0">
                <a:solidFill>
                  <a:schemeClr val="bg1"/>
                </a:solidFill>
              </a:rPr>
              <a:t>Hebrews 4:9-10</a:t>
            </a:r>
          </a:p>
          <a:p>
            <a:r>
              <a:rPr lang="en-US" sz="3600" dirty="0">
                <a:solidFill>
                  <a:schemeClr val="bg1"/>
                </a:solidFill>
              </a:rPr>
              <a:t>Heaven is about being with the Lord for eternity –                      </a:t>
            </a:r>
            <a:r>
              <a:rPr lang="en-US" sz="3600" i="1" dirty="0">
                <a:solidFill>
                  <a:schemeClr val="bg1"/>
                </a:solidFill>
              </a:rPr>
              <a:t>1 Thessalonians 4:15-17; John 14:1-4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picture of heaven is theocentric – </a:t>
            </a:r>
            <a:r>
              <a:rPr lang="en-US" sz="3600" i="1" dirty="0">
                <a:solidFill>
                  <a:schemeClr val="bg1"/>
                </a:solidFill>
              </a:rPr>
              <a:t>Revelation 4:2-11; 7:9-17</a:t>
            </a:r>
          </a:p>
        </p:txBody>
      </p:sp>
    </p:spTree>
    <p:extLst>
      <p:ext uri="{BB962C8B-B14F-4D97-AF65-F5344CB8AC3E}">
        <p14:creationId xmlns:p14="http://schemas.microsoft.com/office/powerpoint/2010/main" val="17236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B878-FC8C-8F43-ACAD-352F0099E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4282" y="878534"/>
            <a:ext cx="4783437" cy="2387600"/>
          </a:xfrm>
          <a:scene3d>
            <a:camera prst="perspectiveRelaxedModerately"/>
            <a:lightRig rig="threePt" dir="t"/>
          </a:scene3d>
        </p:spPr>
        <p:txBody>
          <a:bodyPr>
            <a:prstTxWarp prst="textArchUp">
              <a:avLst>
                <a:gd name="adj" fmla="val 9403515"/>
              </a:avLst>
            </a:prstTxWarp>
            <a:normAutofit/>
          </a:bodyPr>
          <a:lstStyle/>
          <a:p>
            <a:r>
              <a:rPr lang="en-US" dirty="0">
                <a:ln w="9525">
                  <a:noFill/>
                </a:ln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77"/>
              </a:rPr>
              <a:t>Maintaining 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2FF0BE6-8048-7E4B-8BA7-65F4F436D81D}"/>
              </a:ext>
            </a:extLst>
          </p:cNvPr>
          <p:cNvSpPr/>
          <p:nvPr/>
        </p:nvSpPr>
        <p:spPr>
          <a:xfrm>
            <a:off x="3704282" y="831552"/>
            <a:ext cx="4783436" cy="4783436"/>
          </a:xfrm>
          <a:prstGeom prst="ellipse">
            <a:avLst/>
          </a:prstGeom>
          <a:noFill/>
          <a:ln w="381000">
            <a:solidFill>
              <a:schemeClr val="bg1">
                <a:lumMod val="95000"/>
              </a:schemeClr>
            </a:solidFill>
          </a:ln>
          <a:scene3d>
            <a:camera prst="perspectiveRelaxedModerately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BAD1C1-D9BB-B549-A5EA-35152EA6ED21}"/>
              </a:ext>
            </a:extLst>
          </p:cNvPr>
          <p:cNvSpPr txBox="1">
            <a:spLocks/>
          </p:cNvSpPr>
          <p:nvPr/>
        </p:nvSpPr>
        <p:spPr>
          <a:xfrm>
            <a:off x="3704281" y="3856968"/>
            <a:ext cx="4783437" cy="2387600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txBody>
          <a:bodyPr spcFirstLastPara="1" vert="horz" lIns="91440" tIns="45720" rIns="91440" bIns="45720" numCol="1" rtlCol="0" anchor="b">
            <a:prstTxWarp prst="textArchDown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 w="9525">
                  <a:noFill/>
                </a:ln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77"/>
              </a:rPr>
              <a:t>Perspective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46625E-F222-8D40-9608-4BED1DA03AA2}"/>
              </a:ext>
            </a:extLst>
          </p:cNvPr>
          <p:cNvSpPr txBox="1">
            <a:spLocks/>
          </p:cNvSpPr>
          <p:nvPr/>
        </p:nvSpPr>
        <p:spPr>
          <a:xfrm>
            <a:off x="2261715" y="1483660"/>
            <a:ext cx="7668568" cy="2387600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txBody>
          <a:bodyPr spcFirstLastPara="1" vert="horz" lIns="91440" tIns="45720" rIns="91440" bIns="45720" numCol="1" rtlCol="0" anchor="b">
            <a:normAutofit/>
            <a:sp3d extrusionH="57150">
              <a:bevelT w="57150" h="38100" prst="artDeco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9525">
                  <a:noFill/>
                </a:ln>
                <a:solidFill>
                  <a:schemeClr val="bg1">
                    <a:lumMod val="95000"/>
                  </a:schemeClr>
                </a:solidFill>
                <a:latin typeface="Felix Titling" panose="020F0502020204030204" pitchFamily="34" charset="0"/>
                <a:cs typeface="Felix Titling" panose="020F0502020204030204" pitchFamily="34" charset="0"/>
              </a:rPr>
              <a:t>Theocentric</a:t>
            </a:r>
          </a:p>
        </p:txBody>
      </p:sp>
    </p:spTree>
    <p:extLst>
      <p:ext uri="{BB962C8B-B14F-4D97-AF65-F5344CB8AC3E}">
        <p14:creationId xmlns:p14="http://schemas.microsoft.com/office/powerpoint/2010/main" val="85328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B878-FC8C-8F43-ACAD-352F0099E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4282" y="878534"/>
            <a:ext cx="4783437" cy="2387600"/>
          </a:xfrm>
          <a:scene3d>
            <a:camera prst="perspectiveRelaxedModerately"/>
            <a:lightRig rig="threePt" dir="t"/>
          </a:scene3d>
        </p:spPr>
        <p:txBody>
          <a:bodyPr>
            <a:prstTxWarp prst="textArchUp">
              <a:avLst>
                <a:gd name="adj" fmla="val 9403515"/>
              </a:avLst>
            </a:prstTxWarp>
            <a:normAutofit/>
          </a:bodyPr>
          <a:lstStyle/>
          <a:p>
            <a:r>
              <a:rPr lang="en-US" dirty="0">
                <a:ln w="9525">
                  <a:noFill/>
                </a:ln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77"/>
              </a:rPr>
              <a:t>Maintaining 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2FF0BE6-8048-7E4B-8BA7-65F4F436D81D}"/>
              </a:ext>
            </a:extLst>
          </p:cNvPr>
          <p:cNvSpPr/>
          <p:nvPr/>
        </p:nvSpPr>
        <p:spPr>
          <a:xfrm>
            <a:off x="3704282" y="831552"/>
            <a:ext cx="4783436" cy="4783436"/>
          </a:xfrm>
          <a:prstGeom prst="ellipse">
            <a:avLst/>
          </a:prstGeom>
          <a:noFill/>
          <a:ln w="381000">
            <a:solidFill>
              <a:schemeClr val="bg1">
                <a:lumMod val="95000"/>
              </a:schemeClr>
            </a:solidFill>
          </a:ln>
          <a:scene3d>
            <a:camera prst="perspectiveRelaxedModerately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BAD1C1-D9BB-B549-A5EA-35152EA6ED21}"/>
              </a:ext>
            </a:extLst>
          </p:cNvPr>
          <p:cNvSpPr txBox="1">
            <a:spLocks/>
          </p:cNvSpPr>
          <p:nvPr/>
        </p:nvSpPr>
        <p:spPr>
          <a:xfrm>
            <a:off x="3704281" y="3856968"/>
            <a:ext cx="4783437" cy="2387600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txBody>
          <a:bodyPr spcFirstLastPara="1" vert="horz" lIns="91440" tIns="45720" rIns="91440" bIns="45720" numCol="1" rtlCol="0" anchor="b">
            <a:prstTxWarp prst="textArchDown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 w="9525">
                  <a:noFill/>
                </a:ln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77"/>
              </a:rPr>
              <a:t>Perspective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46625E-F222-8D40-9608-4BED1DA03AA2}"/>
              </a:ext>
            </a:extLst>
          </p:cNvPr>
          <p:cNvSpPr txBox="1">
            <a:spLocks/>
          </p:cNvSpPr>
          <p:nvPr/>
        </p:nvSpPr>
        <p:spPr>
          <a:xfrm>
            <a:off x="2261715" y="1483660"/>
            <a:ext cx="7668568" cy="2387600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txBody>
          <a:bodyPr spcFirstLastPara="1" vert="horz" lIns="91440" tIns="45720" rIns="91440" bIns="45720" numCol="1" rtlCol="0" anchor="b">
            <a:normAutofit/>
            <a:sp3d extrusionH="57150">
              <a:bevelT w="57150" h="38100" prst="artDeco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9525">
                  <a:noFill/>
                </a:ln>
                <a:solidFill>
                  <a:schemeClr val="bg1">
                    <a:lumMod val="95000"/>
                  </a:schemeClr>
                </a:solidFill>
                <a:latin typeface="Felix Titling" panose="020F0502020204030204" pitchFamily="34" charset="0"/>
                <a:cs typeface="Felix Titling" panose="020F0502020204030204" pitchFamily="34" charset="0"/>
              </a:rPr>
              <a:t>Theocentric</a:t>
            </a:r>
          </a:p>
        </p:txBody>
      </p:sp>
    </p:spTree>
    <p:extLst>
      <p:ext uri="{BB962C8B-B14F-4D97-AF65-F5344CB8AC3E}">
        <p14:creationId xmlns:p14="http://schemas.microsoft.com/office/powerpoint/2010/main" val="72059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6"/>
                    </a14:imgEffect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8822F-C9A5-2844-9DE3-1E2962B4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4696"/>
            <a:ext cx="10515600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b="1" dirty="0" err="1">
                <a:solidFill>
                  <a:schemeClr val="bg1">
                    <a:lumMod val="95000"/>
                  </a:schemeClr>
                </a:solidFill>
                <a:latin typeface="Felix Titling" pitchFamily="82" charset="77"/>
              </a:rPr>
              <a:t>Theocentrism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Felix Titling" pitchFamily="82" charset="77"/>
              </a:rPr>
              <a:t> vs Anthropocentrism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0DDB0-B51F-114E-85D5-267FF7105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705" y="1837655"/>
            <a:ext cx="11654589" cy="4755649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God Focused vs Man Focused</a:t>
            </a:r>
          </a:p>
          <a:p>
            <a:r>
              <a:rPr lang="en-US" sz="3600" dirty="0">
                <a:solidFill>
                  <a:schemeClr val="bg1"/>
                </a:solidFill>
              </a:rPr>
              <a:t>Man came from God – </a:t>
            </a:r>
            <a:r>
              <a:rPr lang="en-US" sz="3600" i="1" dirty="0">
                <a:solidFill>
                  <a:schemeClr val="bg1"/>
                </a:solidFill>
              </a:rPr>
              <a:t>Genesis 1:26</a:t>
            </a:r>
          </a:p>
          <a:p>
            <a:r>
              <a:rPr lang="en-US" sz="3600" dirty="0">
                <a:solidFill>
                  <a:schemeClr val="bg1"/>
                </a:solidFill>
              </a:rPr>
              <a:t>God is the focus of man – </a:t>
            </a:r>
            <a:r>
              <a:rPr lang="en-US" sz="3600" i="1" dirty="0">
                <a:solidFill>
                  <a:schemeClr val="bg1"/>
                </a:solidFill>
              </a:rPr>
              <a:t>Ecclesiastes 1:2; 12:13</a:t>
            </a:r>
          </a:p>
        </p:txBody>
      </p:sp>
    </p:spTree>
    <p:extLst>
      <p:ext uri="{BB962C8B-B14F-4D97-AF65-F5344CB8AC3E}">
        <p14:creationId xmlns:p14="http://schemas.microsoft.com/office/powerpoint/2010/main" val="8673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6"/>
                    </a14:imgEffect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8822F-C9A5-2844-9DE3-1E2962B4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4696"/>
            <a:ext cx="10515600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b="1" dirty="0" err="1">
                <a:solidFill>
                  <a:schemeClr val="bg1">
                    <a:lumMod val="95000"/>
                  </a:schemeClr>
                </a:solidFill>
                <a:latin typeface="Felix Titling" pitchFamily="82" charset="77"/>
              </a:rPr>
              <a:t>Theocentrism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Felix Titling" pitchFamily="82" charset="77"/>
              </a:rPr>
              <a:t> vs Anthropocentrism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0DDB0-B51F-114E-85D5-267FF7105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705" y="1837655"/>
            <a:ext cx="11654589" cy="4755649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>
                    <a:alpha val="50000"/>
                  </a:schemeClr>
                </a:solidFill>
              </a:rPr>
              <a:t>God Focused vs Man Focused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Spiritual Mindedness vs Materialism</a:t>
            </a:r>
          </a:p>
          <a:p>
            <a:r>
              <a:rPr lang="en-US" sz="3600" dirty="0">
                <a:solidFill>
                  <a:schemeClr val="bg1"/>
                </a:solidFill>
              </a:rPr>
              <a:t>Man has an eternal nature that returns to God without any material – </a:t>
            </a:r>
            <a:r>
              <a:rPr lang="en-US" sz="3600" i="1" dirty="0">
                <a:solidFill>
                  <a:schemeClr val="bg1"/>
                </a:solidFill>
              </a:rPr>
              <a:t>Ecclesiastes 12:7; 1 Timothy 6:6-7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focus is on what is truly substantive – </a:t>
            </a:r>
            <a:r>
              <a:rPr lang="en-US" sz="3600" i="1" dirty="0">
                <a:solidFill>
                  <a:schemeClr val="bg1"/>
                </a:solidFill>
              </a:rPr>
              <a:t>1 Timothy 6:17-19</a:t>
            </a:r>
          </a:p>
        </p:txBody>
      </p:sp>
    </p:spTree>
    <p:extLst>
      <p:ext uri="{BB962C8B-B14F-4D97-AF65-F5344CB8AC3E}">
        <p14:creationId xmlns:p14="http://schemas.microsoft.com/office/powerpoint/2010/main" val="277130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6"/>
                    </a14:imgEffect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8822F-C9A5-2844-9DE3-1E2962B4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4696"/>
            <a:ext cx="10515600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b="1" dirty="0" err="1">
                <a:solidFill>
                  <a:schemeClr val="bg1">
                    <a:lumMod val="95000"/>
                  </a:schemeClr>
                </a:solidFill>
                <a:latin typeface="Felix Titling" pitchFamily="82" charset="77"/>
              </a:rPr>
              <a:t>Theocentrism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Felix Titling" pitchFamily="82" charset="77"/>
              </a:rPr>
              <a:t> vs Anthropocentrism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0DDB0-B51F-114E-85D5-267FF7105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705" y="1837655"/>
            <a:ext cx="11654589" cy="4755649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>
                    <a:alpha val="50000"/>
                  </a:schemeClr>
                </a:solidFill>
              </a:rPr>
              <a:t>God Focused vs Man Focused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>
                    <a:alpha val="50000"/>
                  </a:schemeClr>
                </a:solidFill>
              </a:rPr>
              <a:t>Spiritual Mindedness vs Materialism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Spiritual Health vs Physical and Psychological Health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Christian is willing to jeopardize his physical health for his soul – </a:t>
            </a:r>
            <a:r>
              <a:rPr lang="en-US" sz="3600" i="1" dirty="0">
                <a:solidFill>
                  <a:schemeClr val="bg1"/>
                </a:solidFill>
              </a:rPr>
              <a:t>Mark 8:35-37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Christian realizes his worth is found in God, not self or others – </a:t>
            </a:r>
            <a:r>
              <a:rPr lang="en-US" sz="3600" i="1" dirty="0">
                <a:solidFill>
                  <a:schemeClr val="bg1"/>
                </a:solidFill>
              </a:rPr>
              <a:t>Galatians 1:10; Philippians 1:21</a:t>
            </a:r>
          </a:p>
        </p:txBody>
      </p:sp>
    </p:spTree>
    <p:extLst>
      <p:ext uri="{BB962C8B-B14F-4D97-AF65-F5344CB8AC3E}">
        <p14:creationId xmlns:p14="http://schemas.microsoft.com/office/powerpoint/2010/main" val="291769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6"/>
                    </a14:imgEffect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8822F-C9A5-2844-9DE3-1E2962B4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4696"/>
            <a:ext cx="10515600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Felix Titling" pitchFamily="82" charset="77"/>
              </a:rPr>
              <a:t>A Theocentric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0DDB0-B51F-114E-85D5-267FF7105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705" y="1837655"/>
            <a:ext cx="11654589" cy="4755649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Faith</a:t>
            </a:r>
          </a:p>
          <a:p>
            <a:r>
              <a:rPr lang="en-US" sz="3600" dirty="0">
                <a:solidFill>
                  <a:schemeClr val="bg1"/>
                </a:solidFill>
              </a:rPr>
              <a:t>True faith is focused on God – </a:t>
            </a:r>
            <a:r>
              <a:rPr lang="en-US" sz="3600" i="1" dirty="0">
                <a:solidFill>
                  <a:schemeClr val="bg1"/>
                </a:solidFill>
              </a:rPr>
              <a:t>Romans 10:17; Hebrews 11:6</a:t>
            </a:r>
          </a:p>
          <a:p>
            <a:r>
              <a:rPr lang="en-US" sz="3600" dirty="0">
                <a:solidFill>
                  <a:schemeClr val="bg1"/>
                </a:solidFill>
              </a:rPr>
              <a:t>It is about fidelity to God – </a:t>
            </a:r>
            <a:r>
              <a:rPr lang="en-US" sz="3600" i="1" dirty="0">
                <a:solidFill>
                  <a:schemeClr val="bg1"/>
                </a:solidFill>
              </a:rPr>
              <a:t>1 Corinthians 4:2;                           2 Timothy 2:11-13</a:t>
            </a:r>
          </a:p>
          <a:p>
            <a:r>
              <a:rPr lang="en-US" sz="3600" dirty="0">
                <a:solidFill>
                  <a:schemeClr val="bg1"/>
                </a:solidFill>
              </a:rPr>
              <a:t>Requires the guidance of God’s law – </a:t>
            </a:r>
            <a:r>
              <a:rPr lang="en-US" sz="3600" i="1" dirty="0">
                <a:solidFill>
                  <a:schemeClr val="bg1"/>
                </a:solidFill>
              </a:rPr>
              <a:t>1 Timothy 1:5</a:t>
            </a:r>
          </a:p>
          <a:p>
            <a:r>
              <a:rPr lang="en-US" sz="3600" dirty="0">
                <a:solidFill>
                  <a:schemeClr val="bg1"/>
                </a:solidFill>
              </a:rPr>
              <a:t>Asks the question, “Am I in THE faith?” – </a:t>
            </a:r>
            <a:r>
              <a:rPr lang="en-US" sz="3600" i="1" dirty="0">
                <a:solidFill>
                  <a:schemeClr val="bg1"/>
                </a:solidFill>
              </a:rPr>
              <a:t>2 Corinthians 13:5</a:t>
            </a:r>
          </a:p>
        </p:txBody>
      </p:sp>
    </p:spTree>
    <p:extLst>
      <p:ext uri="{BB962C8B-B14F-4D97-AF65-F5344CB8AC3E}">
        <p14:creationId xmlns:p14="http://schemas.microsoft.com/office/powerpoint/2010/main" val="138160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6"/>
                    </a14:imgEffect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8822F-C9A5-2844-9DE3-1E2962B4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4696"/>
            <a:ext cx="10515600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Felix Titling" pitchFamily="82" charset="77"/>
              </a:rPr>
              <a:t>A Theocentric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0DDB0-B51F-114E-85D5-267FF7105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705" y="1837655"/>
            <a:ext cx="11654589" cy="4755649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Sin</a:t>
            </a:r>
          </a:p>
          <a:p>
            <a:r>
              <a:rPr lang="en-US" sz="3600" dirty="0">
                <a:solidFill>
                  <a:schemeClr val="bg1"/>
                </a:solidFill>
              </a:rPr>
              <a:t>Sin is lawlessness – </a:t>
            </a:r>
            <a:r>
              <a:rPr lang="en-US" sz="3600" i="1" dirty="0">
                <a:solidFill>
                  <a:schemeClr val="bg1"/>
                </a:solidFill>
              </a:rPr>
              <a:t>1 John 4:3</a:t>
            </a:r>
          </a:p>
          <a:p>
            <a:r>
              <a:rPr lang="en-US" sz="3600" dirty="0">
                <a:solidFill>
                  <a:schemeClr val="bg1"/>
                </a:solidFill>
              </a:rPr>
              <a:t>It is rebellion – </a:t>
            </a:r>
            <a:r>
              <a:rPr lang="en-US" sz="3600" i="1" dirty="0">
                <a:solidFill>
                  <a:schemeClr val="bg1"/>
                </a:solidFill>
              </a:rPr>
              <a:t>Romans 7:19-20</a:t>
            </a:r>
          </a:p>
          <a:p>
            <a:r>
              <a:rPr lang="en-US" sz="3600" dirty="0">
                <a:solidFill>
                  <a:schemeClr val="bg1"/>
                </a:solidFill>
              </a:rPr>
              <a:t>It is an offense against God – </a:t>
            </a:r>
            <a:r>
              <a:rPr lang="en-US" sz="3600" i="1" dirty="0">
                <a:solidFill>
                  <a:schemeClr val="bg1"/>
                </a:solidFill>
              </a:rPr>
              <a:t>Romans 3:23;                                 1 Corinthians 6:13, 19-20</a:t>
            </a:r>
          </a:p>
        </p:txBody>
      </p:sp>
    </p:spTree>
    <p:extLst>
      <p:ext uri="{BB962C8B-B14F-4D97-AF65-F5344CB8AC3E}">
        <p14:creationId xmlns:p14="http://schemas.microsoft.com/office/powerpoint/2010/main" val="36970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6"/>
                    </a14:imgEffect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8822F-C9A5-2844-9DE3-1E2962B4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4696"/>
            <a:ext cx="10515600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Felix Titling" pitchFamily="82" charset="77"/>
              </a:rPr>
              <a:t>A Theocentric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0DDB0-B51F-114E-85D5-267FF7105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705" y="1837655"/>
            <a:ext cx="11654589" cy="4755649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Salvation</a:t>
            </a:r>
          </a:p>
          <a:p>
            <a:r>
              <a:rPr lang="en-US" sz="3600" dirty="0">
                <a:solidFill>
                  <a:schemeClr val="bg1"/>
                </a:solidFill>
              </a:rPr>
              <a:t>Salvation is about becoming God’s slave – </a:t>
            </a:r>
            <a:r>
              <a:rPr lang="en-US" sz="3600" i="1" dirty="0">
                <a:solidFill>
                  <a:schemeClr val="bg1"/>
                </a:solidFill>
              </a:rPr>
              <a:t>Romans 6:20-23 </a:t>
            </a:r>
            <a:r>
              <a:rPr lang="en-US" sz="3600" dirty="0">
                <a:solidFill>
                  <a:schemeClr val="bg1"/>
                </a:solidFill>
              </a:rPr>
              <a:t>– you serve Him now.</a:t>
            </a:r>
          </a:p>
          <a:p>
            <a:r>
              <a:rPr lang="en-US" sz="3600" dirty="0">
                <a:solidFill>
                  <a:schemeClr val="bg1"/>
                </a:solidFill>
              </a:rPr>
              <a:t>It is reconciliation to God – </a:t>
            </a:r>
            <a:r>
              <a:rPr lang="en-US" sz="3600" i="1" dirty="0">
                <a:solidFill>
                  <a:schemeClr val="bg1"/>
                </a:solidFill>
              </a:rPr>
              <a:t>2 Corinthians 5:18-19 </a:t>
            </a:r>
            <a:r>
              <a:rPr lang="en-US" sz="3600" dirty="0">
                <a:solidFill>
                  <a:schemeClr val="bg1"/>
                </a:solidFill>
              </a:rPr>
              <a:t>– He has reclaimed what is rightfully His.</a:t>
            </a:r>
          </a:p>
          <a:p>
            <a:r>
              <a:rPr lang="en-US" sz="3600" dirty="0">
                <a:solidFill>
                  <a:schemeClr val="bg1"/>
                </a:solidFill>
              </a:rPr>
              <a:t>It is to His glory – </a:t>
            </a:r>
            <a:r>
              <a:rPr lang="en-US" sz="3600" i="1" dirty="0">
                <a:solidFill>
                  <a:schemeClr val="bg1"/>
                </a:solidFill>
              </a:rPr>
              <a:t>Ephesians 1:3-6, 9, 12, 14</a:t>
            </a:r>
          </a:p>
        </p:txBody>
      </p:sp>
    </p:spTree>
    <p:extLst>
      <p:ext uri="{BB962C8B-B14F-4D97-AF65-F5344CB8AC3E}">
        <p14:creationId xmlns:p14="http://schemas.microsoft.com/office/powerpoint/2010/main" val="9736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6"/>
                    </a14:imgEffect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8822F-C9A5-2844-9DE3-1E2962B4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4696"/>
            <a:ext cx="10515600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Felix Titling" pitchFamily="82" charset="77"/>
              </a:rPr>
              <a:t>A Theocentric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0DDB0-B51F-114E-85D5-267FF7105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705" y="1837655"/>
            <a:ext cx="11654589" cy="4755649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Worship/Preaching</a:t>
            </a:r>
          </a:p>
          <a:p>
            <a:r>
              <a:rPr lang="en-US" sz="3600" dirty="0">
                <a:solidFill>
                  <a:schemeClr val="bg1"/>
                </a:solidFill>
              </a:rPr>
              <a:t>Worship is toward God, thus, defined by God – </a:t>
            </a:r>
            <a:r>
              <a:rPr lang="en-US" sz="3600" i="1" dirty="0">
                <a:solidFill>
                  <a:schemeClr val="bg1"/>
                </a:solidFill>
              </a:rPr>
              <a:t>John 4:23-24</a:t>
            </a:r>
          </a:p>
          <a:p>
            <a:r>
              <a:rPr lang="en-US" sz="3600" dirty="0">
                <a:solidFill>
                  <a:schemeClr val="bg1"/>
                </a:solidFill>
              </a:rPr>
              <a:t>It must follow the given pattern – </a:t>
            </a:r>
            <a:r>
              <a:rPr lang="en-US" sz="3600" i="1" dirty="0">
                <a:solidFill>
                  <a:schemeClr val="bg1"/>
                </a:solidFill>
              </a:rPr>
              <a:t>Luke 6:46;                   Matthew 7:21-23; Hebrews 8:5</a:t>
            </a:r>
          </a:p>
          <a:p>
            <a:r>
              <a:rPr lang="en-US" sz="3600" dirty="0">
                <a:solidFill>
                  <a:schemeClr val="bg1"/>
                </a:solidFill>
              </a:rPr>
              <a:t>Preaching must be from God’s word – </a:t>
            </a:r>
            <a:r>
              <a:rPr lang="en-US" sz="3600" i="1" dirty="0">
                <a:solidFill>
                  <a:schemeClr val="bg1"/>
                </a:solidFill>
              </a:rPr>
              <a:t>1 Peter 4:11</a:t>
            </a:r>
          </a:p>
          <a:p>
            <a:r>
              <a:rPr lang="en-US" sz="3600" dirty="0">
                <a:solidFill>
                  <a:schemeClr val="bg1"/>
                </a:solidFill>
              </a:rPr>
              <a:t>God’s mind is only known through revelation –                                </a:t>
            </a:r>
            <a:r>
              <a:rPr lang="en-US" sz="3600" i="1" dirty="0">
                <a:solidFill>
                  <a:schemeClr val="bg1"/>
                </a:solidFill>
              </a:rPr>
              <a:t>1 Corinthians 2:11-12</a:t>
            </a:r>
          </a:p>
          <a:p>
            <a:r>
              <a:rPr lang="en-US" sz="3600" dirty="0">
                <a:solidFill>
                  <a:schemeClr val="bg1"/>
                </a:solidFill>
              </a:rPr>
              <a:t>God’s whole counsel must be preached – </a:t>
            </a:r>
            <a:r>
              <a:rPr lang="en-US" sz="3600" i="1" dirty="0">
                <a:solidFill>
                  <a:schemeClr val="bg1"/>
                </a:solidFill>
              </a:rPr>
              <a:t>Acts 20:27</a:t>
            </a:r>
          </a:p>
        </p:txBody>
      </p:sp>
    </p:spTree>
    <p:extLst>
      <p:ext uri="{BB962C8B-B14F-4D97-AF65-F5344CB8AC3E}">
        <p14:creationId xmlns:p14="http://schemas.microsoft.com/office/powerpoint/2010/main" val="32066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484</Words>
  <Application>Microsoft Macintosh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Agency FB</vt:lpstr>
      <vt:lpstr>Arial</vt:lpstr>
      <vt:lpstr>Calibri</vt:lpstr>
      <vt:lpstr>Calibri Light</vt:lpstr>
      <vt:lpstr>Felix Titling</vt:lpstr>
      <vt:lpstr>Office Theme</vt:lpstr>
      <vt:lpstr>PowerPoint Presentation</vt:lpstr>
      <vt:lpstr>Maintaining a</vt:lpstr>
      <vt:lpstr>Theocentrism vs Anthropocentrism</vt:lpstr>
      <vt:lpstr>Theocentrism vs Anthropocentrism</vt:lpstr>
      <vt:lpstr>Theocentrism vs Anthropocentrism</vt:lpstr>
      <vt:lpstr>A Theocentric Perspective</vt:lpstr>
      <vt:lpstr>A Theocentric Perspective</vt:lpstr>
      <vt:lpstr>A Theocentric Perspective</vt:lpstr>
      <vt:lpstr>A Theocentric Perspective</vt:lpstr>
      <vt:lpstr>A Theocentric Perspective</vt:lpstr>
      <vt:lpstr>A Theocentric Perspective</vt:lpstr>
      <vt:lpstr>A Theocentric Perspective</vt:lpstr>
      <vt:lpstr>Maintaining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Maintaining a</dc:title>
  <dc:creator>Jeremiah Cox</dc:creator>
  <cp:lastModifiedBy>Jeremiah Cox</cp:lastModifiedBy>
  <cp:revision>12</cp:revision>
  <dcterms:created xsi:type="dcterms:W3CDTF">2019-05-06T19:47:47Z</dcterms:created>
  <dcterms:modified xsi:type="dcterms:W3CDTF">2019-05-12T19:13:26Z</dcterms:modified>
</cp:coreProperties>
</file>