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84"/>
  </p:normalViewPr>
  <p:slideViewPr>
    <p:cSldViewPr snapToGrid="0" snapToObjects="1">
      <p:cViewPr varScale="1">
        <p:scale>
          <a:sx n="84" d="100"/>
          <a:sy n="84" d="100"/>
        </p:scale>
        <p:origin x="20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4DED-8229-784F-B045-339B1B78F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43CF29-CA83-B945-B166-C85314A54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74ABC-12EC-B042-9CD9-22899166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14528-E639-ED47-9332-EB7B45C1A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35659-6D06-8946-97CA-D1A7CFF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3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38714-2583-9447-AD51-9CFC5249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62188-68B0-6648-AD57-55764A637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A5DEF-6E2A-AD41-A68D-E3B92A60D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CE6E0-3519-ED45-BB82-A1EBD9C7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B815F-89C8-FE48-8306-ED455249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6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B97C5-7529-5B49-B301-09BF4415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37AB6-1386-2749-BA8F-057D83386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4A4D5-6AE0-2E4D-9300-9CD2AFAC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764F9-7AC1-D149-8707-439674CE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4ECA5-3EBC-CD47-BEFB-3BCA0EF6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5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DC27-9E72-8A4A-9598-1ECD42A4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DDEEC-CFDF-3143-B5DD-48F71362E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38661-B8C7-F94C-8243-149CF2431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FFC73-439A-C04B-8880-04026A1B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D787D-85C9-FF4B-81BD-3003B7ED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6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3D5AA-1C11-DD42-8349-7156B874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F4D79-7E32-634E-B2B6-D2F3FBB5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DC2D6-1F2A-824D-9BE2-8E8231FF5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080E6-1592-7348-9B46-7B998C65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569CB-A8A5-AC4B-80ED-BFE93890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1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F490-E16B-F143-A297-39600724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9F787-F66D-2E42-87FD-24A90DDC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DD1F3-12F3-9D45-B351-50EC72118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A790D-D89E-F448-9165-061D3234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AAB8E-80EE-A74F-95A7-DEC3FB91D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A04C5-7762-EF4C-9954-70F614E48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8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7799-58DC-3943-9BB5-0F1D620E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AFB2-DEA2-8346-9851-9DD9515E2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F962D-61AE-6B44-89C7-91E61E7C4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B3B65-5742-1E43-9E44-195395563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DC707-6529-7B40-8D6B-D2541784D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C8903-ABE6-C541-8504-85C13A2E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8B6CA6-1B3C-EF44-8224-3A9DB131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388A91-8240-2643-9651-7AFC0340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0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FCB1-5F83-4044-98F6-FE0BF26A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82432-29FC-264D-A779-401AC23E1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85A46-9AC2-4246-9165-7E9F7B63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FD7BC-A657-EC40-A715-3293A54E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8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75E8A-F8AE-464B-A112-FEE732E3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329DF-969C-884C-AE07-CCECD7AE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0A311-D627-0D41-8EF6-CE1C1439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8270-9BBC-9A43-A4C9-C112EB57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47EB6-B24E-394B-93F7-D030483C4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51D7F-C2F7-6748-8450-2D9AC22D7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A59DC-A9D8-9C48-B574-BCAC105E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62A53-22B5-0F4B-A9AB-7C283C9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82623-95E8-054D-98B1-BDA828A0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59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006D-1420-1945-9469-40F08A8A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A7A03C-A2FA-8245-A384-0B01A4D8B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727F5-FF79-7A4A-9713-7CE83E40B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7342B-14BD-B944-8BA0-976387DD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5527-DD9D-614B-884B-AF24B055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0ECBE-3F57-0047-977D-EFFC6A08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1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801DD-7281-E64D-8FF6-7CC009C1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D2372-19DE-4143-8189-FB1BA302F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B0E0E-7ADC-4344-ACA8-82B3BB183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DD59-A7F6-E54F-B1AC-CFE0ADDA6D27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AB26B-E0E3-5F4F-81BA-B164EE2A4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737B6-656F-564C-A8B7-BB0BF6F90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4192-CA58-9747-92E4-9E59D1594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2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924F-E1C6-AF47-8DD4-310F2253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AAA59-421E-BF41-8683-C503A1BA2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1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D129C9B-58F9-C64B-BDA1-1B79E74A9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370" y="1278523"/>
            <a:ext cx="5795963" cy="19647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ell MT" panose="02020503060305020303" pitchFamily="18" charset="77"/>
              </a:rPr>
              <a:t>the</a:t>
            </a:r>
          </a:p>
          <a:p>
            <a:r>
              <a:rPr lang="en-US" sz="8000" dirty="0">
                <a:solidFill>
                  <a:schemeClr val="bg1"/>
                </a:solidFill>
                <a:latin typeface="Bell MT" panose="02020503060305020303" pitchFamily="18" charset="77"/>
              </a:rPr>
              <a:t>Alpha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ACF746-F9BE-B84A-92C9-6F7C98F7EF3A}"/>
              </a:ext>
            </a:extLst>
          </p:cNvPr>
          <p:cNvCxnSpPr>
            <a:cxnSpLocks/>
          </p:cNvCxnSpPr>
          <p:nvPr/>
        </p:nvCxnSpPr>
        <p:spPr>
          <a:xfrm flipV="1">
            <a:off x="-228600" y="-200025"/>
            <a:ext cx="12801600" cy="7172326"/>
          </a:xfrm>
          <a:prstGeom prst="line">
            <a:avLst/>
          </a:prstGeom>
          <a:ln w="57150">
            <a:solidFill>
              <a:schemeClr val="bg1">
                <a:alpha val="85000"/>
              </a:schemeClr>
            </a:solidFill>
          </a:ln>
          <a:effectLst>
            <a:glow rad="1016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D0E7A23-4F05-404F-AC84-D6B7027DB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4" t="16020" r="31293" b="25595"/>
          <a:stretch/>
        </p:blipFill>
        <p:spPr>
          <a:xfrm>
            <a:off x="3992761" y="1625099"/>
            <a:ext cx="4206478" cy="3812980"/>
          </a:xfrm>
          <a:prstGeom prst="rect">
            <a:avLst/>
          </a:prstGeom>
          <a:effectLst>
            <a:glow rad="101600">
              <a:schemeClr val="bg1">
                <a:alpha val="5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F74D0F-CA80-2E4C-ACEF-6F2E80089EE0}"/>
              </a:ext>
            </a:extLst>
          </p:cNvPr>
          <p:cNvSpPr txBox="1"/>
          <p:nvPr/>
        </p:nvSpPr>
        <p:spPr>
          <a:xfrm>
            <a:off x="5900738" y="6029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FCA02-A2C3-7546-A2C9-49C239F1C0B0}"/>
              </a:ext>
            </a:extLst>
          </p:cNvPr>
          <p:cNvSpPr txBox="1">
            <a:spLocks/>
          </p:cNvSpPr>
          <p:nvPr/>
        </p:nvSpPr>
        <p:spPr>
          <a:xfrm>
            <a:off x="6367461" y="3297457"/>
            <a:ext cx="5795963" cy="1964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Bell MT" panose="02020503060305020303" pitchFamily="18" charset="77"/>
              </a:rPr>
              <a:t>and the</a:t>
            </a:r>
          </a:p>
          <a:p>
            <a:r>
              <a:rPr lang="en-US" sz="8000" dirty="0">
                <a:solidFill>
                  <a:schemeClr val="bg1"/>
                </a:solidFill>
                <a:latin typeface="Bell MT" panose="02020503060305020303" pitchFamily="18" charset="77"/>
              </a:rPr>
              <a:t>Ωmega</a:t>
            </a:r>
          </a:p>
        </p:txBody>
      </p:sp>
    </p:spTree>
    <p:extLst>
      <p:ext uri="{BB962C8B-B14F-4D97-AF65-F5344CB8AC3E}">
        <p14:creationId xmlns:p14="http://schemas.microsoft.com/office/powerpoint/2010/main" val="1810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90E4-53ED-5942-94A7-5024679D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ll MT" panose="02020503060305020303" pitchFamily="18" charset="77"/>
              </a:rPr>
              <a:t>Jesus is the Eternal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05E2-5413-FC4F-AE34-EA594A18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21" y="1421816"/>
            <a:ext cx="11642558" cy="5195552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Jehovah’s Description </a:t>
            </a:r>
            <a:r>
              <a:rPr lang="en-US" sz="3600" i="1" dirty="0">
                <a:solidFill>
                  <a:schemeClr val="bg1"/>
                </a:solidFill>
              </a:rPr>
              <a:t>– Isaiah 41:4; 44:6; 48:12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Jesus was with God and was God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John 1:1-3, 14 </a:t>
            </a:r>
            <a:r>
              <a:rPr lang="en-US" sz="3200" dirty="0">
                <a:solidFill>
                  <a:schemeClr val="bg1"/>
                </a:solidFill>
              </a:rPr>
              <a:t>– tabernacle among us.</a:t>
            </a:r>
          </a:p>
          <a:p>
            <a:r>
              <a:rPr lang="en-US" sz="3200" dirty="0">
                <a:solidFill>
                  <a:schemeClr val="bg1"/>
                </a:solidFill>
              </a:rPr>
              <a:t>Necessary to believe for salvation – </a:t>
            </a:r>
            <a:r>
              <a:rPr lang="en-US" sz="3200" i="1" dirty="0">
                <a:solidFill>
                  <a:schemeClr val="bg1"/>
                </a:solidFill>
              </a:rPr>
              <a:t>John 8:21-24, 56-59;    Colossians 1:15-20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Jesus is the One Who Truly Lasts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is eternal and unchanging – </a:t>
            </a:r>
            <a:r>
              <a:rPr lang="en-US" sz="3200" i="1" dirty="0">
                <a:solidFill>
                  <a:schemeClr val="bg1"/>
                </a:solidFill>
              </a:rPr>
              <a:t>Hebrews 13:8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Those who do His will abide forever – </a:t>
            </a:r>
            <a:r>
              <a:rPr lang="en-US" sz="3200" i="1" dirty="0">
                <a:solidFill>
                  <a:schemeClr val="bg1"/>
                </a:solidFill>
              </a:rPr>
              <a:t>1 John 2:17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34617-9072-D342-94E7-538B30EBBEE7}"/>
              </a:ext>
            </a:extLst>
          </p:cNvPr>
          <p:cNvSpPr txBox="1"/>
          <p:nvPr/>
        </p:nvSpPr>
        <p:spPr>
          <a:xfrm>
            <a:off x="1143000" y="5897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90E4-53ED-5942-94A7-5024679D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ll MT" panose="02020503060305020303" pitchFamily="18" charset="77"/>
              </a:rPr>
              <a:t>Jesus is the Revealing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05E2-5413-FC4F-AE34-EA594A18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21" y="1421816"/>
            <a:ext cx="11642558" cy="5195552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He is the Incarnate Word </a:t>
            </a:r>
            <a:r>
              <a:rPr lang="en-US" sz="3600" i="1" dirty="0">
                <a:solidFill>
                  <a:schemeClr val="bg1"/>
                </a:solidFill>
              </a:rPr>
              <a:t>– Isaiah 41:4; 44:6; 48:12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Jesus was with God and was God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John 1:14 </a:t>
            </a:r>
            <a:r>
              <a:rPr lang="en-US" sz="3200" dirty="0">
                <a:solidFill>
                  <a:schemeClr val="bg1"/>
                </a:solidFill>
              </a:rPr>
              <a:t>– became flesh. Full of grace and truth.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Reveals God to man – </a:t>
            </a:r>
            <a:r>
              <a:rPr lang="en-US" sz="3200" i="1" dirty="0">
                <a:solidFill>
                  <a:schemeClr val="bg1"/>
                </a:solidFill>
              </a:rPr>
              <a:t>John 14:8-9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is our one and only connection to God – </a:t>
            </a:r>
            <a:r>
              <a:rPr lang="en-US" sz="3200" i="1" dirty="0">
                <a:solidFill>
                  <a:schemeClr val="bg1"/>
                </a:solidFill>
              </a:rPr>
              <a:t>Hebrews 1:1-2; 12:25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is the complete word, and must be taken as a whole – </a:t>
            </a:r>
            <a:r>
              <a:rPr lang="en-US" sz="3200" i="1" dirty="0">
                <a:solidFill>
                  <a:schemeClr val="bg1"/>
                </a:solidFill>
              </a:rPr>
              <a:t>Jude 3; Matthew 5:17-20; John 12:48</a:t>
            </a:r>
          </a:p>
        </p:txBody>
      </p:sp>
    </p:spTree>
    <p:extLst>
      <p:ext uri="{BB962C8B-B14F-4D97-AF65-F5344CB8AC3E}">
        <p14:creationId xmlns:p14="http://schemas.microsoft.com/office/powerpoint/2010/main" val="28839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90E4-53ED-5942-94A7-5024679D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ll MT" panose="02020503060305020303" pitchFamily="18" charset="77"/>
              </a:rPr>
              <a:t>Jesus is Sufficient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05E2-5413-FC4F-AE34-EA594A18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21" y="1421816"/>
            <a:ext cx="11642558" cy="5195552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We are Complete in Him</a:t>
            </a:r>
          </a:p>
          <a:p>
            <a:r>
              <a:rPr lang="en-US" sz="3200" dirty="0">
                <a:solidFill>
                  <a:schemeClr val="bg1"/>
                </a:solidFill>
              </a:rPr>
              <a:t>It is in Jesus, not any other man or doctrine, where all the fullness of God dwells – </a:t>
            </a:r>
            <a:r>
              <a:rPr lang="en-US" sz="3200" i="1" dirty="0">
                <a:solidFill>
                  <a:schemeClr val="bg1"/>
                </a:solidFill>
              </a:rPr>
              <a:t>Colossians 2:1-10 </a:t>
            </a:r>
            <a:r>
              <a:rPr lang="en-US" sz="3200" dirty="0">
                <a:solidFill>
                  <a:schemeClr val="bg1"/>
                </a:solidFill>
              </a:rPr>
              <a:t>– complete in Him spiritually.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provides sufficiency in all matters: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Matters of faith – </a:t>
            </a:r>
            <a:r>
              <a:rPr lang="en-US" sz="3200" i="1" dirty="0">
                <a:solidFill>
                  <a:schemeClr val="bg1"/>
                </a:solidFill>
              </a:rPr>
              <a:t>Philippians 4:13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Matters of temptation – </a:t>
            </a:r>
            <a:r>
              <a:rPr lang="en-US" sz="3200" i="1" dirty="0">
                <a:solidFill>
                  <a:schemeClr val="bg1"/>
                </a:solidFill>
              </a:rPr>
              <a:t>1 Corinthians 10:13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Matters of physical necessity – </a:t>
            </a:r>
            <a:r>
              <a:rPr lang="en-US" sz="3200" i="1" dirty="0">
                <a:solidFill>
                  <a:schemeClr val="bg1"/>
                </a:solidFill>
              </a:rPr>
              <a:t>Matthew 6:33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He supplies all we need – </a:t>
            </a:r>
            <a:r>
              <a:rPr lang="en-US" sz="3200" i="1" dirty="0">
                <a:solidFill>
                  <a:schemeClr val="bg1"/>
                </a:solidFill>
              </a:rPr>
              <a:t>Philippians 4:19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We need only trust Him – </a:t>
            </a:r>
            <a:r>
              <a:rPr lang="en-US" sz="3200" i="1" dirty="0">
                <a:solidFill>
                  <a:schemeClr val="bg1"/>
                </a:solidFill>
              </a:rPr>
              <a:t>Proverbs 3:5-6</a:t>
            </a:r>
          </a:p>
        </p:txBody>
      </p:sp>
    </p:spTree>
    <p:extLst>
      <p:ext uri="{BB962C8B-B14F-4D97-AF65-F5344CB8AC3E}">
        <p14:creationId xmlns:p14="http://schemas.microsoft.com/office/powerpoint/2010/main" val="28661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90E4-53ED-5942-94A7-5024679D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ll MT" panose="02020503060305020303" pitchFamily="18" charset="77"/>
              </a:rPr>
              <a:t>Jesus is Victorious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05E2-5413-FC4F-AE34-EA594A18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21" y="1421816"/>
            <a:ext cx="11642558" cy="5195552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He was in eternity when the plan was devised </a:t>
            </a:r>
            <a:r>
              <a:rPr lang="en-US" sz="3600" i="1" dirty="0">
                <a:solidFill>
                  <a:schemeClr val="bg1"/>
                </a:solidFill>
              </a:rPr>
              <a:t>–          Ephesians 1:3-6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He was there to witness the fall of man </a:t>
            </a:r>
            <a:r>
              <a:rPr lang="en-US" sz="3600" i="1" dirty="0">
                <a:solidFill>
                  <a:schemeClr val="bg1"/>
                </a:solidFill>
              </a:rPr>
              <a:t>– Genesis 3:15 – </a:t>
            </a:r>
            <a:r>
              <a:rPr lang="en-US" sz="3600" b="1" dirty="0">
                <a:solidFill>
                  <a:schemeClr val="bg1"/>
                </a:solidFill>
              </a:rPr>
              <a:t>part of the prophecy to defeat the enemy.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He carried out the Father’s plan in His life </a:t>
            </a:r>
            <a:r>
              <a:rPr lang="en-US" sz="3600" i="1" dirty="0">
                <a:solidFill>
                  <a:schemeClr val="bg1"/>
                </a:solidFill>
              </a:rPr>
              <a:t>– Luke 2:49; Matthew 5:17-18; John 19:30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He will establish us to the end </a:t>
            </a:r>
            <a:r>
              <a:rPr lang="en-US" sz="3600" i="1" dirty="0">
                <a:solidFill>
                  <a:schemeClr val="bg1"/>
                </a:solidFill>
              </a:rPr>
              <a:t>– Hebrews 12:2; Jude 24-25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Will come again in victory to finish what He started </a:t>
            </a:r>
            <a:r>
              <a:rPr lang="en-US" sz="3600" i="1" dirty="0">
                <a:solidFill>
                  <a:schemeClr val="bg1"/>
                </a:solidFill>
              </a:rPr>
              <a:t>–            1 Corinthians 15:24-28; Revelation 1:8, 17-18; 22:12-13</a:t>
            </a:r>
          </a:p>
        </p:txBody>
      </p:sp>
    </p:spTree>
    <p:extLst>
      <p:ext uri="{BB962C8B-B14F-4D97-AF65-F5344CB8AC3E}">
        <p14:creationId xmlns:p14="http://schemas.microsoft.com/office/powerpoint/2010/main" val="33000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D129C9B-58F9-C64B-BDA1-1B79E74A9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370" y="1278523"/>
            <a:ext cx="5795963" cy="19647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ell MT" panose="02020503060305020303" pitchFamily="18" charset="77"/>
              </a:rPr>
              <a:t>the</a:t>
            </a:r>
          </a:p>
          <a:p>
            <a:r>
              <a:rPr lang="en-US" sz="8000" dirty="0">
                <a:solidFill>
                  <a:schemeClr val="bg1"/>
                </a:solidFill>
                <a:latin typeface="Bell MT" panose="02020503060305020303" pitchFamily="18" charset="77"/>
              </a:rPr>
              <a:t>Alpha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ACF746-F9BE-B84A-92C9-6F7C98F7EF3A}"/>
              </a:ext>
            </a:extLst>
          </p:cNvPr>
          <p:cNvCxnSpPr>
            <a:cxnSpLocks/>
          </p:cNvCxnSpPr>
          <p:nvPr/>
        </p:nvCxnSpPr>
        <p:spPr>
          <a:xfrm flipV="1">
            <a:off x="-228600" y="-200025"/>
            <a:ext cx="12801600" cy="7172326"/>
          </a:xfrm>
          <a:prstGeom prst="line">
            <a:avLst/>
          </a:prstGeom>
          <a:ln w="57150">
            <a:solidFill>
              <a:schemeClr val="bg1">
                <a:alpha val="85000"/>
              </a:schemeClr>
            </a:solidFill>
          </a:ln>
          <a:effectLst>
            <a:glow rad="1016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D0E7A23-4F05-404F-AC84-D6B7027DB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4" t="16020" r="31293" b="25595"/>
          <a:stretch/>
        </p:blipFill>
        <p:spPr>
          <a:xfrm>
            <a:off x="3992761" y="1625099"/>
            <a:ext cx="4206478" cy="3812980"/>
          </a:xfrm>
          <a:prstGeom prst="rect">
            <a:avLst/>
          </a:prstGeom>
          <a:effectLst>
            <a:glow rad="101600">
              <a:schemeClr val="bg1">
                <a:alpha val="5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F74D0F-CA80-2E4C-ACEF-6F2E80089EE0}"/>
              </a:ext>
            </a:extLst>
          </p:cNvPr>
          <p:cNvSpPr txBox="1"/>
          <p:nvPr/>
        </p:nvSpPr>
        <p:spPr>
          <a:xfrm>
            <a:off x="5900738" y="6029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FCA02-A2C3-7546-A2C9-49C239F1C0B0}"/>
              </a:ext>
            </a:extLst>
          </p:cNvPr>
          <p:cNvSpPr txBox="1">
            <a:spLocks/>
          </p:cNvSpPr>
          <p:nvPr/>
        </p:nvSpPr>
        <p:spPr>
          <a:xfrm>
            <a:off x="6367461" y="3297457"/>
            <a:ext cx="5795963" cy="1964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Bell MT" panose="02020503060305020303" pitchFamily="18" charset="77"/>
              </a:rPr>
              <a:t>and the</a:t>
            </a:r>
          </a:p>
          <a:p>
            <a:r>
              <a:rPr lang="en-US" sz="8000" dirty="0">
                <a:solidFill>
                  <a:schemeClr val="bg1"/>
                </a:solidFill>
                <a:latin typeface="Bell MT" panose="02020503060305020303" pitchFamily="18" charset="77"/>
              </a:rPr>
              <a:t>Ωmega</a:t>
            </a:r>
          </a:p>
        </p:txBody>
      </p:sp>
    </p:spTree>
    <p:extLst>
      <p:ext uri="{BB962C8B-B14F-4D97-AF65-F5344CB8AC3E}">
        <p14:creationId xmlns:p14="http://schemas.microsoft.com/office/powerpoint/2010/main" val="4185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326</Words>
  <Application>Microsoft Macintosh PowerPoint</Application>
  <PresentationFormat>Widescreen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Bell MT</vt:lpstr>
      <vt:lpstr>Calibri</vt:lpstr>
      <vt:lpstr>Calibri Light</vt:lpstr>
      <vt:lpstr>Office Theme</vt:lpstr>
      <vt:lpstr>PowerPoint Presentation</vt:lpstr>
      <vt:lpstr>PowerPoint Presentation</vt:lpstr>
      <vt:lpstr>Jesus is the Eternal God</vt:lpstr>
      <vt:lpstr>Jesus is the Revealing Word</vt:lpstr>
      <vt:lpstr>Jesus is Sufficient</vt:lpstr>
      <vt:lpstr>Jesus is Victorious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7</cp:revision>
  <dcterms:created xsi:type="dcterms:W3CDTF">2019-05-06T20:24:29Z</dcterms:created>
  <dcterms:modified xsi:type="dcterms:W3CDTF">2019-05-19T21:47:19Z</dcterms:modified>
</cp:coreProperties>
</file>