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50"/>
  </p:normalViewPr>
  <p:slideViewPr>
    <p:cSldViewPr snapToGrid="0" snapToObjects="1">
      <p:cViewPr varScale="1">
        <p:scale>
          <a:sx n="84" d="100"/>
          <a:sy n="84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91FF-0EA1-E74C-99C4-2953C59F5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26B8B-8092-904D-BCFF-93DBC7D4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B6DD1-FF9E-9545-9784-29111806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7A094-FB04-D041-A691-E6B66FA3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C179-B2A4-7E40-BD16-DDAB8136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654B-C021-A640-9F75-9002BE88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8B4A-6970-E34F-BA49-C3ED1E2FC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0582-7495-EE46-BB16-74B8BDCC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26E6-49F6-7F4A-9B4C-5FB077D2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E912F-53A7-DA42-8083-5A5BE39E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EA24B-09A4-634E-A367-041D03389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EA174-B43B-E149-9814-73DD5388A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CAEBF-458A-F047-94B5-2CB5039F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83D2-341A-0A4E-AD4F-7ACD1C5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FE53-DDC4-0A4C-801F-FEE0EFE0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CE07-2294-7C46-A831-A9B3C3FF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6A4D-9222-FA47-893A-C38DBD02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A04AD-1054-A34A-9C97-E7926509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922A-B1B6-7B48-A4CE-072793B6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936F-7D9C-3E4D-972B-266C5D84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FAD1-C88B-544E-AB66-C955FE04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881DD-698F-C548-B9F7-76273556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7A4F-79EE-C241-9003-52E85AD5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3BDF1-BB59-3349-AE95-F7B467A3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36021-E5BC-1D45-A23C-C71DAF47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7C33-5B9C-1549-83E6-939D6B48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C323-454C-1043-B529-1D6A1705E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806A7-AE91-E940-970A-E947C669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5C964-5E60-9849-A1DF-181EA71C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9B5F7-6B86-B748-A7F7-B3E23324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585EF-D1FA-9B49-BBE5-D442AC6C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4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4636-680D-474A-BC9B-2DEC6E36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AC098-EC99-3345-B584-EBF64FAD8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978BE-B6B7-2B41-9AA6-6B88C79D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5C716-527E-6849-B512-C9FDDD108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248CB-372F-294E-9BBA-97D6C6B0D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930B9-0D75-E144-AC28-C4AEE168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FD3E7-7F9B-C648-AC41-8828A84E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29B94-F744-8F48-A5F8-3B030593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D084-CE11-074E-A40A-EB770994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F5C94-2210-B946-8AD1-651EDD81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F24BB-0315-9B40-814C-940FC836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AE1E6-9B90-3A4A-AA9B-59EA37C5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80D08-5139-034A-A9F3-2F261F7E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4C298-01BA-0E43-B1DE-A99E269D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387D9-3FB1-5744-8FD9-23206151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0CCD-DAC1-AB41-8080-329B9256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0500-27F7-314A-B10B-1AAA3148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04B6E-B856-7845-8A86-F0245064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20902-7516-1847-911A-8921AE4B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BEFA0-E90B-A44D-AD38-F9C91042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10444-631A-3F48-B467-10803F1F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846C-4EE2-6546-A35E-F2F3C32A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34B3B-5CF7-5943-B622-90598C430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6B2D8-19EE-7E4A-9510-870CCADE6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B1884-859F-FA4E-A624-AA54BB3C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2D59A-DC66-A64B-BF1E-8049DD21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913B4-48AC-9F40-8A32-649F8088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7F7E4-F22E-BE4D-839D-715AE842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6FACB-ED00-144B-93E4-3E812D22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AE41-F117-4D48-A905-84D8A086B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B808-119E-F24E-8A17-9EEE1DF89565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3214F-A192-B047-9C86-DD2E2D403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8105F-454E-9344-97E2-CAF7794CA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ED2A-0933-2A4C-ABC7-B7F9D29B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7801-7674-5A4C-A7A8-3E990FF8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BD5B-B944-B644-B19D-2BB7C97D6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B8F1-24D1-414E-BD0F-805706A39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770" y="1819299"/>
            <a:ext cx="11660459" cy="2387600"/>
          </a:xfrm>
        </p:spPr>
        <p:txBody>
          <a:bodyPr>
            <a:prstTxWarp prst="textArchUp">
              <a:avLst>
                <a:gd name="adj" fmla="val 11343649"/>
              </a:avLst>
            </a:prstTxWarp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ughwork Demo" pitchFamily="2" charset="0"/>
              </a:rPr>
              <a:t>GOD </a:t>
            </a:r>
            <a:r>
              <a:rPr lang="en-US" sz="7200" dirty="0">
                <a:solidFill>
                  <a:schemeClr val="bg1"/>
                </a:solidFill>
                <a:latin typeface="Roughwork Demo" pitchFamily="2" charset="0"/>
              </a:rPr>
              <a:t>&amp;</a:t>
            </a:r>
            <a:r>
              <a:rPr lang="en-US" sz="8000" dirty="0">
                <a:solidFill>
                  <a:schemeClr val="bg1"/>
                </a:solidFill>
                <a:latin typeface="Roughwork Demo" pitchFamily="2" charset="0"/>
              </a:rPr>
              <a:t>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D2117-CC05-8541-BFBF-7784B7B9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B8F1-24D1-414E-BD0F-805706A39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770" y="1819299"/>
            <a:ext cx="11660459" cy="2387600"/>
          </a:xfrm>
        </p:spPr>
        <p:txBody>
          <a:bodyPr>
            <a:prstTxWarp prst="textArchUp">
              <a:avLst>
                <a:gd name="adj" fmla="val 11343649"/>
              </a:avLst>
            </a:prstTxWarp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ughwork Demo" pitchFamily="2" charset="0"/>
              </a:rPr>
              <a:t>GOD </a:t>
            </a:r>
            <a:r>
              <a:rPr lang="en-US" sz="7200" dirty="0">
                <a:solidFill>
                  <a:schemeClr val="bg1"/>
                </a:solidFill>
                <a:latin typeface="Roughwork Demo" pitchFamily="2" charset="0"/>
              </a:rPr>
              <a:t>&amp;</a:t>
            </a:r>
            <a:r>
              <a:rPr lang="en-US" sz="8000" dirty="0">
                <a:solidFill>
                  <a:schemeClr val="bg1"/>
                </a:solidFill>
                <a:latin typeface="Roughwork Demo" pitchFamily="2" charset="0"/>
              </a:rPr>
              <a:t>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D2117-CC05-8541-BFBF-7784B7B9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THE ORDERLINESS       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Divine Nature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plurality of God – </a:t>
            </a:r>
            <a:r>
              <a:rPr lang="en-US" sz="3200" i="1" dirty="0">
                <a:solidFill>
                  <a:schemeClr val="bg1"/>
                </a:solidFill>
              </a:rPr>
              <a:t>Genesis 1:1, 26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Jesus’ will was the same as His Father’s – </a:t>
            </a:r>
            <a:r>
              <a:rPr lang="en-US" sz="3200" i="1" dirty="0">
                <a:solidFill>
                  <a:schemeClr val="bg1"/>
                </a:solidFill>
              </a:rPr>
              <a:t>John 7:16-18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will of God, Jesus, and the HS – </a:t>
            </a:r>
            <a:r>
              <a:rPr lang="en-US" sz="3200" i="1" dirty="0">
                <a:solidFill>
                  <a:schemeClr val="bg1"/>
                </a:solidFill>
              </a:rPr>
              <a:t>John 16:12-15 </a:t>
            </a:r>
            <a:r>
              <a:rPr lang="en-US" sz="3200" dirty="0">
                <a:solidFill>
                  <a:schemeClr val="bg1"/>
                </a:solidFill>
              </a:rPr>
              <a:t>– unified.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 house divided cannot stand – </a:t>
            </a:r>
            <a:r>
              <a:rPr lang="en-US" sz="3200" i="1" dirty="0">
                <a:solidFill>
                  <a:schemeClr val="bg1"/>
                </a:solidFill>
              </a:rPr>
              <a:t>Matthew 12:25</a:t>
            </a:r>
          </a:p>
        </p:txBody>
      </p:sp>
    </p:spTree>
    <p:extLst>
      <p:ext uri="{BB962C8B-B14F-4D97-AF65-F5344CB8AC3E}">
        <p14:creationId xmlns:p14="http://schemas.microsoft.com/office/powerpoint/2010/main" val="21324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THE ORDERLINESS       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Divine Nature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Creation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Psalm 19:1 </a:t>
            </a:r>
            <a:r>
              <a:rPr lang="en-US" sz="3200" dirty="0">
                <a:solidFill>
                  <a:schemeClr val="bg1"/>
                </a:solidFill>
              </a:rPr>
              <a:t>– handiwork suggests design.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Genesis 1:31 </a:t>
            </a:r>
            <a:r>
              <a:rPr lang="en-US" sz="3200" dirty="0">
                <a:solidFill>
                  <a:schemeClr val="bg1"/>
                </a:solidFill>
              </a:rPr>
              <a:t>– good denotes an orderliness according to design.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EX: The water cycle – </a:t>
            </a:r>
            <a:r>
              <a:rPr lang="en-US" sz="3200" i="1" dirty="0">
                <a:solidFill>
                  <a:schemeClr val="bg1"/>
                </a:solidFill>
              </a:rPr>
              <a:t>Job 36:27-28</a:t>
            </a:r>
          </a:p>
        </p:txBody>
      </p:sp>
    </p:spTree>
    <p:extLst>
      <p:ext uri="{BB962C8B-B14F-4D97-AF65-F5344CB8AC3E}">
        <p14:creationId xmlns:p14="http://schemas.microsoft.com/office/powerpoint/2010/main" val="89787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THE ORDERLINESS       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Divine Nature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Creation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Revelation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Scripture is inspired – </a:t>
            </a:r>
            <a:r>
              <a:rPr lang="en-US" sz="3200" i="1" dirty="0">
                <a:solidFill>
                  <a:schemeClr val="bg1"/>
                </a:solidFill>
              </a:rPr>
              <a:t>2 Timothy 3:16 </a:t>
            </a:r>
            <a:r>
              <a:rPr lang="en-US" sz="3200" dirty="0">
                <a:solidFill>
                  <a:schemeClr val="bg1"/>
                </a:solidFill>
              </a:rPr>
              <a:t>– takes on the nature of the Author.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revelation is a pattern </a:t>
            </a:r>
            <a:r>
              <a:rPr lang="en-US" sz="3200" i="1" dirty="0">
                <a:solidFill>
                  <a:schemeClr val="bg1"/>
                </a:solidFill>
              </a:rPr>
              <a:t>– 2 Timothy 1:13 (cf. Hebrews 8:5)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revelation contains records of the rebellion of men against God’s order, and their subsequent punishment.</a:t>
            </a:r>
          </a:p>
        </p:txBody>
      </p:sp>
    </p:spTree>
    <p:extLst>
      <p:ext uri="{BB962C8B-B14F-4D97-AF65-F5344CB8AC3E}">
        <p14:creationId xmlns:p14="http://schemas.microsoft.com/office/powerpoint/2010/main" val="1087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GODLINESS         DEMANDS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the Study of Scripture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Diligence to </a:t>
            </a:r>
            <a:r>
              <a:rPr lang="en-US" sz="3200" i="1" dirty="0">
                <a:solidFill>
                  <a:schemeClr val="bg1"/>
                </a:solidFill>
              </a:rPr>
              <a:t>“rightly divide”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2 Timothy 2:15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Destruction is the consequence of a disorderly approach to scripture – </a:t>
            </a:r>
            <a:r>
              <a:rPr lang="en-US" sz="3200" i="1" dirty="0">
                <a:solidFill>
                  <a:schemeClr val="bg1"/>
                </a:solidFill>
              </a:rPr>
              <a:t>2 Peter 3:16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Establish the pattern, and hold fast to it – </a:t>
            </a:r>
            <a:r>
              <a:rPr lang="en-US" sz="3200" i="1" dirty="0">
                <a:solidFill>
                  <a:schemeClr val="bg1"/>
                </a:solidFill>
              </a:rPr>
              <a:t>2 Timothy 1:13</a:t>
            </a:r>
          </a:p>
        </p:txBody>
      </p:sp>
    </p:spTree>
    <p:extLst>
      <p:ext uri="{BB962C8B-B14F-4D97-AF65-F5344CB8AC3E}">
        <p14:creationId xmlns:p14="http://schemas.microsoft.com/office/powerpoint/2010/main" val="34185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GODLINESS         DEMANDS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Study of Scripture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Worship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There is worship that is decent and in order –                                        </a:t>
            </a:r>
            <a:r>
              <a:rPr lang="en-US" sz="3200" i="1" dirty="0">
                <a:solidFill>
                  <a:schemeClr val="bg1"/>
                </a:solidFill>
              </a:rPr>
              <a:t>1 Corinthians 14:33, 40 – </a:t>
            </a:r>
            <a:r>
              <a:rPr lang="en-US" sz="3200" dirty="0">
                <a:solidFill>
                  <a:schemeClr val="bg1"/>
                </a:solidFill>
              </a:rPr>
              <a:t>which means there is worship that is indecent and disorderly.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Worship in spirit and truth – </a:t>
            </a:r>
            <a:r>
              <a:rPr lang="en-US" sz="3200" i="1" dirty="0">
                <a:solidFill>
                  <a:schemeClr val="bg1"/>
                </a:solidFill>
              </a:rPr>
              <a:t>John 4:24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Order of practice and heart go hand in hand – </a:t>
            </a:r>
            <a:r>
              <a:rPr lang="en-US" sz="3200" i="1" dirty="0">
                <a:solidFill>
                  <a:schemeClr val="bg1"/>
                </a:solidFill>
              </a:rPr>
              <a:t>Matthew 15:7-9</a:t>
            </a:r>
          </a:p>
        </p:txBody>
      </p:sp>
    </p:spTree>
    <p:extLst>
      <p:ext uri="{BB962C8B-B14F-4D97-AF65-F5344CB8AC3E}">
        <p14:creationId xmlns:p14="http://schemas.microsoft.com/office/powerpoint/2010/main" val="17884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GODLINESS         DEMANDS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Study of Scripture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Worship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bg1"/>
                </a:solidFill>
              </a:rPr>
              <a:t>In Attire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Modest apparel – </a:t>
            </a:r>
            <a:r>
              <a:rPr lang="en-US" sz="4000" i="1" dirty="0">
                <a:solidFill>
                  <a:schemeClr val="bg1"/>
                </a:solidFill>
              </a:rPr>
              <a:t>1 Timothy 2:9-10</a:t>
            </a:r>
          </a:p>
          <a:p>
            <a:pPr marL="2286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Adorn – </a:t>
            </a:r>
            <a:r>
              <a:rPr lang="en-US" sz="4000" i="1" dirty="0" err="1">
                <a:solidFill>
                  <a:schemeClr val="bg1"/>
                </a:solidFill>
              </a:rPr>
              <a:t>kosmeo</a:t>
            </a:r>
            <a:r>
              <a:rPr lang="en-US" sz="4000" i="1" dirty="0">
                <a:solidFill>
                  <a:schemeClr val="bg1"/>
                </a:solidFill>
              </a:rPr>
              <a:t>̄</a:t>
            </a:r>
            <a:r>
              <a:rPr lang="en-US" sz="4000" dirty="0">
                <a:solidFill>
                  <a:schemeClr val="bg1"/>
                </a:solidFill>
              </a:rPr>
              <a:t> – put in proper order.</a:t>
            </a:r>
          </a:p>
          <a:p>
            <a:pPr marL="2286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Modest – </a:t>
            </a:r>
            <a:r>
              <a:rPr lang="en-US" sz="4000" i="1" dirty="0" err="1">
                <a:solidFill>
                  <a:schemeClr val="bg1"/>
                </a:solidFill>
              </a:rPr>
              <a:t>kosmios</a:t>
            </a:r>
            <a:r>
              <a:rPr lang="en-US" sz="4000" dirty="0">
                <a:solidFill>
                  <a:schemeClr val="bg1"/>
                </a:solidFill>
              </a:rPr>
              <a:t> – orderly, well arranged.</a:t>
            </a:r>
          </a:p>
          <a:p>
            <a:pPr marL="2286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HOW?</a:t>
            </a:r>
          </a:p>
          <a:p>
            <a:pPr marL="685800" lvl="3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Propriety – bashfulness; downcast eyes. (“shamefacedness”, KJV) (Shoulders to knees [</a:t>
            </a:r>
            <a:r>
              <a:rPr lang="en-US" sz="4000" i="1" dirty="0">
                <a:solidFill>
                  <a:schemeClr val="bg1"/>
                </a:solidFill>
              </a:rPr>
              <a:t>Genesis 3:21</a:t>
            </a:r>
            <a:r>
              <a:rPr lang="en-US" sz="4000" dirty="0">
                <a:solidFill>
                  <a:schemeClr val="bg1"/>
                </a:solidFill>
              </a:rPr>
              <a:t> – tunic]; waist to thighs [</a:t>
            </a:r>
            <a:r>
              <a:rPr lang="en-US" sz="4000" i="1" dirty="0">
                <a:solidFill>
                  <a:schemeClr val="bg1"/>
                </a:solidFill>
              </a:rPr>
              <a:t>Exodus 28:42 </a:t>
            </a:r>
            <a:r>
              <a:rPr lang="en-US" sz="4000" dirty="0">
                <a:solidFill>
                  <a:schemeClr val="bg1"/>
                </a:solidFill>
              </a:rPr>
              <a:t>– trousers]; thigh [</a:t>
            </a:r>
            <a:r>
              <a:rPr lang="en-US" sz="4000" i="1" dirty="0">
                <a:solidFill>
                  <a:schemeClr val="bg1"/>
                </a:solidFill>
              </a:rPr>
              <a:t>Isaiah 47:2-3 </a:t>
            </a:r>
            <a:r>
              <a:rPr lang="en-US" sz="4000" dirty="0">
                <a:solidFill>
                  <a:schemeClr val="bg1"/>
                </a:solidFill>
              </a:rPr>
              <a:t>– uncovered thigh].)</a:t>
            </a:r>
          </a:p>
          <a:p>
            <a:pPr marL="685800" lvl="3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Moderation – soundness of mind; sound judgment. (</a:t>
            </a:r>
            <a:r>
              <a:rPr lang="en-US" sz="4000" i="1" dirty="0">
                <a:solidFill>
                  <a:schemeClr val="bg1"/>
                </a:solidFill>
              </a:rPr>
              <a:t>cf. 1 Timothy 2:15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8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9D4-C110-9241-B1A7-A8E47C9A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ughwork Demo" pitchFamily="2" charset="0"/>
              </a:rPr>
              <a:t>GODLINESS         DEMANDS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AD14-198E-9549-9228-7C02CBB8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84421"/>
            <a:ext cx="11353800" cy="4808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Study of Scripture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Worship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Attire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Conduct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Conduct (behavior) according to Christ’s rule as King (i.e. according to His law) – </a:t>
            </a:r>
            <a:r>
              <a:rPr lang="en-US" sz="3200" i="1" dirty="0">
                <a:solidFill>
                  <a:schemeClr val="bg1"/>
                </a:solidFill>
              </a:rPr>
              <a:t>Colossians 3:17; Galatians 2:20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Paul’s exhortation to Timothy – </a:t>
            </a:r>
            <a:r>
              <a:rPr lang="en-US" sz="3200" i="1" dirty="0">
                <a:solidFill>
                  <a:schemeClr val="bg1"/>
                </a:solidFill>
              </a:rPr>
              <a:t>1 Timothy 4:12-16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Conduct that is worthy of the gospel – </a:t>
            </a:r>
            <a:r>
              <a:rPr lang="en-US" sz="3200" i="1" dirty="0">
                <a:solidFill>
                  <a:schemeClr val="bg1"/>
                </a:solidFill>
              </a:rPr>
              <a:t>Philippians 1:27</a:t>
            </a:r>
          </a:p>
        </p:txBody>
      </p:sp>
    </p:spTree>
    <p:extLst>
      <p:ext uri="{BB962C8B-B14F-4D97-AF65-F5344CB8AC3E}">
        <p14:creationId xmlns:p14="http://schemas.microsoft.com/office/powerpoint/2010/main" val="1785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407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Roughwork Demo</vt:lpstr>
      <vt:lpstr>Wingdings</vt:lpstr>
      <vt:lpstr>Office Theme</vt:lpstr>
      <vt:lpstr>PowerPoint Presentation</vt:lpstr>
      <vt:lpstr>GOD &amp; ORDER</vt:lpstr>
      <vt:lpstr>THE ORDERLINESS        OF GOD</vt:lpstr>
      <vt:lpstr>THE ORDERLINESS        OF GOD</vt:lpstr>
      <vt:lpstr>THE ORDERLINESS        OF GOD</vt:lpstr>
      <vt:lpstr>GODLINESS         DEMANDS ORDER</vt:lpstr>
      <vt:lpstr>GODLINESS         DEMANDS ORDER</vt:lpstr>
      <vt:lpstr>GODLINESS         DEMANDS ORDER</vt:lpstr>
      <vt:lpstr>GODLINESS         DEMANDS ORDER</vt:lpstr>
      <vt:lpstr>GOD &amp;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and Order</dc:title>
  <dc:creator>Jeremiah Cox</dc:creator>
  <cp:lastModifiedBy>Jeremiah Cox</cp:lastModifiedBy>
  <cp:revision>9</cp:revision>
  <dcterms:created xsi:type="dcterms:W3CDTF">2019-07-18T21:51:18Z</dcterms:created>
  <dcterms:modified xsi:type="dcterms:W3CDTF">2019-07-27T19:22:57Z</dcterms:modified>
</cp:coreProperties>
</file>