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0"/>
  </p:normalViewPr>
  <p:slideViewPr>
    <p:cSldViewPr snapToGrid="0" snapToObjects="1">
      <p:cViewPr>
        <p:scale>
          <a:sx n="100" d="100"/>
          <a:sy n="100" d="100"/>
        </p:scale>
        <p:origin x="89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B5D69-E277-014F-AAAB-7B0A59396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ADB642-0EED-3745-9673-7DC1147686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610BB-74AD-F646-AFE8-FC9DF4583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0706-37FE-D441-825B-2E0335EB39B5}" type="datetimeFigureOut">
              <a:rPr lang="en-US" smtClean="0"/>
              <a:t>7/13/19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2FDBB-CF21-7040-B609-DB168C2EB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798A8-252A-094F-BE2C-384F722A9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4EF8-9FC1-F24D-B02E-7E2D5DAB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97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B589E-E4EA-EF47-9180-23D705A5E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B4FB1D-70BA-0F4B-9FD6-E73AEC886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16A51-D8C0-5445-93F5-F812B74EC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0706-37FE-D441-825B-2E0335EB39B5}" type="datetimeFigureOut">
              <a:rPr lang="en-US" smtClean="0"/>
              <a:t>7/13/19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58A19-9602-A345-9408-E4FB070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27727-87BB-764B-B08D-5C111E0DB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4EF8-9FC1-F24D-B02E-7E2D5DAB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97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2BBA03-B5E4-9D47-81B7-0D95EF1A57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827E9-79E7-F74D-AA56-B629C5198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EC962-4649-4B4B-AEC3-77722549C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0706-37FE-D441-825B-2E0335EB39B5}" type="datetimeFigureOut">
              <a:rPr lang="en-US" smtClean="0"/>
              <a:t>7/13/19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B5849-8354-9444-A74B-F3AD13933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B6282-7EFE-F64B-8F32-779A6DDF4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4EF8-9FC1-F24D-B02E-7E2D5DAB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07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261-8B39-8A4F-A0BB-62372E4E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4B042-72E3-AB4C-8D17-5827A70D2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AD1E2-7C45-EC41-8675-AF6FF4338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0706-37FE-D441-825B-2E0335EB39B5}" type="datetimeFigureOut">
              <a:rPr lang="en-US" smtClean="0"/>
              <a:t>7/13/19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588F5-EE55-C144-847B-5DFF19A32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A61C7-6973-9549-86A3-3943DBA88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4EF8-9FC1-F24D-B02E-7E2D5DAB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3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FD068-D356-5142-95A4-9F01AEBE2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6B916-9FCD-D84B-8C28-0566D141E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5D1D4-DC61-A149-ABB7-DCA753074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0706-37FE-D441-825B-2E0335EB39B5}" type="datetimeFigureOut">
              <a:rPr lang="en-US" smtClean="0"/>
              <a:t>7/13/19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DB285-940A-CE48-8958-81E44E72D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B5A61-1612-FE4F-9C11-2E9498DC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4EF8-9FC1-F24D-B02E-7E2D5DAB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04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940E1-DD27-CE42-8992-EB9BE664C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14359-629E-B445-A485-44F738DBBE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51DD6-B51E-3048-96D2-9FE3C7559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8E73A-8791-1543-80FB-005289E8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0706-37FE-D441-825B-2E0335EB39B5}" type="datetimeFigureOut">
              <a:rPr lang="en-US" smtClean="0"/>
              <a:t>7/13/19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1A864B-37CD-A54F-A683-605643BB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C5039-F583-E946-A84A-C74608B59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4EF8-9FC1-F24D-B02E-7E2D5DAB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17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F70C-F29A-0444-88EC-B96C988C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3FDE2-BEE9-D544-81E6-6EFBFE989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914111-F0E8-9044-87D9-70CD617BA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B5B2A5-60B2-554A-B53C-0FBC376DD5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BF80D-8AEE-DE49-A0E3-AEC7ED201A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DA2C8C-D6AE-084B-B44F-055E855BE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0706-37FE-D441-825B-2E0335EB39B5}" type="datetimeFigureOut">
              <a:rPr lang="en-US" smtClean="0"/>
              <a:t>7/13/19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74BE2C-49C4-0E49-8E73-9583A89C7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983CC1-CAFB-B14F-AD43-8B8990E8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4EF8-9FC1-F24D-B02E-7E2D5DAB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51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18B5D-69D0-494A-8808-83BF20E29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A59728-B453-6146-81B4-9325B0757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0706-37FE-D441-825B-2E0335EB39B5}" type="datetimeFigureOut">
              <a:rPr lang="en-US" smtClean="0"/>
              <a:t>7/13/19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2F6FA-F5CC-A744-94BA-F0F801B72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73FB4-AC90-B249-985F-772EE6EE7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4EF8-9FC1-F24D-B02E-7E2D5DAB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32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F2F3CB-D598-2841-A88D-483BC1B4C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0706-37FE-D441-825B-2E0335EB39B5}" type="datetimeFigureOut">
              <a:rPr lang="en-US" smtClean="0"/>
              <a:t>7/13/19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2AD522-2422-C747-80FD-9367244D9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0B481-02B6-2644-AA54-A31CDED91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4EF8-9FC1-F24D-B02E-7E2D5DAB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1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4223-1697-7A4E-AED0-85C1F7BFF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3D1A8-0545-FE4B-AF37-9014D067A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B4A06-4EA0-254B-A99F-00DB324E4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7EBC1-9B80-2F41-A5C1-26FE5FE22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0706-37FE-D441-825B-2E0335EB39B5}" type="datetimeFigureOut">
              <a:rPr lang="en-US" smtClean="0"/>
              <a:t>7/13/19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3961E-D9AB-C245-A759-5AE89D4D4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C05E9-201A-AD4A-A4EF-1D3780A87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4EF8-9FC1-F24D-B02E-7E2D5DAB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16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F220F-3388-9A44-B3E4-5C29F8362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FCAC38-F424-5643-A16B-A5955DF30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37508-A0A8-0D48-9131-90D97AED5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3AF875-7F86-544D-8E21-32D50843A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0706-37FE-D441-825B-2E0335EB39B5}" type="datetimeFigureOut">
              <a:rPr lang="en-US" smtClean="0"/>
              <a:t>7/13/19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AD9CB-1336-3445-A878-AC9FCAD2A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1F5325-EC98-0744-8E02-3A373A7B5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4EF8-9FC1-F24D-B02E-7E2D5DAB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49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C92521-F040-0E49-805B-E8036592C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14351-7C64-2644-B736-8EA654CB8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2E81D-45C7-8A41-8BC5-B7E964539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C0706-37FE-D441-825B-2E0335EB39B5}" type="datetimeFigureOut">
              <a:rPr lang="en-US" smtClean="0"/>
              <a:t>7/13/19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6E997-9B61-4A45-B645-9278250C8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11982-A76D-3041-9387-EA56DBE40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C4EF8-9FC1-F24D-B02E-7E2D5DAB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7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B5E23-6DC9-2F45-972A-EEA8AF8E0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16E8E-45C1-E543-AAF7-69CA40D24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33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4613DED3-E365-E14F-88A8-F29833B6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-1194569" y="0"/>
            <a:ext cx="14581148" cy="6858000"/>
          </a:xfrm>
          <a:prstGeom prst="rect">
            <a:avLst/>
          </a:prstGeom>
        </p:spPr>
      </p:pic>
      <p:pic>
        <p:nvPicPr>
          <p:cNvPr id="6" name="Picture 5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0B6471C8-E8E0-794D-A8ED-E4B318116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 l="65355"/>
          <a:stretch/>
        </p:blipFill>
        <p:spPr>
          <a:xfrm>
            <a:off x="8334897" y="0"/>
            <a:ext cx="5051682" cy="6858000"/>
          </a:xfrm>
          <a:prstGeom prst="rect">
            <a:avLst/>
          </a:prstGeom>
        </p:spPr>
      </p:pic>
      <p:pic>
        <p:nvPicPr>
          <p:cNvPr id="7" name="Picture 6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C5F2DE32-B540-EA48-9F3C-63ABE00AA0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898"/>
                    </a14:imgEffect>
                  </a14:imgLayer>
                </a14:imgProps>
              </a:ext>
            </a:extLst>
          </a:blip>
          <a:srcRect r="65355"/>
          <a:stretch/>
        </p:blipFill>
        <p:spPr>
          <a:xfrm>
            <a:off x="-1194570" y="0"/>
            <a:ext cx="505167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D9A891-5359-0243-93BE-B97F90045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76231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Felix Titling" pitchFamily="82" charset="77"/>
              </a:rPr>
              <a:t>of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B84F1A-AEDE-BE44-AF18-61AEABE6B78D}"/>
              </a:ext>
            </a:extLst>
          </p:cNvPr>
          <p:cNvSpPr txBox="1">
            <a:spLocks/>
          </p:cNvSpPr>
          <p:nvPr/>
        </p:nvSpPr>
        <p:spPr>
          <a:xfrm>
            <a:off x="2476500" y="71423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Felix Titling" pitchFamily="82" charset="77"/>
              </a:rPr>
              <a:t>Sin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8889F3-D71B-6149-AD13-03DB33ECFE29}"/>
              </a:ext>
            </a:extLst>
          </p:cNvPr>
          <p:cNvSpPr txBox="1">
            <a:spLocks/>
          </p:cNvSpPr>
          <p:nvPr/>
        </p:nvSpPr>
        <p:spPr>
          <a:xfrm>
            <a:off x="1524000" y="2519545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Bad Coma" panose="02000500000000000000" pitchFamily="2" charset="77"/>
              </a:rPr>
              <a:t>NEUTRALITY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04232DA-6A63-BD4D-B329-9C327A751FBA}"/>
              </a:ext>
            </a:extLst>
          </p:cNvPr>
          <p:cNvSpPr txBox="1">
            <a:spLocks/>
          </p:cNvSpPr>
          <p:nvPr/>
        </p:nvSpPr>
        <p:spPr>
          <a:xfrm>
            <a:off x="506612" y="71423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Felix Titling" pitchFamily="82" charset="77"/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175593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085DD789-A3C5-584C-AAD3-FB706D5D480E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94570" y="0"/>
            <a:ext cx="145811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B36005-E63D-FD42-9BE1-EFCCD3CD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25" y="22225"/>
            <a:ext cx="11853949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Felix Titling" pitchFamily="82" charset="77"/>
              </a:rPr>
              <a:t>Reasons for </a:t>
            </a:r>
            <a:r>
              <a:rPr lang="en-US" sz="6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Bad Coma" panose="02000500000000000000" pitchFamily="2" charset="77"/>
              </a:rPr>
              <a:t>NEUTRALITY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Bad Coma" panose="02000500000000000000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F794-9447-DD41-AF73-2407CB4A7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25" y="1370013"/>
            <a:ext cx="11853949" cy="5296793"/>
          </a:xfrm>
          <a:solidFill>
            <a:srgbClr val="000000">
              <a:alpha val="50196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Provision for Peace and Unity</a:t>
            </a:r>
          </a:p>
          <a:p>
            <a:pPr>
              <a:buFont typeface="Zapf Dingbats"/>
              <a:buChar char="✹"/>
            </a:pPr>
            <a:r>
              <a:rPr lang="en-US" sz="3600" dirty="0">
                <a:solidFill>
                  <a:schemeClr val="bg1"/>
                </a:solidFill>
              </a:rPr>
              <a:t>Peace must be kept – </a:t>
            </a:r>
            <a:r>
              <a:rPr lang="en-US" sz="3600" i="1" dirty="0">
                <a:solidFill>
                  <a:schemeClr val="bg1"/>
                </a:solidFill>
              </a:rPr>
              <a:t>Matthew 5:9; Romans 12:18</a:t>
            </a:r>
          </a:p>
          <a:p>
            <a:pPr>
              <a:buFont typeface="Zapf Dingbats"/>
              <a:buChar char="✹"/>
            </a:pPr>
            <a:r>
              <a:rPr lang="en-US" sz="3600" dirty="0">
                <a:solidFill>
                  <a:schemeClr val="bg1"/>
                </a:solidFill>
              </a:rPr>
              <a:t>Unity must be provided for – </a:t>
            </a:r>
            <a:r>
              <a:rPr lang="en-US" sz="3600" i="1" dirty="0">
                <a:solidFill>
                  <a:schemeClr val="bg1"/>
                </a:solidFill>
              </a:rPr>
              <a:t>John 17:20-21; Ephesians 4:3</a:t>
            </a:r>
          </a:p>
          <a:p>
            <a:pPr>
              <a:buFont typeface="Zapf Dingbats"/>
              <a:buChar char="✹"/>
            </a:pPr>
            <a:r>
              <a:rPr lang="en-US" sz="3600" dirty="0">
                <a:solidFill>
                  <a:schemeClr val="bg1"/>
                </a:solidFill>
              </a:rPr>
              <a:t>But peace for the sake of peace, and unity for the sake of unity are not what God desires!</a:t>
            </a:r>
          </a:p>
        </p:txBody>
      </p:sp>
    </p:spTree>
    <p:extLst>
      <p:ext uri="{BB962C8B-B14F-4D97-AF65-F5344CB8AC3E}">
        <p14:creationId xmlns:p14="http://schemas.microsoft.com/office/powerpoint/2010/main" val="360570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085DD789-A3C5-584C-AAD3-FB706D5D480E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94570" y="0"/>
            <a:ext cx="145811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B36005-E63D-FD42-9BE1-EFCCD3CD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25" y="22225"/>
            <a:ext cx="11853949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Felix Titling" pitchFamily="82" charset="77"/>
              </a:rPr>
              <a:t>Reasons for </a:t>
            </a:r>
            <a:r>
              <a:rPr lang="en-US" sz="6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Bad Coma" panose="02000500000000000000" pitchFamily="2" charset="77"/>
              </a:rPr>
              <a:t>NEUTRALITY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Bad Coma" panose="02000500000000000000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F794-9447-DD41-AF73-2407CB4A7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25" y="1370013"/>
            <a:ext cx="11853949" cy="5296793"/>
          </a:xfrm>
          <a:solidFill>
            <a:srgbClr val="000000">
              <a:alpha val="50196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Provision for Peace and Unity</a:t>
            </a:r>
          </a:p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Cowardice</a:t>
            </a:r>
          </a:p>
          <a:p>
            <a:pPr>
              <a:buFont typeface="Zapf Dingbats"/>
              <a:buChar char="✹"/>
            </a:pPr>
            <a:r>
              <a:rPr lang="en-US" sz="3600" dirty="0">
                <a:solidFill>
                  <a:schemeClr val="bg1"/>
                </a:solidFill>
              </a:rPr>
              <a:t>We can’t shrink in the midst of conflict – </a:t>
            </a:r>
            <a:r>
              <a:rPr lang="en-US" sz="3600" i="1" dirty="0">
                <a:solidFill>
                  <a:schemeClr val="bg1"/>
                </a:solidFill>
              </a:rPr>
              <a:t>Hebrews 10:35-39</a:t>
            </a:r>
          </a:p>
          <a:p>
            <a:pPr>
              <a:buFont typeface="Zapf Dingbats"/>
              <a:buChar char="✹"/>
            </a:pPr>
            <a:r>
              <a:rPr lang="en-US" sz="3600" dirty="0">
                <a:solidFill>
                  <a:schemeClr val="bg1"/>
                </a:solidFill>
              </a:rPr>
              <a:t>The cowardly will be condemned – </a:t>
            </a:r>
            <a:r>
              <a:rPr lang="en-US" sz="3600" i="1" dirty="0">
                <a:solidFill>
                  <a:schemeClr val="bg1"/>
                </a:solidFill>
              </a:rPr>
              <a:t>Revelation 21:8</a:t>
            </a:r>
          </a:p>
          <a:p>
            <a:pPr>
              <a:buFont typeface="Zapf Dingbats"/>
              <a:buChar char="✹"/>
            </a:pPr>
            <a:r>
              <a:rPr lang="en-US" sz="3600" dirty="0">
                <a:solidFill>
                  <a:schemeClr val="bg1"/>
                </a:solidFill>
              </a:rPr>
              <a:t>We must consider Jesus! – </a:t>
            </a:r>
            <a:r>
              <a:rPr lang="en-US" sz="3600" i="1" dirty="0">
                <a:solidFill>
                  <a:schemeClr val="bg1"/>
                </a:solidFill>
              </a:rPr>
              <a:t>Hebrews 12:3</a:t>
            </a:r>
          </a:p>
        </p:txBody>
      </p:sp>
    </p:spTree>
    <p:extLst>
      <p:ext uri="{BB962C8B-B14F-4D97-AF65-F5344CB8AC3E}">
        <p14:creationId xmlns:p14="http://schemas.microsoft.com/office/powerpoint/2010/main" val="66916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085DD789-A3C5-584C-AAD3-FB706D5D480E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94570" y="0"/>
            <a:ext cx="145811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B36005-E63D-FD42-9BE1-EFCCD3CD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25" y="22225"/>
            <a:ext cx="11853949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Felix Titling" pitchFamily="82" charset="77"/>
              </a:rPr>
              <a:t>Reasons for </a:t>
            </a:r>
            <a:r>
              <a:rPr lang="en-US" sz="6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Bad Coma" panose="02000500000000000000" pitchFamily="2" charset="77"/>
              </a:rPr>
              <a:t>NEUTRALITY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Bad Coma" panose="02000500000000000000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F794-9447-DD41-AF73-2407CB4A7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25" y="1370013"/>
            <a:ext cx="11853949" cy="5296793"/>
          </a:xfrm>
          <a:solidFill>
            <a:srgbClr val="000000">
              <a:alpha val="50196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Provision for Peace and Unity</a:t>
            </a:r>
          </a:p>
          <a:p>
            <a:pPr marL="0" indent="0">
              <a:buNone/>
            </a:pP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Cowardice</a:t>
            </a:r>
          </a:p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Rejection or Ignorance of the Nature of Truth</a:t>
            </a:r>
          </a:p>
          <a:p>
            <a:pPr>
              <a:buFont typeface="Zapf Dingbats"/>
              <a:buChar char="✹"/>
            </a:pPr>
            <a:r>
              <a:rPr lang="en-US" sz="3600" dirty="0">
                <a:solidFill>
                  <a:schemeClr val="bg1"/>
                </a:solidFill>
              </a:rPr>
              <a:t>Truth divides – </a:t>
            </a:r>
            <a:r>
              <a:rPr lang="en-US" sz="3600" i="1" dirty="0">
                <a:solidFill>
                  <a:schemeClr val="bg1"/>
                </a:solidFill>
              </a:rPr>
              <a:t>Hebrews 4:12; Matthew 10:34-39</a:t>
            </a:r>
          </a:p>
          <a:p>
            <a:pPr>
              <a:buFont typeface="Zapf Dingbats"/>
              <a:buChar char="✹"/>
            </a:pPr>
            <a:r>
              <a:rPr lang="en-US" sz="3600" dirty="0">
                <a:solidFill>
                  <a:schemeClr val="bg1"/>
                </a:solidFill>
              </a:rPr>
              <a:t>Division distinguishes the righteous from the unrighteous –  </a:t>
            </a:r>
            <a:r>
              <a:rPr lang="en-US" sz="3600" i="1" dirty="0">
                <a:solidFill>
                  <a:schemeClr val="bg1"/>
                </a:solidFill>
              </a:rPr>
              <a:t>1 Corinthians 11:19; 1 John 2:19</a:t>
            </a:r>
          </a:p>
          <a:p>
            <a:pPr>
              <a:buFont typeface="Zapf Dingbats"/>
              <a:buChar char="✹"/>
            </a:pPr>
            <a:r>
              <a:rPr lang="en-US" sz="3600" dirty="0">
                <a:solidFill>
                  <a:schemeClr val="bg1"/>
                </a:solidFill>
              </a:rPr>
              <a:t>Remaining neutral places you against Christ –                </a:t>
            </a:r>
            <a:r>
              <a:rPr lang="en-US" sz="3600" i="1" dirty="0">
                <a:solidFill>
                  <a:schemeClr val="bg1"/>
                </a:solidFill>
              </a:rPr>
              <a:t>Matthew 12:30</a:t>
            </a:r>
          </a:p>
        </p:txBody>
      </p:sp>
    </p:spTree>
    <p:extLst>
      <p:ext uri="{BB962C8B-B14F-4D97-AF65-F5344CB8AC3E}">
        <p14:creationId xmlns:p14="http://schemas.microsoft.com/office/powerpoint/2010/main" val="640672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085DD789-A3C5-584C-AAD3-FB706D5D480E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94570" y="0"/>
            <a:ext cx="145811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B36005-E63D-FD42-9BE1-EFCCD3CD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25" y="22225"/>
            <a:ext cx="11853949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Felix Titling" pitchFamily="82" charset="77"/>
              </a:rPr>
              <a:t>Avoiding </a:t>
            </a:r>
            <a:r>
              <a:rPr lang="en-US" sz="6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Bad Coma" panose="02000500000000000000" pitchFamily="2" charset="77"/>
              </a:rPr>
              <a:t>NEUTRALITY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Bad Coma" panose="02000500000000000000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F794-9447-DD41-AF73-2407CB4A7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25" y="1370013"/>
            <a:ext cx="11853949" cy="5296793"/>
          </a:xfrm>
          <a:solidFill>
            <a:srgbClr val="000000">
              <a:alpha val="50196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Sin</a:t>
            </a:r>
          </a:p>
          <a:p>
            <a:pPr>
              <a:buFont typeface="Zapf Dingbats"/>
              <a:buChar char="✹"/>
            </a:pPr>
            <a:r>
              <a:rPr lang="en-US" sz="3600" dirty="0">
                <a:solidFill>
                  <a:schemeClr val="bg1"/>
                </a:solidFill>
              </a:rPr>
              <a:t>God’s law exposes sin – </a:t>
            </a:r>
            <a:r>
              <a:rPr lang="en-US" sz="3600" i="1" dirty="0">
                <a:solidFill>
                  <a:schemeClr val="bg1"/>
                </a:solidFill>
              </a:rPr>
              <a:t>Romans 7:7 </a:t>
            </a:r>
            <a:r>
              <a:rPr lang="en-US" sz="3600" dirty="0">
                <a:solidFill>
                  <a:schemeClr val="bg1"/>
                </a:solidFill>
              </a:rPr>
              <a:t>– we are to make known His law.</a:t>
            </a:r>
          </a:p>
          <a:p>
            <a:pPr>
              <a:buFont typeface="Zapf Dingbats"/>
              <a:buChar char="✹"/>
            </a:pPr>
            <a:r>
              <a:rPr lang="en-US" sz="3600" dirty="0">
                <a:solidFill>
                  <a:schemeClr val="bg1"/>
                </a:solidFill>
              </a:rPr>
              <a:t>We cannot relabel what God’s law has labeled – </a:t>
            </a:r>
            <a:r>
              <a:rPr lang="en-US" sz="3600" i="1" dirty="0">
                <a:solidFill>
                  <a:schemeClr val="bg1"/>
                </a:solidFill>
              </a:rPr>
              <a:t>Isaiah 5:20</a:t>
            </a:r>
          </a:p>
          <a:p>
            <a:pPr>
              <a:buFont typeface="Zapf Dingbats"/>
              <a:buChar char="✹"/>
            </a:pPr>
            <a:r>
              <a:rPr lang="en-US" sz="3600" dirty="0">
                <a:solidFill>
                  <a:schemeClr val="bg1"/>
                </a:solidFill>
              </a:rPr>
              <a:t>Restoration is impossible without calling sin what sin is – </a:t>
            </a:r>
            <a:r>
              <a:rPr lang="en-US" sz="3600" i="1" dirty="0">
                <a:solidFill>
                  <a:schemeClr val="bg1"/>
                </a:solidFill>
              </a:rPr>
              <a:t>James 5:19-20</a:t>
            </a:r>
          </a:p>
          <a:p>
            <a:pPr>
              <a:buFont typeface="Zapf Dingbats"/>
              <a:buChar char="✹"/>
            </a:pPr>
            <a:r>
              <a:rPr lang="en-US" sz="3600" dirty="0">
                <a:solidFill>
                  <a:schemeClr val="bg1"/>
                </a:solidFill>
              </a:rPr>
              <a:t>A neutral zone proposed by brethren – </a:t>
            </a:r>
            <a:r>
              <a:rPr lang="en-US" sz="3600" i="1" dirty="0">
                <a:solidFill>
                  <a:schemeClr val="bg1"/>
                </a:solidFill>
              </a:rPr>
              <a:t>Romans 14:1-4 </a:t>
            </a:r>
            <a:r>
              <a:rPr lang="en-US" sz="3600" dirty="0">
                <a:solidFill>
                  <a:schemeClr val="bg1"/>
                </a:solidFill>
              </a:rPr>
              <a:t>– NOT speaking of sin.</a:t>
            </a:r>
          </a:p>
        </p:txBody>
      </p:sp>
    </p:spTree>
    <p:extLst>
      <p:ext uri="{BB962C8B-B14F-4D97-AF65-F5344CB8AC3E}">
        <p14:creationId xmlns:p14="http://schemas.microsoft.com/office/powerpoint/2010/main" val="317032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085DD789-A3C5-584C-AAD3-FB706D5D480E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94570" y="0"/>
            <a:ext cx="145811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B36005-E63D-FD42-9BE1-EFCCD3CD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25" y="22225"/>
            <a:ext cx="11853949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Felix Titling" pitchFamily="82" charset="77"/>
              </a:rPr>
              <a:t>Avoiding </a:t>
            </a:r>
            <a:r>
              <a:rPr lang="en-US" sz="6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Bad Coma" panose="02000500000000000000" pitchFamily="2" charset="77"/>
              </a:rPr>
              <a:t>NEUTRALITY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Bad Coma" panose="02000500000000000000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F794-9447-DD41-AF73-2407CB4A7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25" y="1370013"/>
            <a:ext cx="11853949" cy="5296793"/>
          </a:xfrm>
          <a:solidFill>
            <a:srgbClr val="000000">
              <a:alpha val="50196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Sin, </a:t>
            </a:r>
            <a:r>
              <a:rPr lang="en-US" sz="4000" b="1" dirty="0">
                <a:solidFill>
                  <a:schemeClr val="bg1"/>
                </a:solidFill>
              </a:rPr>
              <a:t>Doctrine</a:t>
            </a:r>
          </a:p>
          <a:p>
            <a:pPr>
              <a:buFont typeface="Zapf Dingbats"/>
              <a:buChar char="✹"/>
            </a:pPr>
            <a:r>
              <a:rPr lang="en-US" sz="3600" dirty="0">
                <a:solidFill>
                  <a:schemeClr val="bg1"/>
                </a:solidFill>
              </a:rPr>
              <a:t>Stand strong in God’s grace by keeping the pattern –                   </a:t>
            </a:r>
            <a:r>
              <a:rPr lang="en-US" sz="3600" i="1" dirty="0">
                <a:solidFill>
                  <a:schemeClr val="bg1"/>
                </a:solidFill>
              </a:rPr>
              <a:t>2 Timothy 2:1; 1:13; Hebrews 8:5</a:t>
            </a:r>
            <a:endParaRPr lang="en-US" sz="3600" dirty="0">
              <a:solidFill>
                <a:schemeClr val="bg1"/>
              </a:solidFill>
            </a:endParaRPr>
          </a:p>
          <a:p>
            <a:pPr>
              <a:buFont typeface="Zapf Dingbats"/>
              <a:buChar char="✹"/>
            </a:pPr>
            <a:r>
              <a:rPr lang="en-US" sz="3600" dirty="0">
                <a:solidFill>
                  <a:schemeClr val="bg1"/>
                </a:solidFill>
              </a:rPr>
              <a:t>Neutrality is unacceptable to Christ – </a:t>
            </a:r>
            <a:r>
              <a:rPr lang="en-US" sz="3600" i="1" dirty="0">
                <a:solidFill>
                  <a:schemeClr val="bg1"/>
                </a:solidFill>
              </a:rPr>
              <a:t>Revelation 3:14-16</a:t>
            </a:r>
          </a:p>
          <a:p>
            <a:pPr>
              <a:buFont typeface="Zapf Dingbats"/>
              <a:buChar char="✹"/>
            </a:pPr>
            <a:r>
              <a:rPr lang="en-US" sz="3600" dirty="0">
                <a:solidFill>
                  <a:schemeClr val="bg1"/>
                </a:solidFill>
              </a:rPr>
              <a:t>Error demands conflict </a:t>
            </a:r>
            <a:r>
              <a:rPr lang="en-US" sz="3600" i="1" dirty="0">
                <a:solidFill>
                  <a:schemeClr val="bg1"/>
                </a:solidFill>
              </a:rPr>
              <a:t>– Acts 15:1-2</a:t>
            </a:r>
          </a:p>
          <a:p>
            <a:pPr>
              <a:buFont typeface="Zapf Dingbats"/>
              <a:buChar char="✹"/>
            </a:pPr>
            <a:r>
              <a:rPr lang="en-US" sz="3600" dirty="0">
                <a:solidFill>
                  <a:schemeClr val="bg1"/>
                </a:solidFill>
              </a:rPr>
              <a:t>Silence is a form of neutrality – </a:t>
            </a:r>
            <a:r>
              <a:rPr lang="en-US" sz="3600" i="1" dirty="0">
                <a:solidFill>
                  <a:schemeClr val="bg1"/>
                </a:solidFill>
              </a:rPr>
              <a:t>Acts 20:26-27</a:t>
            </a:r>
          </a:p>
          <a:p>
            <a:pPr>
              <a:buFont typeface="Zapf Dingbats"/>
              <a:buChar char="✹"/>
            </a:pPr>
            <a:r>
              <a:rPr lang="en-US" sz="3600" dirty="0">
                <a:solidFill>
                  <a:schemeClr val="bg1"/>
                </a:solidFill>
              </a:rPr>
              <a:t>Error must be known to be avoided – </a:t>
            </a:r>
            <a:r>
              <a:rPr lang="en-US" sz="3600" i="1" dirty="0">
                <a:solidFill>
                  <a:schemeClr val="bg1"/>
                </a:solidFill>
              </a:rPr>
              <a:t>1 John 4:1;                         1 Timothy 4:1-11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71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085DD789-A3C5-584C-AAD3-FB706D5D480E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94570" y="0"/>
            <a:ext cx="145811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B36005-E63D-FD42-9BE1-EFCCD3CD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25" y="22225"/>
            <a:ext cx="11853949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Felix Titling" pitchFamily="82" charset="77"/>
              </a:rPr>
              <a:t>Avoiding </a:t>
            </a:r>
            <a:r>
              <a:rPr lang="en-US" sz="6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Bad Coma" panose="02000500000000000000" pitchFamily="2" charset="77"/>
              </a:rPr>
              <a:t>NEUTRALITY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Bad Coma" panose="02000500000000000000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F794-9447-DD41-AF73-2407CB4A7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25" y="1370013"/>
            <a:ext cx="11853949" cy="5296793"/>
          </a:xfrm>
          <a:solidFill>
            <a:srgbClr val="000000">
              <a:alpha val="50196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Sin, Doctrine,</a:t>
            </a:r>
            <a:r>
              <a:rPr lang="en-US" sz="4000" b="1" dirty="0">
                <a:solidFill>
                  <a:schemeClr val="bg1"/>
                </a:solidFill>
              </a:rPr>
              <a:t> Sin and Doctrine in Evangelism</a:t>
            </a:r>
          </a:p>
          <a:p>
            <a:pPr>
              <a:buFont typeface="Zapf Dingbats"/>
              <a:buChar char="✹"/>
            </a:pPr>
            <a:r>
              <a:rPr lang="en-US" sz="3600" dirty="0">
                <a:solidFill>
                  <a:schemeClr val="bg1"/>
                </a:solidFill>
              </a:rPr>
              <a:t>The Lord’s commission – </a:t>
            </a:r>
            <a:r>
              <a:rPr lang="en-US" sz="3600" i="1" dirty="0">
                <a:solidFill>
                  <a:schemeClr val="bg1"/>
                </a:solidFill>
              </a:rPr>
              <a:t>Mark 16:15; Matthew 28:19</a:t>
            </a:r>
          </a:p>
          <a:p>
            <a:pPr>
              <a:buFont typeface="Zapf Dingbats"/>
              <a:buChar char="✹"/>
            </a:pPr>
            <a:r>
              <a:rPr lang="en-US" sz="3600" dirty="0">
                <a:solidFill>
                  <a:schemeClr val="bg1"/>
                </a:solidFill>
              </a:rPr>
              <a:t>True discipleship can’t come from neutrality – </a:t>
            </a:r>
            <a:r>
              <a:rPr lang="en-US" sz="3600" i="1" dirty="0">
                <a:solidFill>
                  <a:schemeClr val="bg1"/>
                </a:solidFill>
              </a:rPr>
              <a:t>John 8:31-32</a:t>
            </a:r>
          </a:p>
          <a:p>
            <a:pPr lvl="1">
              <a:buFont typeface="Zapf Dingbats"/>
              <a:buChar char="✹"/>
            </a:pPr>
            <a:r>
              <a:rPr lang="en-US" sz="3600" dirty="0">
                <a:solidFill>
                  <a:schemeClr val="bg1"/>
                </a:solidFill>
              </a:rPr>
              <a:t>Requires repentance </a:t>
            </a:r>
            <a:r>
              <a:rPr lang="en-US" sz="3600" i="1" dirty="0">
                <a:solidFill>
                  <a:schemeClr val="bg1"/>
                </a:solidFill>
              </a:rPr>
              <a:t>– Acts 17:30</a:t>
            </a:r>
          </a:p>
          <a:p>
            <a:pPr lvl="1">
              <a:buFont typeface="Zapf Dingbats"/>
              <a:buChar char="✹"/>
            </a:pPr>
            <a:r>
              <a:rPr lang="en-US" sz="3600" dirty="0">
                <a:solidFill>
                  <a:schemeClr val="bg1"/>
                </a:solidFill>
              </a:rPr>
              <a:t>Requires correct teaching – </a:t>
            </a:r>
            <a:r>
              <a:rPr lang="en-US" sz="3600" i="1" dirty="0">
                <a:solidFill>
                  <a:schemeClr val="bg1"/>
                </a:solidFill>
              </a:rPr>
              <a:t>Galatians 1:6-9</a:t>
            </a:r>
          </a:p>
          <a:p>
            <a:pPr lvl="1">
              <a:buFont typeface="Zapf Dingbats"/>
              <a:buChar char="✹"/>
            </a:pPr>
            <a:r>
              <a:rPr lang="en-US" sz="3600" dirty="0">
                <a:solidFill>
                  <a:schemeClr val="bg1"/>
                </a:solidFill>
              </a:rPr>
              <a:t>Requires an exposure of darkness – </a:t>
            </a:r>
            <a:r>
              <a:rPr lang="en-US" sz="3600" i="1" dirty="0">
                <a:solidFill>
                  <a:schemeClr val="bg1"/>
                </a:solidFill>
              </a:rPr>
              <a:t>Ephesians 5:8-14</a:t>
            </a:r>
          </a:p>
          <a:p>
            <a:pPr>
              <a:buFont typeface="Zapf Dingbats"/>
              <a:buChar char="✹"/>
            </a:pPr>
            <a:r>
              <a:rPr lang="en-US" sz="3600" dirty="0">
                <a:solidFill>
                  <a:schemeClr val="bg1"/>
                </a:solidFill>
              </a:rPr>
              <a:t>We must preach the word, avoiding neutrality lest we scatter instead of gather – </a:t>
            </a:r>
            <a:r>
              <a:rPr lang="en-US" sz="3600" i="1" dirty="0">
                <a:solidFill>
                  <a:schemeClr val="bg1"/>
                </a:solidFill>
              </a:rPr>
              <a:t>Acts 8:4; Matthew 12:30</a:t>
            </a:r>
          </a:p>
        </p:txBody>
      </p:sp>
    </p:spTree>
    <p:extLst>
      <p:ext uri="{BB962C8B-B14F-4D97-AF65-F5344CB8AC3E}">
        <p14:creationId xmlns:p14="http://schemas.microsoft.com/office/powerpoint/2010/main" val="4205565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4613DED3-E365-E14F-88A8-F29833B6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-1194569" y="0"/>
            <a:ext cx="14581148" cy="6858000"/>
          </a:xfrm>
          <a:prstGeom prst="rect">
            <a:avLst/>
          </a:prstGeom>
        </p:spPr>
      </p:pic>
      <p:pic>
        <p:nvPicPr>
          <p:cNvPr id="6" name="Picture 5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0B6471C8-E8E0-794D-A8ED-E4B318116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 l="65355"/>
          <a:stretch/>
        </p:blipFill>
        <p:spPr>
          <a:xfrm>
            <a:off x="8334897" y="0"/>
            <a:ext cx="5051682" cy="6858000"/>
          </a:xfrm>
          <a:prstGeom prst="rect">
            <a:avLst/>
          </a:prstGeom>
        </p:spPr>
      </p:pic>
      <p:pic>
        <p:nvPicPr>
          <p:cNvPr id="7" name="Picture 6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C5F2DE32-B540-EA48-9F3C-63ABE00AA0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898"/>
                    </a14:imgEffect>
                  </a14:imgLayer>
                </a14:imgProps>
              </a:ext>
            </a:extLst>
          </a:blip>
          <a:srcRect r="65355"/>
          <a:stretch/>
        </p:blipFill>
        <p:spPr>
          <a:xfrm>
            <a:off x="-1194570" y="0"/>
            <a:ext cx="505167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D9A891-5359-0243-93BE-B97F90045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76231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Felix Titling" pitchFamily="82" charset="77"/>
              </a:rPr>
              <a:t>of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B84F1A-AEDE-BE44-AF18-61AEABE6B78D}"/>
              </a:ext>
            </a:extLst>
          </p:cNvPr>
          <p:cNvSpPr txBox="1">
            <a:spLocks/>
          </p:cNvSpPr>
          <p:nvPr/>
        </p:nvSpPr>
        <p:spPr>
          <a:xfrm>
            <a:off x="2476500" y="71423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Felix Titling" pitchFamily="82" charset="77"/>
              </a:rPr>
              <a:t>Sin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8889F3-D71B-6149-AD13-03DB33ECFE29}"/>
              </a:ext>
            </a:extLst>
          </p:cNvPr>
          <p:cNvSpPr txBox="1">
            <a:spLocks/>
          </p:cNvSpPr>
          <p:nvPr/>
        </p:nvSpPr>
        <p:spPr>
          <a:xfrm>
            <a:off x="1524000" y="2519545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Bad Coma" panose="02000500000000000000" pitchFamily="2" charset="77"/>
              </a:rPr>
              <a:t>NEUTRALITY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04232DA-6A63-BD4D-B329-9C327A751FBA}"/>
              </a:ext>
            </a:extLst>
          </p:cNvPr>
          <p:cNvSpPr txBox="1">
            <a:spLocks/>
          </p:cNvSpPr>
          <p:nvPr/>
        </p:nvSpPr>
        <p:spPr>
          <a:xfrm>
            <a:off x="506612" y="71423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Felix Titling" pitchFamily="82" charset="77"/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223509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329</Words>
  <Application>Microsoft Macintosh PowerPoint</Application>
  <PresentationFormat>Widescreen</PresentationFormat>
  <Paragraphs>47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Bad Coma</vt:lpstr>
      <vt:lpstr>Calibri</vt:lpstr>
      <vt:lpstr>Calibri Light</vt:lpstr>
      <vt:lpstr>Felix Titling</vt:lpstr>
      <vt:lpstr>Zapf Dingbats</vt:lpstr>
      <vt:lpstr>Office Theme</vt:lpstr>
      <vt:lpstr>PowerPoint Presentation</vt:lpstr>
      <vt:lpstr>of</vt:lpstr>
      <vt:lpstr>Reasons for NEUTRALITY</vt:lpstr>
      <vt:lpstr>Reasons for NEUTRALITY</vt:lpstr>
      <vt:lpstr>Reasons for NEUTRALITY</vt:lpstr>
      <vt:lpstr>Avoiding NEUTRALITY</vt:lpstr>
      <vt:lpstr>Avoiding NEUTRALITY</vt:lpstr>
      <vt:lpstr>Avoiding NEUTRALITY</vt:lpstr>
      <vt:lpstr>of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12</cp:revision>
  <dcterms:created xsi:type="dcterms:W3CDTF">2019-07-11T15:23:16Z</dcterms:created>
  <dcterms:modified xsi:type="dcterms:W3CDTF">2019-07-13T19:09:07Z</dcterms:modified>
</cp:coreProperties>
</file>