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2596-0C00-B949-8F34-ED3151F51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FA528-A28C-9D44-A754-1CE1FF14F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A4403-F42C-F24C-926C-80C513DB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55C5-D2E0-9B43-A7E0-BFF1B7B9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6534-AB6E-474A-A294-4AF02A8E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0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96E7-5956-4C45-BB30-00B565BB9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FDC08-13D4-E341-96BC-EBD00E573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A2021-CBF7-D44E-A830-B8E8EE87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A19E9-9F43-1C42-9490-4ABDAD42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761BC-3348-0E4B-9B40-3E782884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8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2FE4B2-64A4-EE40-B012-A749B5B75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6827-0D68-314A-8B43-BF5A2D00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FCD83-1A34-D143-B264-7E08480B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A21ED-F6C4-3341-AADE-1CC23324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97078-50D1-1D45-B368-051171F1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5BC3-162F-064D-AC2F-61928CA6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A43E1-8D4C-8745-8F91-4B1AA80EF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BFC87-1216-2B4A-B717-311271B2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09BA3-F0ED-0A48-A8E7-DDE37EE0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7134-DB69-7C43-81FB-8C8416C5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56D7-D5EE-C745-B171-F9013F1C9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94426-714F-0140-AF99-D447DBB3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907B2-4B45-4A49-84F8-A9921DAC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1D7EE-A504-DB4A-A792-2329399E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86952-AB04-1646-8DC2-EC6AE679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4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E475-0E33-2F41-9D41-802429D4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073A5-DF57-9747-B837-60A1BB306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FD148-CE2F-7A44-B893-A75F2B7AA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AD534-ADBD-5A49-AE4F-3F4F19B5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1C93E-BB35-1B49-983E-2F6B6B94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77FE2-505B-9349-BEDB-04D04064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4D0A5-1E7C-7346-8727-E42E30B7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C1101-90BB-3340-802D-26052F0DF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ED389-E413-2E43-887E-B5FF648F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6C622-076C-7647-B35C-3D266E020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CCF5C-92E3-4A47-8281-E86BA376A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5082B-386A-594A-9386-B38B1743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8570B-9A32-EE43-8C5F-193F0DD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7628A-2EE8-0545-BA06-C49D719E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6298-1338-1543-9BEE-4C8AAAF8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F44D0-F1B0-1140-B8B9-BF4CB74A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14720-1673-DD43-B166-E595F898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34495-770D-2A4E-A4F0-AA36121C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2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47052-9665-CA41-A339-5CC5AEFE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D3BDB-18A8-574E-9850-A88974BC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5DBE5-DBE0-8146-97A0-B2587EE4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E99E-AF0F-5C41-A0D1-89145583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F8E-685F-B549-869B-43A0FF771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32862-90A8-F348-BF7C-5CB285D5A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6DE24-4380-AF4F-B22C-E8BEB6DA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40F2F-CEBE-D34B-B5E8-1A628887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B82A6-4320-6948-9494-7F6865AD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4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5ED1-223C-A740-84FD-04606053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4B5AD-0F6A-C049-A76D-9A7EDCD0B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9BF8F-561E-BF4D-94B1-EE3A588A2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EE0A5-53B6-434B-8A44-8C5BAAC0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42971-7B02-EE4B-84E1-2582C470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0E84F-3B02-DE44-8E4D-40841780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E2F67-152A-A64E-93A2-1661A5EB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D2DD7-F92A-F043-BCA2-B16DE6168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C3C36-61FD-7246-A8B6-076CF7148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F21F-CD07-2B43-9281-377E0397FBC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B1DBD-E8B0-024A-B004-9FB01090C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281A5-B9FE-E249-B3B7-C8BA5B3F0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EC8D-5402-5C4D-AED3-FD91BF45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783F-C0EC-C940-BE9E-1A75C1C3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7796-F7F7-BB4F-B5C8-01CAB5EE8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5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331FC-33B7-C448-9A66-F969B9A34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883" y="153906"/>
            <a:ext cx="6180221" cy="1070226"/>
          </a:xfrm>
        </p:spPr>
        <p:txBody>
          <a:bodyPr>
            <a:normAutofit fontScale="90000"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+mn-lt"/>
                <a:cs typeface="Apple Chancery" panose="03020702040506060504" pitchFamily="66" charset="-79"/>
              </a:rPr>
              <a:t>Things to remember when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C8ACF-10D3-C742-8FA4-F8038B99F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6664" y="6100767"/>
            <a:ext cx="5891213" cy="8858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3:5-17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72082F-3586-0B4C-B17D-B64C4DC03804}"/>
              </a:ext>
            </a:extLst>
          </p:cNvPr>
          <p:cNvSpPr txBox="1">
            <a:spLocks/>
          </p:cNvSpPr>
          <p:nvPr/>
        </p:nvSpPr>
        <p:spPr>
          <a:xfrm>
            <a:off x="1062789" y="2285993"/>
            <a:ext cx="5490411" cy="2306643"/>
          </a:xfrm>
          <a:prstGeom prst="rect">
            <a:avLst/>
          </a:prstGeom>
        </p:spPr>
        <p:txBody>
          <a:bodyPr vert="horz" lIns="91440" tIns="45720" rIns="91440" bIns="45720" rtlCol="0" anchor="b">
            <a:prstTxWarp prst="textButton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chemeClr val="bg1"/>
                </a:solidFill>
                <a:latin typeface="bromello" panose="03060900000000020004" pitchFamily="66" charset="0"/>
              </a:rPr>
              <a:t>planting</a:t>
            </a:r>
          </a:p>
          <a:p>
            <a:endParaRPr lang="en-US" sz="2800" i="1" dirty="0">
              <a:solidFill>
                <a:schemeClr val="bg1"/>
              </a:solidFill>
              <a:latin typeface="+mn-lt"/>
            </a:endParaRPr>
          </a:p>
          <a:p>
            <a:r>
              <a:rPr lang="en-US" sz="9600" dirty="0">
                <a:solidFill>
                  <a:schemeClr val="bg1"/>
                </a:solidFill>
                <a:latin typeface="bromello" panose="03060900000000020004" pitchFamily="66" charset="0"/>
              </a:rPr>
              <a:t>Watering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E38468-5916-3244-8D9D-F6AB88A915ED}"/>
              </a:ext>
            </a:extLst>
          </p:cNvPr>
          <p:cNvSpPr txBox="1">
            <a:spLocks/>
          </p:cNvSpPr>
          <p:nvPr/>
        </p:nvSpPr>
        <p:spPr>
          <a:xfrm>
            <a:off x="1062789" y="2009832"/>
            <a:ext cx="5490411" cy="3092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600" dirty="0">
              <a:solidFill>
                <a:schemeClr val="bg1"/>
              </a:solidFill>
              <a:latin typeface="bromello" panose="03060900000000020004" pitchFamily="66" charset="0"/>
            </a:endParaRPr>
          </a:p>
          <a:p>
            <a:r>
              <a:rPr lang="en-US" sz="6600" i="1" dirty="0">
                <a:solidFill>
                  <a:schemeClr val="bg1"/>
                </a:solidFill>
                <a:latin typeface="+mn-lt"/>
              </a:rPr>
              <a:t>&amp;</a:t>
            </a:r>
            <a:endParaRPr lang="en-US" sz="5400" i="1" dirty="0">
              <a:solidFill>
                <a:schemeClr val="bg1"/>
              </a:solidFill>
              <a:latin typeface="+mn-lt"/>
            </a:endParaRPr>
          </a:p>
          <a:p>
            <a:endParaRPr lang="en-US" sz="9600" dirty="0">
              <a:solidFill>
                <a:schemeClr val="bg1"/>
              </a:solidFill>
              <a:latin typeface="bromello" panose="0306090000000002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15"/>
                    </a14:imgEffect>
                    <a14:imgEffect>
                      <a14:brightnessContrast bright="-5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C7DA-6E1C-E845-B005-DB82A391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1" y="7932"/>
            <a:ext cx="11501438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romello" panose="03060900000000020004" pitchFamily="66" charset="0"/>
              </a:rPr>
              <a:t>Remember the Power is God’s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BA3A-B543-6748-A2CF-A26C06822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1" y="1333495"/>
            <a:ext cx="11501438" cy="415290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Ministers and Fellow Workers of God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3:5-9</a:t>
            </a:r>
            <a:r>
              <a:rPr lang="en-US" sz="3200" dirty="0">
                <a:solidFill>
                  <a:schemeClr val="bg1"/>
                </a:solidFill>
              </a:rPr>
              <a:t> – mere servants. It is God who gives the increase.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Remember Where the Power Resides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1:17-18</a:t>
            </a:r>
            <a:r>
              <a:rPr lang="en-US" sz="3200" dirty="0">
                <a:solidFill>
                  <a:schemeClr val="bg1"/>
                </a:solidFill>
              </a:rPr>
              <a:t> – the power to salvation is in the gospel.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desperately need a humble estimation of ourselves – </a:t>
            </a:r>
            <a:r>
              <a:rPr lang="en-US" sz="3200" i="1" dirty="0">
                <a:solidFill>
                  <a:schemeClr val="bg1"/>
                </a:solidFill>
              </a:rPr>
              <a:t>1:26-31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DD008-DB67-AA42-955A-EBD05D5335B2}"/>
              </a:ext>
            </a:extLst>
          </p:cNvPr>
          <p:cNvSpPr txBox="1"/>
          <p:nvPr/>
        </p:nvSpPr>
        <p:spPr>
          <a:xfrm>
            <a:off x="345281" y="5560987"/>
            <a:ext cx="11501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“So then neither he who plants is anything, nor he who waters, but God who gives the increase.”</a:t>
            </a:r>
          </a:p>
        </p:txBody>
      </p:sp>
    </p:spTree>
    <p:extLst>
      <p:ext uri="{BB962C8B-B14F-4D97-AF65-F5344CB8AC3E}">
        <p14:creationId xmlns:p14="http://schemas.microsoft.com/office/powerpoint/2010/main" val="68662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15"/>
                    </a14:imgEffect>
                    <a14:imgEffect>
                      <a14:brightnessContrast bright="-5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C7DA-6E1C-E845-B005-DB82A391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1" y="7932"/>
            <a:ext cx="11501438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romello" panose="03060900000000020004" pitchFamily="66" charset="0"/>
              </a:rPr>
              <a:t>Remember the Foundation is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BA3A-B543-6748-A2CF-A26C06822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1" y="1333495"/>
            <a:ext cx="11501438" cy="41529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 Wise Master Builder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3:10-11</a:t>
            </a:r>
            <a:r>
              <a:rPr lang="en-US" sz="3200" dirty="0">
                <a:solidFill>
                  <a:schemeClr val="bg1"/>
                </a:solidFill>
              </a:rPr>
              <a:t> – Paul was wise because he laid the foundation of Christ.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3:18-20</a:t>
            </a:r>
            <a:r>
              <a:rPr lang="en-US" sz="3200" dirty="0">
                <a:solidFill>
                  <a:schemeClr val="bg1"/>
                </a:solidFill>
              </a:rPr>
              <a:t> – He became a fool to become wise.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2:6-7, 12-13 </a:t>
            </a:r>
            <a:r>
              <a:rPr lang="en-US" sz="3200" dirty="0">
                <a:solidFill>
                  <a:schemeClr val="bg1"/>
                </a:solidFill>
              </a:rPr>
              <a:t>– He spoke the wisdom of God.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Build on the Correct Foundation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3:10b-11, 16-17</a:t>
            </a:r>
            <a:r>
              <a:rPr lang="en-US" sz="3200" dirty="0">
                <a:solidFill>
                  <a:schemeClr val="bg1"/>
                </a:solidFill>
              </a:rPr>
              <a:t> – must be careful to build on the right foundation.</a:t>
            </a:r>
          </a:p>
          <a:p>
            <a:r>
              <a:rPr lang="en-US" sz="3200" dirty="0">
                <a:solidFill>
                  <a:schemeClr val="bg1"/>
                </a:solidFill>
              </a:rPr>
              <a:t>Make self a teacher and be ready to teach – </a:t>
            </a:r>
            <a:r>
              <a:rPr lang="en-US" sz="3200" i="1" dirty="0">
                <a:solidFill>
                  <a:schemeClr val="bg1"/>
                </a:solidFill>
              </a:rPr>
              <a:t>Hebrews 4:12-14;        1 Peter 3:15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DD008-DB67-AA42-955A-EBD05D5335B2}"/>
              </a:ext>
            </a:extLst>
          </p:cNvPr>
          <p:cNvSpPr txBox="1"/>
          <p:nvPr/>
        </p:nvSpPr>
        <p:spPr>
          <a:xfrm>
            <a:off x="345281" y="5560987"/>
            <a:ext cx="11501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“But let each one take heed how he builds on it. For no other foundation can anyone lay than that which is laid, which is Jesus Christ.”</a:t>
            </a:r>
          </a:p>
        </p:txBody>
      </p:sp>
    </p:spTree>
    <p:extLst>
      <p:ext uri="{BB962C8B-B14F-4D97-AF65-F5344CB8AC3E}">
        <p14:creationId xmlns:p14="http://schemas.microsoft.com/office/powerpoint/2010/main" val="231150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15"/>
                    </a14:imgEffect>
                    <a14:imgEffect>
                      <a14:brightnessContrast bright="-5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C7DA-6E1C-E845-B005-DB82A391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1" y="7932"/>
            <a:ext cx="11501438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bg1"/>
                </a:solidFill>
                <a:latin typeface="bromello" panose="03060900000000020004" pitchFamily="66" charset="0"/>
              </a:rPr>
              <a:t>Remember the Result Won’t Condemn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BA3A-B543-6748-A2CF-A26C06822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1" y="1333495"/>
            <a:ext cx="11501438" cy="41529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Materials Erected on the Foundation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3:12-13 – </a:t>
            </a:r>
            <a:r>
              <a:rPr lang="en-US" sz="3200" dirty="0">
                <a:solidFill>
                  <a:schemeClr val="bg1"/>
                </a:solidFill>
              </a:rPr>
              <a:t>the type of material will be revealed by fire.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Materials of the building are converts –</a:t>
            </a:r>
            <a:r>
              <a:rPr lang="en-US" sz="3200" i="1" dirty="0">
                <a:solidFill>
                  <a:schemeClr val="bg1"/>
                </a:solidFill>
              </a:rPr>
              <a:t> v. 9 </a:t>
            </a:r>
            <a:r>
              <a:rPr lang="en-US" sz="3200" dirty="0">
                <a:solidFill>
                  <a:schemeClr val="bg1"/>
                </a:solidFill>
              </a:rPr>
              <a:t>– will they endure?</a:t>
            </a:r>
          </a:p>
          <a:p>
            <a:r>
              <a:rPr lang="en-US" sz="3200" dirty="0">
                <a:solidFill>
                  <a:schemeClr val="bg1"/>
                </a:solidFill>
              </a:rPr>
              <a:t>Test of fire – </a:t>
            </a:r>
            <a:r>
              <a:rPr lang="en-US" sz="3200" i="1" dirty="0">
                <a:solidFill>
                  <a:schemeClr val="bg1"/>
                </a:solidFill>
              </a:rPr>
              <a:t>1 Peter 1:6-9; Hebrews 10:37-39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“But he himself will be saved”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3:14-15 </a:t>
            </a:r>
            <a:r>
              <a:rPr lang="en-US" sz="3200" dirty="0">
                <a:solidFill>
                  <a:schemeClr val="bg1"/>
                </a:solidFill>
              </a:rPr>
              <a:t>– reward or loss based on endurance of convert                </a:t>
            </a:r>
            <a:r>
              <a:rPr lang="en-US" sz="3200" i="1" dirty="0">
                <a:solidFill>
                  <a:schemeClr val="bg1"/>
                </a:solidFill>
              </a:rPr>
              <a:t>(cf. Philippians 4:1; 2 Corinthians 1:14; 7:5-7).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4:1-5 </a:t>
            </a:r>
            <a:r>
              <a:rPr lang="en-US" sz="3200" dirty="0">
                <a:solidFill>
                  <a:schemeClr val="bg1"/>
                </a:solidFill>
              </a:rPr>
              <a:t>– Judged by God based on own works.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DD008-DB67-AA42-955A-EBD05D5335B2}"/>
              </a:ext>
            </a:extLst>
          </p:cNvPr>
          <p:cNvSpPr txBox="1"/>
          <p:nvPr/>
        </p:nvSpPr>
        <p:spPr>
          <a:xfrm>
            <a:off x="345281" y="5560987"/>
            <a:ext cx="11501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“If anyone’s work is burned, he will suffer loss; but he himself will be saved, yet so as through fire.”</a:t>
            </a:r>
          </a:p>
        </p:txBody>
      </p:sp>
    </p:spTree>
    <p:extLst>
      <p:ext uri="{BB962C8B-B14F-4D97-AF65-F5344CB8AC3E}">
        <p14:creationId xmlns:p14="http://schemas.microsoft.com/office/powerpoint/2010/main" val="78497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331FC-33B7-C448-9A66-F969B9A34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883" y="153906"/>
            <a:ext cx="6180221" cy="1070226"/>
          </a:xfrm>
        </p:spPr>
        <p:txBody>
          <a:bodyPr>
            <a:normAutofit fontScale="90000"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+mn-lt"/>
                <a:cs typeface="Apple Chancery" panose="03020702040506060504" pitchFamily="66" charset="-79"/>
              </a:rPr>
              <a:t>Things to remember when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C8ACF-10D3-C742-8FA4-F8038B99F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6664" y="6100767"/>
            <a:ext cx="5891213" cy="8858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3:5-17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72082F-3586-0B4C-B17D-B64C4DC03804}"/>
              </a:ext>
            </a:extLst>
          </p:cNvPr>
          <p:cNvSpPr txBox="1">
            <a:spLocks/>
          </p:cNvSpPr>
          <p:nvPr/>
        </p:nvSpPr>
        <p:spPr>
          <a:xfrm>
            <a:off x="1062789" y="2285993"/>
            <a:ext cx="5490411" cy="2306643"/>
          </a:xfrm>
          <a:prstGeom prst="rect">
            <a:avLst/>
          </a:prstGeom>
        </p:spPr>
        <p:txBody>
          <a:bodyPr vert="horz" lIns="91440" tIns="45720" rIns="91440" bIns="45720" rtlCol="0" anchor="b">
            <a:prstTxWarp prst="textButton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chemeClr val="bg1"/>
                </a:solidFill>
                <a:latin typeface="bromello" panose="03060900000000020004" pitchFamily="66" charset="0"/>
              </a:rPr>
              <a:t>planting</a:t>
            </a:r>
          </a:p>
          <a:p>
            <a:endParaRPr lang="en-US" sz="2800" i="1" dirty="0">
              <a:solidFill>
                <a:schemeClr val="bg1"/>
              </a:solidFill>
              <a:latin typeface="+mn-lt"/>
            </a:endParaRPr>
          </a:p>
          <a:p>
            <a:r>
              <a:rPr lang="en-US" sz="9600" dirty="0">
                <a:solidFill>
                  <a:schemeClr val="bg1"/>
                </a:solidFill>
                <a:latin typeface="bromello" panose="03060900000000020004" pitchFamily="66" charset="0"/>
              </a:rPr>
              <a:t>Watering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E38468-5916-3244-8D9D-F6AB88A915ED}"/>
              </a:ext>
            </a:extLst>
          </p:cNvPr>
          <p:cNvSpPr txBox="1">
            <a:spLocks/>
          </p:cNvSpPr>
          <p:nvPr/>
        </p:nvSpPr>
        <p:spPr>
          <a:xfrm>
            <a:off x="1062789" y="2009832"/>
            <a:ext cx="5490411" cy="3092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600" dirty="0">
              <a:solidFill>
                <a:schemeClr val="bg1"/>
              </a:solidFill>
              <a:latin typeface="bromello" panose="03060900000000020004" pitchFamily="66" charset="0"/>
            </a:endParaRPr>
          </a:p>
          <a:p>
            <a:r>
              <a:rPr lang="en-US" sz="6600" i="1" dirty="0">
                <a:solidFill>
                  <a:schemeClr val="bg1"/>
                </a:solidFill>
                <a:latin typeface="+mn-lt"/>
              </a:rPr>
              <a:t>&amp;</a:t>
            </a:r>
            <a:endParaRPr lang="en-US" sz="5400" i="1" dirty="0">
              <a:solidFill>
                <a:schemeClr val="bg1"/>
              </a:solidFill>
              <a:latin typeface="+mn-lt"/>
            </a:endParaRPr>
          </a:p>
          <a:p>
            <a:endParaRPr lang="en-US" sz="9600" dirty="0">
              <a:solidFill>
                <a:schemeClr val="bg1"/>
              </a:solidFill>
              <a:latin typeface="bromello" panose="0306090000000002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314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bromello</vt:lpstr>
      <vt:lpstr>Calibri</vt:lpstr>
      <vt:lpstr>Calibri Light</vt:lpstr>
      <vt:lpstr>Office Theme</vt:lpstr>
      <vt:lpstr>PowerPoint Presentation</vt:lpstr>
      <vt:lpstr>Things to remember when</vt:lpstr>
      <vt:lpstr>Remember the Power is God’s</vt:lpstr>
      <vt:lpstr>Remember the Foundation is Christ</vt:lpstr>
      <vt:lpstr>Remember the Result Won’t Condemn You</vt:lpstr>
      <vt:lpstr>Things to remember when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Remember when Planting and Watering</dc:title>
  <dc:creator>Jeremiah Cox</dc:creator>
  <cp:lastModifiedBy>Jeremiah Cox</cp:lastModifiedBy>
  <cp:revision>6</cp:revision>
  <dcterms:created xsi:type="dcterms:W3CDTF">2019-07-27T19:41:13Z</dcterms:created>
  <dcterms:modified xsi:type="dcterms:W3CDTF">2019-07-28T21:32:24Z</dcterms:modified>
</cp:coreProperties>
</file>