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B5A"/>
    <a:srgbClr val="056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1946-B5C0-AB48-94AA-46AE6F5C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20135-FFB4-2345-9DD9-639CED63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55475-1F72-204A-A452-1361CFA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0C0B-7703-EB4A-9F59-624FF950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278C1-1DE1-EB47-81BE-44AA8501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8913-301B-D14C-BC5E-563641FD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F8015-E2B0-C14A-98CC-2710CB44E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26D-F7B4-5C48-9DCE-77A96D64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2933A-A6EA-AA44-AB8A-4E635F0F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F4AB1-0014-6142-ABFE-4248949F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A38B-781C-4242-9491-6B5ABE297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D748B-13C9-5E4B-BAAF-81CEC0A9E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37FD-0081-064C-98FF-3611E378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6225-FA14-194B-B3D4-62B1D12B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7091-9641-0149-A602-282DE011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5F6E-EA8C-3C4E-8D5B-9CD39A1F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947E-5966-3D49-8BEB-19933602B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FBA4-55BA-D54E-B436-02BF0E87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A228-17B1-BE42-AE60-EE315F31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13F15-7EC1-9745-9E97-456ABF27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5127-F209-FB43-AE53-C9E30DF6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A211-2841-6A4B-96F8-D5DBCA5E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51F4-55AA-AA4B-BA54-EE4B7A0F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B3F7B-43A1-164C-A7F7-22241485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45AA-91D7-6442-9812-C7A98C5A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069B-402A-3642-A235-E52BD6D4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B0022-74AC-2848-BA52-82866D81A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E8CCE-4DE8-0A4B-951F-32A2EC50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0452D-F234-8940-AA88-6FD70918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5CF8-A8DF-5448-BD79-909D275E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A8483-F0F3-6D4F-98E8-E9BEA2A6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D01B-CBDD-EC45-AB03-F3BD9742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D609-F120-2F42-9AE2-1023CBB6F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B2BFD-051D-2B45-A050-7EF4173D2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12E91-36C3-E648-AA68-5AE3C666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B69AF-6D17-7C44-8E2F-98E7DDFF9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0260A-0FB9-DC4B-8291-4A1A206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BE6DC-979E-BF4E-81A7-B827F5FE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2D7F7-594E-214B-97AD-91D2341E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4FA3-E08B-1547-9CF3-F84F2F99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439A6-FB12-D049-82A5-FCD239F6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7206E-DD38-A246-A772-B788A545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11F9-2F84-4D40-B738-76314EBE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70138-781D-3242-89F9-6CC761F1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CA0DD-3522-514E-804E-82EC8914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A408-A628-974D-B47F-8A8FF9EB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DE3-FDA2-2A48-9E54-13226DC5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D493-F74A-3044-B844-C352CBBB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1CACD-FF33-9340-B524-679B1904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38DF5-509B-7241-B815-208B689B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F148-21CA-554D-98CA-9EB7088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FC44-803F-834B-98C2-4ACFBFB2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7332-0160-C049-83F6-EEC623B0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4550C-9AEE-E640-87A7-796A1C832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08C84-5ADC-1342-A5A0-C253E32C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CB9E-A704-4E4A-9B6E-ABAF349D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BE52-87F4-9040-9130-5B378041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93F60-204A-CE4A-8470-EA0595AA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52CF0-3A68-FF45-B99D-82460B7A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ACBA-0AC2-F046-8DA6-FDAFE06F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83AD-A5E5-D743-B5C5-3255294C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800A-4C0F-C34D-A74A-F7E837A3E4A8}" type="datetimeFigureOut">
              <a:rPr lang="en-US" smtClean="0"/>
              <a:t>8/11/19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9573-24DD-4948-B2A6-E951AC3B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D372-F100-E24E-BEC1-04D9FC431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8338-4B61-FC45-B139-DAFD40CB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8F7DE-EE39-B749-A16C-DBBE7C1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Where?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(v. 8)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Public Assembly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Men pray – </a:t>
            </a:r>
            <a:r>
              <a:rPr lang="en-US" sz="3200" i="1" dirty="0" err="1">
                <a:solidFill>
                  <a:schemeClr val="bg1"/>
                </a:solidFill>
              </a:rPr>
              <a:t>aner</a:t>
            </a:r>
            <a:r>
              <a:rPr lang="en-US" sz="3200" dirty="0">
                <a:solidFill>
                  <a:schemeClr val="bg1"/>
                </a:solidFill>
              </a:rPr>
              <a:t> – male.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Women are silent – (</a:t>
            </a:r>
            <a:r>
              <a:rPr lang="en-US" sz="3200" i="1" dirty="0">
                <a:solidFill>
                  <a:schemeClr val="bg1"/>
                </a:solidFill>
              </a:rPr>
              <a:t>vv. 11-12); 1 Corinthians 14:34-35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church collectively prayed regularly – </a:t>
            </a:r>
            <a:r>
              <a:rPr lang="en-US" sz="3200" i="1" dirty="0">
                <a:solidFill>
                  <a:schemeClr val="bg1"/>
                </a:solidFill>
              </a:rPr>
              <a:t>Acts 2:42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Everywhere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True worshipers can approach God anywhere at any time –            </a:t>
            </a:r>
            <a:r>
              <a:rPr lang="en-US" sz="3200" i="1" dirty="0">
                <a:solidFill>
                  <a:schemeClr val="bg1"/>
                </a:solidFill>
              </a:rPr>
              <a:t>John 4:19-24</a:t>
            </a:r>
          </a:p>
        </p:txBody>
      </p:sp>
    </p:spTree>
    <p:extLst>
      <p:ext uri="{BB962C8B-B14F-4D97-AF65-F5344CB8AC3E}">
        <p14:creationId xmlns:p14="http://schemas.microsoft.com/office/powerpoint/2010/main" val="9016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How?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(v. 8)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Holiness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/>
                </a:solidFill>
              </a:rPr>
              <a:t>“Holy hands” </a:t>
            </a:r>
            <a:r>
              <a:rPr lang="en-US" sz="3200" dirty="0">
                <a:solidFill>
                  <a:schemeClr val="bg1"/>
                </a:solidFill>
              </a:rPr>
              <a:t>– not a prescription of physical posture.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A demand of spiritual posture – </a:t>
            </a:r>
            <a:r>
              <a:rPr lang="en-US" sz="3200" i="1" dirty="0">
                <a:solidFill>
                  <a:schemeClr val="bg1"/>
                </a:solidFill>
              </a:rPr>
              <a:t>James 4:8; Isaiah 1:15;                 Psalm 24:3-4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Without Wrath and Doubting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Wrath – concerning those we are praying about – </a:t>
            </a:r>
            <a:r>
              <a:rPr lang="en-US" sz="3200" i="1" dirty="0">
                <a:solidFill>
                  <a:schemeClr val="bg1"/>
                </a:solidFill>
              </a:rPr>
              <a:t>cf. James 1:20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Doubting (wrong thought) – evil thoughts concerning those we are praying about.</a:t>
            </a:r>
          </a:p>
        </p:txBody>
      </p:sp>
    </p:spTree>
    <p:extLst>
      <p:ext uri="{BB962C8B-B14F-4D97-AF65-F5344CB8AC3E}">
        <p14:creationId xmlns:p14="http://schemas.microsoft.com/office/powerpoint/2010/main" val="39132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303A59A-0129-5041-B10F-C61089A8275D}"/>
              </a:ext>
            </a:extLst>
          </p:cNvPr>
          <p:cNvSpPr/>
          <p:nvPr/>
        </p:nvSpPr>
        <p:spPr>
          <a:xfrm>
            <a:off x="1358503" y="2693195"/>
            <a:ext cx="9474992" cy="1858960"/>
          </a:xfrm>
          <a:prstGeom prst="ellipse">
            <a:avLst/>
          </a:prstGeom>
          <a:solidFill>
            <a:srgbClr val="2D3B5A">
              <a:alpha val="70000"/>
            </a:srgb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F9F4-90CB-A64B-809A-D8CF47C2B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3068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>
                    <a:alpha val="70000"/>
                  </a:schemeClr>
                </a:solidFill>
                <a:latin typeface="Hijrnotes PERSONAL USE ONLY" pitchFamily="2" charset="77"/>
                <a:cs typeface="Courier New" panose="02070309020205020404" pitchFamily="49" charset="0"/>
              </a:rPr>
              <a:t>An Exhortation to Pray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7C727-22D5-524B-9D96-356B50DED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05101" y="614522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 Timothy 2:1-8</a:t>
            </a:r>
          </a:p>
        </p:txBody>
      </p:sp>
    </p:spTree>
    <p:extLst>
      <p:ext uri="{BB962C8B-B14F-4D97-AF65-F5344CB8AC3E}">
        <p14:creationId xmlns:p14="http://schemas.microsoft.com/office/powerpoint/2010/main" val="13036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303A59A-0129-5041-B10F-C61089A8275D}"/>
              </a:ext>
            </a:extLst>
          </p:cNvPr>
          <p:cNvSpPr/>
          <p:nvPr/>
        </p:nvSpPr>
        <p:spPr>
          <a:xfrm>
            <a:off x="1358503" y="2693195"/>
            <a:ext cx="9474992" cy="1858960"/>
          </a:xfrm>
          <a:prstGeom prst="ellipse">
            <a:avLst/>
          </a:prstGeom>
          <a:solidFill>
            <a:srgbClr val="2D3B5A">
              <a:alpha val="70000"/>
            </a:srgb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F9F4-90CB-A64B-809A-D8CF47C2B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3068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>
                    <a:alpha val="70000"/>
                  </a:schemeClr>
                </a:solidFill>
                <a:latin typeface="Hijrnotes PERSONAL USE ONLY" pitchFamily="2" charset="77"/>
                <a:cs typeface="Courier New" panose="02070309020205020404" pitchFamily="49" charset="0"/>
              </a:rPr>
              <a:t>An Exhortation to Pray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7C727-22D5-524B-9D96-356B50DED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05101" y="614522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 Timothy 2:1-8</a:t>
            </a:r>
          </a:p>
        </p:txBody>
      </p:sp>
    </p:spTree>
    <p:extLst>
      <p:ext uri="{BB962C8B-B14F-4D97-AF65-F5344CB8AC3E}">
        <p14:creationId xmlns:p14="http://schemas.microsoft.com/office/powerpoint/2010/main" val="3016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What?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(v. 1)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Prayer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We are people of prayer – </a:t>
            </a:r>
            <a:r>
              <a:rPr lang="en-US" sz="3200" i="1" dirty="0">
                <a:solidFill>
                  <a:schemeClr val="bg1"/>
                </a:solidFill>
              </a:rPr>
              <a:t>1 Thessalonians 5:17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Lord was prayerful – </a:t>
            </a:r>
            <a:r>
              <a:rPr lang="en-US" sz="3200" i="1" dirty="0">
                <a:solidFill>
                  <a:schemeClr val="bg1"/>
                </a:solidFill>
              </a:rPr>
              <a:t>Luke 21:37; 22:39-40; 11:1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Apostles were prayerful – </a:t>
            </a:r>
            <a:r>
              <a:rPr lang="en-US" sz="3200" i="1" dirty="0">
                <a:solidFill>
                  <a:schemeClr val="bg1"/>
                </a:solidFill>
              </a:rPr>
              <a:t>Acts 6:4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century church was prayerful – </a:t>
            </a:r>
            <a:r>
              <a:rPr lang="en-US" sz="3200" i="1" dirty="0">
                <a:solidFill>
                  <a:schemeClr val="bg1"/>
                </a:solidFill>
              </a:rPr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7257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What?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(v. 1)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Prayer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Elements of Prayer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chemeClr val="bg1"/>
                </a:solidFill>
              </a:rPr>
              <a:t>Supplications</a:t>
            </a:r>
            <a:r>
              <a:rPr lang="en-US" sz="3500" dirty="0">
                <a:solidFill>
                  <a:schemeClr val="bg1"/>
                </a:solidFill>
              </a:rPr>
              <a:t> – primarily “a wanting, a need”, then, “an asking, entreaty, supplication,” (Vine)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1"/>
                </a:solidFill>
              </a:rPr>
              <a:t>The request of a need.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chemeClr val="bg1"/>
                </a:solidFill>
              </a:rPr>
              <a:t>Prayers</a:t>
            </a:r>
            <a:r>
              <a:rPr lang="en-US" sz="3500" dirty="0">
                <a:solidFill>
                  <a:schemeClr val="bg1"/>
                </a:solidFill>
              </a:rPr>
              <a:t> – prayer; by implication, an oratory. (Strong)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1"/>
                </a:solidFill>
              </a:rPr>
              <a:t>The general discussion </a:t>
            </a:r>
            <a:r>
              <a:rPr lang="en-US" sz="3500">
                <a:solidFill>
                  <a:schemeClr val="bg1"/>
                </a:solidFill>
              </a:rPr>
              <a:t>to God </a:t>
            </a:r>
            <a:r>
              <a:rPr lang="en-US" sz="3500" dirty="0">
                <a:solidFill>
                  <a:schemeClr val="bg1"/>
                </a:solidFill>
              </a:rPr>
              <a:t>involving any necessary topic.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chemeClr val="bg1"/>
                </a:solidFill>
              </a:rPr>
              <a:t>Intercessions</a:t>
            </a:r>
            <a:r>
              <a:rPr lang="en-US" sz="3500" dirty="0">
                <a:solidFill>
                  <a:schemeClr val="bg1"/>
                </a:solidFill>
              </a:rPr>
              <a:t> – “free, familiar prayer such as boldly draws near to God" (R.C. Trench)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1"/>
                </a:solidFill>
              </a:rPr>
              <a:t>An interview with God on behalf of another for Him to intervene in their life in some way.  </a:t>
            </a:r>
          </a:p>
        </p:txBody>
      </p:sp>
    </p:spTree>
    <p:extLst>
      <p:ext uri="{BB962C8B-B14F-4D97-AF65-F5344CB8AC3E}">
        <p14:creationId xmlns:p14="http://schemas.microsoft.com/office/powerpoint/2010/main" val="6907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What?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(v. 1)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Prayer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Elements of Prayer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</a:rPr>
              <a:t>Giving of thanks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“thanksgivings” </a:t>
            </a:r>
            <a:r>
              <a:rPr lang="en-US" sz="3200" dirty="0">
                <a:solidFill>
                  <a:schemeClr val="bg1"/>
                </a:solidFill>
              </a:rPr>
              <a:t>– cf. </a:t>
            </a:r>
            <a:r>
              <a:rPr lang="en-US" sz="3200" i="1" dirty="0">
                <a:solidFill>
                  <a:schemeClr val="bg1"/>
                </a:solidFill>
              </a:rPr>
              <a:t>Colossians 3:17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Who?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(vv. 1-2)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All Men </a:t>
            </a:r>
            <a:r>
              <a:rPr lang="en-US" sz="3600" i="1" dirty="0">
                <a:solidFill>
                  <a:schemeClr val="bg1"/>
                </a:solidFill>
              </a:rPr>
              <a:t>(v. 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Men – </a:t>
            </a:r>
            <a:r>
              <a:rPr lang="en-US" sz="3200" i="1" dirty="0">
                <a:solidFill>
                  <a:schemeClr val="bg1"/>
                </a:solidFill>
              </a:rPr>
              <a:t>Anthropos</a:t>
            </a:r>
            <a:r>
              <a:rPr lang="en-US" sz="3200" dirty="0">
                <a:solidFill>
                  <a:schemeClr val="bg1"/>
                </a:solidFill>
              </a:rPr>
              <a:t> – is used (a) generally, of “a human being, male or female,” without reference to sex or nationality. (Vine)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Those in Authority </a:t>
            </a:r>
            <a:r>
              <a:rPr lang="en-US" sz="3600" i="1" dirty="0">
                <a:solidFill>
                  <a:schemeClr val="bg1"/>
                </a:solidFill>
              </a:rPr>
              <a:t>(v. 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As those appointed by God – </a:t>
            </a:r>
            <a:r>
              <a:rPr lang="en-US" sz="3200" i="1" dirty="0">
                <a:solidFill>
                  <a:schemeClr val="bg1"/>
                </a:solidFill>
              </a:rPr>
              <a:t>Romans 13:1</a:t>
            </a:r>
          </a:p>
        </p:txBody>
      </p:sp>
    </p:spTree>
    <p:extLst>
      <p:ext uri="{BB962C8B-B14F-4D97-AF65-F5344CB8AC3E}">
        <p14:creationId xmlns:p14="http://schemas.microsoft.com/office/powerpoint/2010/main" val="37541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Who?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(vv. 1-2)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Why is it so important that Christians pray for all men?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Whose prayer does God hear?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His Children – </a:t>
            </a:r>
            <a:r>
              <a:rPr lang="en-US" sz="3200" i="1" dirty="0">
                <a:solidFill>
                  <a:schemeClr val="bg1"/>
                </a:solidFill>
              </a:rPr>
              <a:t>Matthew 6:9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Those who hear Him – </a:t>
            </a:r>
            <a:r>
              <a:rPr lang="en-US" sz="3200" i="1" dirty="0">
                <a:solidFill>
                  <a:schemeClr val="bg1"/>
                </a:solidFill>
              </a:rPr>
              <a:t>Proverbs 28:9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Righteous – </a:t>
            </a:r>
            <a:r>
              <a:rPr lang="en-US" sz="3200" i="1" dirty="0">
                <a:solidFill>
                  <a:schemeClr val="bg1"/>
                </a:solidFill>
              </a:rPr>
              <a:t>James 5:16; 1 Peter 3:12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The Obedient – </a:t>
            </a:r>
            <a:r>
              <a:rPr lang="en-US" sz="3200" i="1" dirty="0">
                <a:solidFill>
                  <a:schemeClr val="bg1"/>
                </a:solidFill>
              </a:rPr>
              <a:t>1 John 3:22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Those whose petitions are according to His will – </a:t>
            </a:r>
            <a:r>
              <a:rPr lang="en-US" sz="3200" i="1" dirty="0">
                <a:solidFill>
                  <a:schemeClr val="bg1"/>
                </a:solidFill>
              </a:rPr>
              <a:t>1 John 5:14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Why?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(vv. 2-7)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To Provide for Godly Living </a:t>
            </a:r>
            <a:r>
              <a:rPr lang="en-US" sz="3600" i="1" dirty="0">
                <a:solidFill>
                  <a:schemeClr val="bg1"/>
                </a:solidFill>
              </a:rPr>
              <a:t>(v. 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Those in authority are appointed by God for our good –           </a:t>
            </a:r>
            <a:r>
              <a:rPr lang="en-US" sz="3200" i="1" dirty="0">
                <a:solidFill>
                  <a:schemeClr val="bg1"/>
                </a:solidFill>
              </a:rPr>
              <a:t>Romans 13:3-4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Though we still expect persecution – </a:t>
            </a:r>
            <a:r>
              <a:rPr lang="en-US" sz="3200" i="1" dirty="0">
                <a:solidFill>
                  <a:schemeClr val="bg1"/>
                </a:solidFill>
              </a:rPr>
              <a:t>1 Peter 4:12;                                     1 Thessalonians 3:3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7696-C2B7-4E41-A9FB-7E378DC5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" y="168444"/>
            <a:ext cx="11546304" cy="20194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ijrnotes PERSONAL USE ONLY" pitchFamily="2" charset="77"/>
              </a:rPr>
              <a:t>Why?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(vv. 2-7)</a:t>
            </a:r>
            <a:endParaRPr lang="en-US" sz="6600" b="1" i="1" dirty="0">
              <a:solidFill>
                <a:schemeClr val="bg1"/>
              </a:solidFill>
              <a:latin typeface="Hijrnotes PERSONAL USE ONLY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E7D5-9DDA-5A42-9B6A-E3EBE4B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7" y="1660358"/>
            <a:ext cx="11546305" cy="494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Provide for Godly Living </a:t>
            </a: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(v. 2)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To Please God </a:t>
            </a:r>
            <a:r>
              <a:rPr lang="en-US" sz="3600" i="1" dirty="0">
                <a:solidFill>
                  <a:schemeClr val="bg1"/>
                </a:solidFill>
              </a:rPr>
              <a:t>(v. 3)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To Effect the Salvation of Men </a:t>
            </a:r>
            <a:r>
              <a:rPr lang="en-US" sz="3600" i="1" dirty="0">
                <a:solidFill>
                  <a:schemeClr val="bg1"/>
                </a:solidFill>
              </a:rPr>
              <a:t>(vv. 3-7)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God wants them to be saved – </a:t>
            </a:r>
            <a:r>
              <a:rPr lang="en-US" sz="3200" i="1" dirty="0">
                <a:solidFill>
                  <a:schemeClr val="bg1"/>
                </a:solidFill>
              </a:rPr>
              <a:t>(v. 3a, 5-7); John 3:16; 1 John 2:2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How they are saved expresses the needed content of our prayers – </a:t>
            </a:r>
            <a:r>
              <a:rPr lang="en-US" sz="3200" i="1" dirty="0">
                <a:solidFill>
                  <a:schemeClr val="bg1"/>
                </a:solidFill>
              </a:rPr>
              <a:t>(v. 4) </a:t>
            </a:r>
            <a:r>
              <a:rPr lang="en-US" sz="3200" dirty="0">
                <a:solidFill>
                  <a:schemeClr val="bg1"/>
                </a:solidFill>
              </a:rPr>
              <a:t>– they must come to the knowledge of the truth –        </a:t>
            </a:r>
            <a:r>
              <a:rPr lang="en-US" sz="3200" i="1" dirty="0">
                <a:solidFill>
                  <a:schemeClr val="bg1"/>
                </a:solidFill>
              </a:rPr>
              <a:t>Romans 1:5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If we pray for them to come to the knowledge of the truth we need to be teaching them the truth – </a:t>
            </a:r>
            <a:r>
              <a:rPr lang="en-US" sz="3200" i="1" dirty="0">
                <a:solidFill>
                  <a:schemeClr val="bg1"/>
                </a:solidFill>
              </a:rPr>
              <a:t>cf. James 2:15-17</a:t>
            </a:r>
          </a:p>
        </p:txBody>
      </p:sp>
    </p:spTree>
    <p:extLst>
      <p:ext uri="{BB962C8B-B14F-4D97-AF65-F5344CB8AC3E}">
        <p14:creationId xmlns:p14="http://schemas.microsoft.com/office/powerpoint/2010/main" val="11437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581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Hijrnotes PERSONAL USE ONLY</vt:lpstr>
      <vt:lpstr>Office Theme</vt:lpstr>
      <vt:lpstr>PowerPoint Presentation</vt:lpstr>
      <vt:lpstr>An Exhortation to Pray</vt:lpstr>
      <vt:lpstr>What? (v. 1)</vt:lpstr>
      <vt:lpstr>What? (v. 1)</vt:lpstr>
      <vt:lpstr>What? (v. 1)</vt:lpstr>
      <vt:lpstr>Who? (vv. 1-2)</vt:lpstr>
      <vt:lpstr>Who? (vv. 1-2)</vt:lpstr>
      <vt:lpstr>Why? (vv. 2-7)</vt:lpstr>
      <vt:lpstr>Why? (vv. 2-7)</vt:lpstr>
      <vt:lpstr>Where? (v. 8)</vt:lpstr>
      <vt:lpstr>How? (v. 8)</vt:lpstr>
      <vt:lpstr>An Exhortation to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Exhortation to Pray</dc:title>
  <dc:creator>Jeremiah Cox</dc:creator>
  <cp:lastModifiedBy>Jeremiah Cox</cp:lastModifiedBy>
  <cp:revision>9</cp:revision>
  <dcterms:created xsi:type="dcterms:W3CDTF">2019-08-06T20:56:33Z</dcterms:created>
  <dcterms:modified xsi:type="dcterms:W3CDTF">2019-08-11T22:55:15Z</dcterms:modified>
</cp:coreProperties>
</file>