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6" r:id="rId3"/>
    <p:sldId id="258" r:id="rId4"/>
    <p:sldId id="279" r:id="rId5"/>
    <p:sldId id="280" r:id="rId6"/>
    <p:sldId id="281" r:id="rId7"/>
    <p:sldId id="282" r:id="rId8"/>
    <p:sldId id="283" r:id="rId9"/>
    <p:sldId id="284" r:id="rId10"/>
    <p:sldId id="285" r:id="rId11"/>
    <p:sldId id="277" r:id="rId12"/>
    <p:sldId id="286" r:id="rId13"/>
    <p:sldId id="287" r:id="rId14"/>
    <p:sldId id="288" r:id="rId15"/>
    <p:sldId id="289" r:id="rId16"/>
    <p:sldId id="290" r:id="rId17"/>
    <p:sldId id="291"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DDBD1-5F34-034E-9CC8-22D5115BEFBE}" type="datetimeFigureOut">
              <a:rPr lang="en-US" smtClean="0"/>
              <a:t>8/25/19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BA220-C629-C04D-A8A8-2052BE9F0A7C}" type="slidenum">
              <a:rPr lang="en-US" smtClean="0"/>
              <a:t>‹#›</a:t>
            </a:fld>
            <a:endParaRPr lang="en-US"/>
          </a:p>
        </p:txBody>
      </p:sp>
    </p:spTree>
    <p:extLst>
      <p:ext uri="{BB962C8B-B14F-4D97-AF65-F5344CB8AC3E}">
        <p14:creationId xmlns:p14="http://schemas.microsoft.com/office/powerpoint/2010/main" val="341362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BA220-C629-C04D-A8A8-2052BE9F0A7C}" type="slidenum">
              <a:rPr lang="en-US" smtClean="0"/>
              <a:t>16</a:t>
            </a:fld>
            <a:endParaRPr lang="en-US"/>
          </a:p>
        </p:txBody>
      </p:sp>
    </p:spTree>
    <p:extLst>
      <p:ext uri="{BB962C8B-B14F-4D97-AF65-F5344CB8AC3E}">
        <p14:creationId xmlns:p14="http://schemas.microsoft.com/office/powerpoint/2010/main" val="116760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DBA220-C629-C04D-A8A8-2052BE9F0A7C}" type="slidenum">
              <a:rPr lang="en-US" smtClean="0"/>
              <a:t>17</a:t>
            </a:fld>
            <a:endParaRPr lang="en-US"/>
          </a:p>
        </p:txBody>
      </p:sp>
    </p:spTree>
    <p:extLst>
      <p:ext uri="{BB962C8B-B14F-4D97-AF65-F5344CB8AC3E}">
        <p14:creationId xmlns:p14="http://schemas.microsoft.com/office/powerpoint/2010/main" val="348988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5E62-2D7E-8A43-8DD9-5DCD4C39F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F3B0DE-2475-B244-98F5-80FEA726F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2FD1BA-BCA2-C748-9252-10F76908AD02}"/>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6BDBB432-7D05-1D45-AB3E-5BC77D9E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CA7B8-F3CD-164B-905D-F515CC3CD6DF}"/>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29523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B9B7-A29F-8A46-8A9E-4A1DC8610D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77494-A07C-E045-A888-E9A562188E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4D4EB-F09D-804D-8FB7-A1C944D16632}"/>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44D9D858-A7A5-9A4E-BF64-7C594B47CB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2CA41-2496-924D-970D-454262248967}"/>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94328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B61CFA-0CEA-FF4B-BDED-CE2F02CC04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A648A3-C200-C24A-BB90-1201592DB1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A0160-4876-D24E-8199-8393BF9D7E3A}"/>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30A3E5D9-8435-6041-944C-9329EB18F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1C67A-B7F4-C44F-919A-6980B1F7B2DA}"/>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13255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6425-AA46-4C42-809E-467AF1ABB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B0A87-E1B8-6F46-9941-E362030A5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22D-EB77-6646-97D5-0C9DF4FFE08C}"/>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55DCB986-8868-5B4F-A819-6479B77B6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276A6-45B3-964C-B48E-00A5255221F2}"/>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4164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0337-0BDE-3C46-9BB2-7B0CD8D489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1888E-E1BA-DF4D-8462-16B69A16F0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0052F-6CCB-6546-8052-CFB795013539}"/>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353C8A37-9848-7744-8DD9-721FB7950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CAF0C-87C2-A24E-83E1-4025DCE3DB60}"/>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29958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AA3B-6156-CE4A-A832-CBED184CC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B9FDF-17B1-F74D-91EB-6F4F44279D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BB8D4-26A5-D343-87A5-DCD29F8017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8D62E2-8A27-A341-AEE5-41EC1E5B7772}"/>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6" name="Footer Placeholder 5">
            <a:extLst>
              <a:ext uri="{FF2B5EF4-FFF2-40B4-BE49-F238E27FC236}">
                <a16:creationId xmlns:a16="http://schemas.microsoft.com/office/drawing/2014/main" id="{CF37CA11-1666-1546-B718-20C175ECA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D28D9-388D-5243-A27D-559C8690342B}"/>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90483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800-116B-1D42-90DC-4B95B6D0C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2ED67-987B-2345-BDF4-A8E97A563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31247-B739-7F43-8938-CCEC64034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7D8FEE-F291-0646-ADCA-E32D823D9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FA81D-F29F-3D4F-9293-D36FD0EAC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A6987-125A-5F45-B775-7650D971C06F}"/>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8" name="Footer Placeholder 7">
            <a:extLst>
              <a:ext uri="{FF2B5EF4-FFF2-40B4-BE49-F238E27FC236}">
                <a16:creationId xmlns:a16="http://schemas.microsoft.com/office/drawing/2014/main" id="{B9847E99-AEA6-FB46-86C1-A36DA3B879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4EB60C-584D-F745-B7D3-76B7CA2B5BA8}"/>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129151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FF5A-8F19-844C-B44A-42FA4BD3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0A143-00E7-9643-B27B-0B9394390363}"/>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4" name="Footer Placeholder 3">
            <a:extLst>
              <a:ext uri="{FF2B5EF4-FFF2-40B4-BE49-F238E27FC236}">
                <a16:creationId xmlns:a16="http://schemas.microsoft.com/office/drawing/2014/main" id="{9D1700AD-C8F0-C845-A36C-62BD85222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90BEBB-4D09-9043-B884-CFA1DB7E9683}"/>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461346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E5ADA6-CE13-7745-BF1E-8F882BE7A446}"/>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3" name="Footer Placeholder 2">
            <a:extLst>
              <a:ext uri="{FF2B5EF4-FFF2-40B4-BE49-F238E27FC236}">
                <a16:creationId xmlns:a16="http://schemas.microsoft.com/office/drawing/2014/main" id="{1D204A1D-3B1B-8248-874E-E1FEBAE142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9EB56-72E7-464B-9E6E-5260269FA7B4}"/>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311057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2720-3E64-0343-B290-DDF8E9558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C4FF0-BBF5-1C44-89B9-9173058B4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AF20F-F30B-1242-A1F7-DDD08EE8E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663EC-CC65-DD4B-A20D-56FEE55EFDBD}"/>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6" name="Footer Placeholder 5">
            <a:extLst>
              <a:ext uri="{FF2B5EF4-FFF2-40B4-BE49-F238E27FC236}">
                <a16:creationId xmlns:a16="http://schemas.microsoft.com/office/drawing/2014/main" id="{72A89555-A91D-004E-B224-8442DBBFD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9A2AD9-A52A-3646-B31C-5BF34A5BC607}"/>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40491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67D4-71B7-1E47-BEDD-3EFC8877C3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B1285C-9658-484F-B353-4503C9645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9ED73D-8DF5-2944-A270-32788BB90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B0736E-53C7-F44B-8F51-7034D4E0AD6A}"/>
              </a:ext>
            </a:extLst>
          </p:cNvPr>
          <p:cNvSpPr>
            <a:spLocks noGrp="1"/>
          </p:cNvSpPr>
          <p:nvPr>
            <p:ph type="dt" sz="half" idx="10"/>
          </p:nvPr>
        </p:nvSpPr>
        <p:spPr/>
        <p:txBody>
          <a:bodyPr/>
          <a:lstStyle/>
          <a:p>
            <a:fld id="{6EE36B70-F7E2-9F41-86A0-DB640BE3623A}" type="datetimeFigureOut">
              <a:rPr lang="en-US" smtClean="0"/>
              <a:t>8/25/19</a:t>
            </a:fld>
            <a:endParaRPr lang="en-US"/>
          </a:p>
        </p:txBody>
      </p:sp>
      <p:sp>
        <p:nvSpPr>
          <p:cNvPr id="6" name="Footer Placeholder 5">
            <a:extLst>
              <a:ext uri="{FF2B5EF4-FFF2-40B4-BE49-F238E27FC236}">
                <a16:creationId xmlns:a16="http://schemas.microsoft.com/office/drawing/2014/main" id="{F6B10927-7049-4341-8ECC-B8A749AB0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679EF-5651-A54F-8155-CCC04D0A9528}"/>
              </a:ext>
            </a:extLst>
          </p:cNvPr>
          <p:cNvSpPr>
            <a:spLocks noGrp="1"/>
          </p:cNvSpPr>
          <p:nvPr>
            <p:ph type="sldNum" sz="quarter" idx="12"/>
          </p:nvPr>
        </p:nvSpPr>
        <p:spPr/>
        <p:txBody>
          <a:bodyPr/>
          <a:lstStyle/>
          <a:p>
            <a:fld id="{4E08DE10-A42B-A04D-B9C7-CFD5BC9A9FB9}" type="slidenum">
              <a:rPr lang="en-US" smtClean="0"/>
              <a:t>‹#›</a:t>
            </a:fld>
            <a:endParaRPr lang="en-US"/>
          </a:p>
        </p:txBody>
      </p:sp>
    </p:spTree>
    <p:extLst>
      <p:ext uri="{BB962C8B-B14F-4D97-AF65-F5344CB8AC3E}">
        <p14:creationId xmlns:p14="http://schemas.microsoft.com/office/powerpoint/2010/main" val="125597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B00E42-B0CE-5146-83CB-1D9DB9EE6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866774-7FA8-8348-A6BF-625954F28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7770A-A293-5D42-849A-61E0F9DCBA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36B70-F7E2-9F41-86A0-DB640BE3623A}" type="datetimeFigureOut">
              <a:rPr lang="en-US" smtClean="0"/>
              <a:t>8/25/19</a:t>
            </a:fld>
            <a:endParaRPr lang="en-US"/>
          </a:p>
        </p:txBody>
      </p:sp>
      <p:sp>
        <p:nvSpPr>
          <p:cNvPr id="5" name="Footer Placeholder 4">
            <a:extLst>
              <a:ext uri="{FF2B5EF4-FFF2-40B4-BE49-F238E27FC236}">
                <a16:creationId xmlns:a16="http://schemas.microsoft.com/office/drawing/2014/main" id="{7C6A5056-F058-1C41-89A6-E19753A57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686A25-61E4-5C47-A92F-96FCDF8A0A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8DE10-A42B-A04D-B9C7-CFD5BC9A9FB9}" type="slidenum">
              <a:rPr lang="en-US" smtClean="0"/>
              <a:t>‹#›</a:t>
            </a:fld>
            <a:endParaRPr lang="en-US"/>
          </a:p>
        </p:txBody>
      </p:sp>
    </p:spTree>
    <p:extLst>
      <p:ext uri="{BB962C8B-B14F-4D97-AF65-F5344CB8AC3E}">
        <p14:creationId xmlns:p14="http://schemas.microsoft.com/office/powerpoint/2010/main" val="276039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CAF8-297D-B242-8554-FFE64DD2EF8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174A00-C60C-C241-AEF6-6F73611AA55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4229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Insufficient Dress</a:t>
            </a:r>
            <a:endParaRPr lang="en-US" sz="3200" dirty="0">
              <a:solidFill>
                <a:schemeClr val="bg1"/>
              </a:solidFill>
              <a:effectLst>
                <a:outerShdw blurRad="50800" dist="38100" dir="5400000" algn="t" rotWithShape="0">
                  <a:prstClr val="black">
                    <a:alpha val="40000"/>
                  </a:prstClr>
                </a:outerShdw>
              </a:effectLst>
            </a:endParaRPr>
          </a:p>
          <a:p>
            <a:r>
              <a:rPr lang="en-US" sz="3200" dirty="0">
                <a:solidFill>
                  <a:schemeClr val="bg1"/>
                </a:solidFill>
                <a:effectLst>
                  <a:outerShdw blurRad="50800" dist="38100" dir="5400000" algn="t" rotWithShape="0">
                    <a:prstClr val="black">
                      <a:alpha val="40000"/>
                    </a:prstClr>
                  </a:outerShdw>
                </a:effectLst>
              </a:rPr>
              <a:t>Propriety – </a:t>
            </a:r>
            <a:r>
              <a:rPr lang="en-US" sz="3200" i="1" dirty="0" err="1">
                <a:solidFill>
                  <a:schemeClr val="bg1"/>
                </a:solidFill>
                <a:effectLst>
                  <a:outerShdw blurRad="50800" dist="38100" dir="5400000" algn="t" rotWithShape="0">
                    <a:prstClr val="black">
                      <a:alpha val="40000"/>
                    </a:prstClr>
                  </a:outerShdw>
                </a:effectLst>
              </a:rPr>
              <a:t>aidōs</a:t>
            </a:r>
            <a:r>
              <a:rPr lang="en-US" sz="3200" dirty="0">
                <a:solidFill>
                  <a:schemeClr val="bg1"/>
                </a:solidFill>
                <a:effectLst>
                  <a:outerShdw blurRad="50800" dist="38100" dir="5400000" algn="t" rotWithShape="0">
                    <a:prstClr val="black">
                      <a:alpha val="40000"/>
                    </a:prstClr>
                  </a:outerShdw>
                </a:effectLst>
              </a:rPr>
              <a:t> – </a:t>
            </a:r>
            <a:r>
              <a:rPr lang="en-US" sz="3200" i="1" dirty="0">
                <a:solidFill>
                  <a:schemeClr val="bg1"/>
                </a:solidFill>
                <a:effectLst>
                  <a:outerShdw blurRad="50800" dist="38100" dir="5400000" algn="t" rotWithShape="0">
                    <a:prstClr val="black">
                      <a:alpha val="40000"/>
                    </a:prstClr>
                  </a:outerShdw>
                </a:effectLst>
              </a:rPr>
              <a:t>“</a:t>
            </a:r>
            <a:r>
              <a:rPr lang="en-US" sz="3200" i="1" dirty="0" err="1">
                <a:solidFill>
                  <a:schemeClr val="bg1"/>
                </a:solidFill>
                <a:effectLst>
                  <a:outerShdw blurRad="50800" dist="38100" dir="5400000" algn="t" rotWithShape="0">
                    <a:prstClr val="black">
                      <a:alpha val="40000"/>
                    </a:prstClr>
                  </a:outerShdw>
                </a:effectLst>
              </a:rPr>
              <a:t>Shamefastness</a:t>
            </a:r>
            <a:r>
              <a:rPr lang="en-US" sz="3200" i="1" dirty="0">
                <a:solidFill>
                  <a:schemeClr val="bg1"/>
                </a:solidFill>
                <a:effectLst>
                  <a:outerShdw blurRad="50800" dist="38100" dir="5400000" algn="t" rotWithShape="0">
                    <a:prstClr val="black">
                      <a:alpha val="40000"/>
                    </a:prstClr>
                  </a:outerShdw>
                </a:effectLst>
              </a:rPr>
              <a:t>” </a:t>
            </a:r>
            <a:r>
              <a:rPr lang="en-US" sz="3200" dirty="0">
                <a:solidFill>
                  <a:schemeClr val="bg1"/>
                </a:solidFill>
                <a:effectLst>
                  <a:outerShdw blurRad="50800" dist="38100" dir="5400000" algn="t" rotWithShape="0">
                    <a:prstClr val="black">
                      <a:alpha val="40000"/>
                    </a:prstClr>
                  </a:outerShdw>
                </a:effectLst>
              </a:rPr>
              <a:t>(ASV) – holding fast to honorable shame, i.e. the shame of nakedness as it pertains to insufficient clothing.</a:t>
            </a:r>
          </a:p>
        </p:txBody>
      </p:sp>
    </p:spTree>
    <p:extLst>
      <p:ext uri="{BB962C8B-B14F-4D97-AF65-F5344CB8AC3E}">
        <p14:creationId xmlns:p14="http://schemas.microsoft.com/office/powerpoint/2010/main" val="25449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8E362-16C5-154B-86A1-510F8BFC4348}"/>
              </a:ext>
            </a:extLst>
          </p:cNvPr>
          <p:cNvSpPr>
            <a:spLocks noGrp="1"/>
          </p:cNvSpPr>
          <p:nvPr>
            <p:ph sz="half" idx="1"/>
          </p:nvPr>
        </p:nvSpPr>
        <p:spPr>
          <a:xfrm>
            <a:off x="226217" y="1100138"/>
            <a:ext cx="8774908" cy="5429250"/>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alpha val="40000"/>
                    </a:prstClr>
                  </a:outerShdw>
                </a:effectLst>
              </a:rPr>
              <a:t>A summary of modest dress:</a:t>
            </a:r>
          </a:p>
          <a:p>
            <a:r>
              <a:rPr lang="en-US" sz="3200" dirty="0">
                <a:solidFill>
                  <a:schemeClr val="bg1"/>
                </a:solidFill>
                <a:effectLst>
                  <a:outerShdw blurRad="50800" dist="38100" dir="5400000" algn="t" rotWithShape="0">
                    <a:prstClr val="black">
                      <a:alpha val="40000"/>
                    </a:prstClr>
                  </a:outerShdw>
                </a:effectLst>
              </a:rPr>
              <a:t>Modest dress is that which covers nakedness.</a:t>
            </a:r>
          </a:p>
          <a:p>
            <a:r>
              <a:rPr lang="en-US" sz="3200" dirty="0">
                <a:solidFill>
                  <a:schemeClr val="bg1"/>
                </a:solidFill>
                <a:effectLst>
                  <a:outerShdw blurRad="50800" dist="38100" dir="5400000" algn="t" rotWithShape="0">
                    <a:prstClr val="black">
                      <a:alpha val="40000"/>
                    </a:prstClr>
                  </a:outerShdw>
                </a:effectLst>
              </a:rPr>
              <a:t>Nakedness includes:</a:t>
            </a:r>
          </a:p>
          <a:p>
            <a:pPr lvl="1"/>
            <a:r>
              <a:rPr lang="en-US" sz="3200" dirty="0">
                <a:solidFill>
                  <a:schemeClr val="bg1"/>
                </a:solidFill>
                <a:effectLst>
                  <a:outerShdw blurRad="50800" dist="38100" dir="5400000" algn="t" rotWithShape="0">
                    <a:prstClr val="black">
                      <a:alpha val="40000"/>
                    </a:prstClr>
                  </a:outerShdw>
                </a:effectLst>
              </a:rPr>
              <a:t>The waist to the thighs (to the knees).           (</a:t>
            </a:r>
            <a:r>
              <a:rPr lang="en-US" sz="3200" i="1" dirty="0">
                <a:solidFill>
                  <a:schemeClr val="bg1"/>
                </a:solidFill>
                <a:effectLst>
                  <a:outerShdw blurRad="50800" dist="38100" dir="5400000" algn="t" rotWithShape="0">
                    <a:prstClr val="black">
                      <a:alpha val="40000"/>
                    </a:prstClr>
                  </a:outerShdw>
                </a:effectLst>
              </a:rPr>
              <a:t>Exodus 28:42-43</a:t>
            </a:r>
            <a:r>
              <a:rPr lang="en-US" sz="3200" dirty="0">
                <a:solidFill>
                  <a:schemeClr val="bg1"/>
                </a:solidFill>
                <a:effectLst>
                  <a:outerShdw blurRad="50800" dist="38100" dir="5400000" algn="t" rotWithShape="0">
                    <a:prstClr val="black">
                      <a:alpha val="40000"/>
                    </a:prstClr>
                  </a:outerShdw>
                </a:effectLst>
              </a:rPr>
              <a:t>)</a:t>
            </a:r>
          </a:p>
          <a:p>
            <a:pPr lvl="1"/>
            <a:r>
              <a:rPr lang="en-US" sz="3200" dirty="0">
                <a:solidFill>
                  <a:schemeClr val="bg1"/>
                </a:solidFill>
                <a:effectLst>
                  <a:outerShdw blurRad="50800" dist="38100" dir="5400000" algn="t" rotWithShape="0">
                    <a:prstClr val="black">
                      <a:alpha val="40000"/>
                    </a:prstClr>
                  </a:outerShdw>
                </a:effectLst>
              </a:rPr>
              <a:t>The uncovered thigh. (</a:t>
            </a:r>
            <a:r>
              <a:rPr lang="en-US" sz="3200" i="1" dirty="0">
                <a:solidFill>
                  <a:schemeClr val="bg1"/>
                </a:solidFill>
                <a:effectLst>
                  <a:outerShdw blurRad="50800" dist="38100" dir="5400000" algn="t" rotWithShape="0">
                    <a:prstClr val="black">
                      <a:alpha val="40000"/>
                    </a:prstClr>
                  </a:outerShdw>
                </a:effectLst>
              </a:rPr>
              <a:t>Isaiah 47:2-3</a:t>
            </a:r>
            <a:r>
              <a:rPr lang="en-US" sz="3200" dirty="0">
                <a:solidFill>
                  <a:schemeClr val="bg1"/>
                </a:solidFill>
                <a:effectLst>
                  <a:outerShdw blurRad="50800" dist="38100" dir="5400000" algn="t" rotWithShape="0">
                    <a:prstClr val="black">
                      <a:alpha val="40000"/>
                    </a:prstClr>
                  </a:outerShdw>
                </a:effectLst>
              </a:rPr>
              <a:t>)</a:t>
            </a:r>
          </a:p>
          <a:p>
            <a:pPr lvl="1"/>
            <a:r>
              <a:rPr lang="en-US" sz="3200" dirty="0">
                <a:solidFill>
                  <a:schemeClr val="bg1"/>
                </a:solidFill>
                <a:effectLst>
                  <a:outerShdw blurRad="50800" dist="38100" dir="5400000" algn="t" rotWithShape="0">
                    <a:prstClr val="black">
                      <a:alpha val="40000"/>
                    </a:prstClr>
                  </a:outerShdw>
                </a:effectLst>
              </a:rPr>
              <a:t>The uncovered buttocks. (</a:t>
            </a:r>
            <a:r>
              <a:rPr lang="en-US" sz="3200" i="1" dirty="0">
                <a:solidFill>
                  <a:schemeClr val="bg1"/>
                </a:solidFill>
                <a:effectLst>
                  <a:outerShdw blurRad="50800" dist="38100" dir="5400000" algn="t" rotWithShape="0">
                    <a:prstClr val="black">
                      <a:alpha val="40000"/>
                    </a:prstClr>
                  </a:outerShdw>
                </a:effectLst>
              </a:rPr>
              <a:t>Isaiah 20:3-4</a:t>
            </a:r>
            <a:r>
              <a:rPr lang="en-US" sz="3200" dirty="0">
                <a:solidFill>
                  <a:schemeClr val="bg1"/>
                </a:solidFill>
                <a:effectLst>
                  <a:outerShdw blurRad="50800" dist="38100" dir="5400000" algn="t" rotWithShape="0">
                    <a:prstClr val="black">
                      <a:alpha val="40000"/>
                    </a:prstClr>
                  </a:outerShdw>
                </a:effectLst>
              </a:rPr>
              <a:t>)</a:t>
            </a:r>
          </a:p>
          <a:p>
            <a:pPr lvl="1"/>
            <a:r>
              <a:rPr lang="en-US" sz="3200" dirty="0">
                <a:solidFill>
                  <a:schemeClr val="bg1"/>
                </a:solidFill>
                <a:effectLst>
                  <a:outerShdw blurRad="50800" dist="38100" dir="5400000" algn="t" rotWithShape="0">
                    <a:prstClr val="black">
                      <a:alpha val="40000"/>
                    </a:prstClr>
                  </a:outerShdw>
                </a:effectLst>
              </a:rPr>
              <a:t>The uncovered breasts. (</a:t>
            </a:r>
            <a:r>
              <a:rPr lang="en-US" sz="3200" i="1" dirty="0">
                <a:solidFill>
                  <a:schemeClr val="bg1"/>
                </a:solidFill>
                <a:effectLst>
                  <a:outerShdw blurRad="50800" dist="38100" dir="5400000" algn="t" rotWithShape="0">
                    <a:prstClr val="black">
                      <a:alpha val="40000"/>
                    </a:prstClr>
                  </a:outerShdw>
                </a:effectLst>
              </a:rPr>
              <a:t>Ezekiel 16:7-8</a:t>
            </a:r>
            <a:r>
              <a:rPr lang="en-US" sz="3200" dirty="0">
                <a:solidFill>
                  <a:schemeClr val="bg1"/>
                </a:solidFill>
                <a:effectLst>
                  <a:outerShdw blurRad="50800" dist="38100" dir="5400000" algn="t" rotWithShape="0">
                    <a:prstClr val="black">
                      <a:alpha val="40000"/>
                    </a:prstClr>
                  </a:outerShdw>
                </a:effectLst>
              </a:rPr>
              <a:t>)</a:t>
            </a:r>
          </a:p>
          <a:p>
            <a:pPr lvl="1"/>
            <a:r>
              <a:rPr lang="en-US" sz="3200" dirty="0">
                <a:solidFill>
                  <a:schemeClr val="bg1"/>
                </a:solidFill>
                <a:effectLst>
                  <a:outerShdw blurRad="50800" dist="38100" dir="5400000" algn="t" rotWithShape="0">
                    <a:prstClr val="black">
                      <a:alpha val="40000"/>
                    </a:prstClr>
                  </a:outerShdw>
                </a:effectLst>
              </a:rPr>
              <a:t>Everything from the shoulders down to the knees. (</a:t>
            </a:r>
            <a:r>
              <a:rPr lang="en-US" sz="3200" i="1" dirty="0">
                <a:solidFill>
                  <a:schemeClr val="bg1"/>
                </a:solidFill>
                <a:effectLst>
                  <a:outerShdw blurRad="50800" dist="38100" dir="5400000" algn="t" rotWithShape="0">
                    <a:prstClr val="black">
                      <a:alpha val="40000"/>
                    </a:prstClr>
                  </a:outerShdw>
                </a:effectLst>
              </a:rPr>
              <a:t>Genesis 3:7, 10, 21</a:t>
            </a:r>
            <a:r>
              <a:rPr lang="en-US" sz="3200" dirty="0">
                <a:solidFill>
                  <a:schemeClr val="bg1"/>
                </a:solidFill>
                <a:effectLst>
                  <a:outerShdw blurRad="50800" dist="38100" dir="5400000" algn="t" rotWithShape="0">
                    <a:prstClr val="black">
                      <a:alpha val="40000"/>
                    </a:prstClr>
                  </a:outerShdw>
                </a:effectLst>
              </a:rPr>
              <a:t>)</a:t>
            </a:r>
          </a:p>
          <a:p>
            <a:r>
              <a:rPr lang="en-US" sz="3200" dirty="0">
                <a:solidFill>
                  <a:schemeClr val="bg1"/>
                </a:solidFill>
                <a:effectLst>
                  <a:outerShdw blurRad="50800" dist="38100" dir="5400000" algn="t" rotWithShape="0">
                    <a:prstClr val="black">
                      <a:alpha val="40000"/>
                    </a:prstClr>
                  </a:outerShdw>
                </a:effectLst>
              </a:rPr>
              <a:t>Modest dress covers these areas at all times.</a:t>
            </a:r>
          </a:p>
        </p:txBody>
      </p:sp>
      <p:pic>
        <p:nvPicPr>
          <p:cNvPr id="11" name="Content Placeholder 10" descr="Man">
            <a:extLst>
              <a:ext uri="{FF2B5EF4-FFF2-40B4-BE49-F238E27FC236}">
                <a16:creationId xmlns:a16="http://schemas.microsoft.com/office/drawing/2014/main" id="{4CA5218A-DC8F-CE4B-844C-98EF7C93F599}"/>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797020" y="1067594"/>
            <a:ext cx="5461794" cy="5461794"/>
          </a:xfrm>
        </p:spPr>
      </p:pic>
      <p:sp>
        <p:nvSpPr>
          <p:cNvPr id="5" name="Title 1">
            <a:extLst>
              <a:ext uri="{FF2B5EF4-FFF2-40B4-BE49-F238E27FC236}">
                <a16:creationId xmlns:a16="http://schemas.microsoft.com/office/drawing/2014/main" id="{10B86A5D-2CDD-614C-BB32-0F1EE3421484}"/>
              </a:ext>
            </a:extLst>
          </p:cNvPr>
          <p:cNvSpPr txBox="1">
            <a:spLocks/>
          </p:cNvSpPr>
          <p:nvPr/>
        </p:nvSpPr>
        <p:spPr>
          <a:xfrm>
            <a:off x="226217" y="-97339"/>
            <a:ext cx="11739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The Standard of Modest Dress</a:t>
            </a:r>
            <a:endParaRPr lang="en-US" sz="5400" dirty="0">
              <a:solidFill>
                <a:schemeClr val="bg1"/>
              </a:solidFill>
            </a:endParaRPr>
          </a:p>
        </p:txBody>
      </p:sp>
      <p:sp>
        <p:nvSpPr>
          <p:cNvPr id="7" name="Oval 6">
            <a:extLst>
              <a:ext uri="{FF2B5EF4-FFF2-40B4-BE49-F238E27FC236}">
                <a16:creationId xmlns:a16="http://schemas.microsoft.com/office/drawing/2014/main" id="{B8A3D920-ECB5-A04F-9CA8-397A1E2B1EBC}"/>
              </a:ext>
            </a:extLst>
          </p:cNvPr>
          <p:cNvSpPr/>
          <p:nvPr/>
        </p:nvSpPr>
        <p:spPr>
          <a:xfrm>
            <a:off x="9979819"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0CECCC-0747-2648-B9F3-1D00BB075D88}"/>
              </a:ext>
            </a:extLst>
          </p:cNvPr>
          <p:cNvSpPr/>
          <p:nvPr/>
        </p:nvSpPr>
        <p:spPr>
          <a:xfrm>
            <a:off x="10669192" y="5086350"/>
            <a:ext cx="400050" cy="37862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75F3B8-0CDE-BC49-B491-881AD7DD6E86}"/>
              </a:ext>
            </a:extLst>
          </p:cNvPr>
          <p:cNvSpPr/>
          <p:nvPr/>
        </p:nvSpPr>
        <p:spPr>
          <a:xfrm>
            <a:off x="9929627" y="4014788"/>
            <a:ext cx="1196579" cy="10715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1347A-4F08-DC4E-9C54-CC6758B11370}"/>
              </a:ext>
            </a:extLst>
          </p:cNvPr>
          <p:cNvSpPr/>
          <p:nvPr/>
        </p:nvSpPr>
        <p:spPr>
          <a:xfrm>
            <a:off x="9929627" y="2686047"/>
            <a:ext cx="1196579" cy="62149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ABB286-40FF-AE44-B057-93B158B509C4}"/>
              </a:ext>
            </a:extLst>
          </p:cNvPr>
          <p:cNvSpPr/>
          <p:nvPr/>
        </p:nvSpPr>
        <p:spPr>
          <a:xfrm>
            <a:off x="9933186" y="2243137"/>
            <a:ext cx="1196579" cy="28432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6D2214-A17C-4740-A165-8DEF0DA1E78C}"/>
              </a:ext>
            </a:extLst>
          </p:cNvPr>
          <p:cNvSpPr/>
          <p:nvPr/>
        </p:nvSpPr>
        <p:spPr>
          <a:xfrm>
            <a:off x="9929627" y="2243137"/>
            <a:ext cx="1210867" cy="28432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2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ssolv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Effect transition="in" filter="fade">
                                      <p:cBhvr>
                                        <p:cTn id="72" dur="1000"/>
                                        <p:tgtEl>
                                          <p:spTgt spid="3">
                                            <p:txEl>
                                              <p:pRg st="8" end="8"/>
                                            </p:txEl>
                                          </p:spTgt>
                                        </p:tgtEl>
                                      </p:cBhvr>
                                    </p:animEffect>
                                    <p:anim calcmode="lin" valueType="num">
                                      <p:cBhvr>
                                        <p:cTn id="7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is sexually attractive dress?</a:t>
            </a:r>
            <a:endParaRPr lang="en-US" sz="3200" dirty="0">
              <a:solidFill>
                <a:schemeClr val="bg1"/>
              </a:solidFill>
              <a:effectLst>
                <a:outerShdw blurRad="50800" dist="38100" dir="5400000" algn="t" rotWithShape="0">
                  <a:prstClr val="black">
                    <a:alpha val="40000"/>
                  </a:prstClr>
                </a:outerShdw>
              </a:effectLst>
            </a:endParaRPr>
          </a:p>
          <a:p>
            <a:r>
              <a:rPr lang="en-US" sz="3200" dirty="0">
                <a:solidFill>
                  <a:schemeClr val="bg1"/>
                </a:solidFill>
                <a:effectLst>
                  <a:outerShdw blurRad="50800" dist="38100" dir="5400000" algn="t" rotWithShape="0">
                    <a:prstClr val="black">
                      <a:alpha val="40000"/>
                    </a:prstClr>
                  </a:outerShdw>
                </a:effectLst>
              </a:rPr>
              <a:t>Dress which would tend to attract others sexually whether knowingly or otherwise.</a:t>
            </a:r>
          </a:p>
          <a:p>
            <a:r>
              <a:rPr lang="en-US" sz="3200" dirty="0">
                <a:solidFill>
                  <a:schemeClr val="bg1"/>
                </a:solidFill>
                <a:effectLst>
                  <a:outerShdw blurRad="50800" dist="38100" dir="5400000" algn="t" rotWithShape="0">
                    <a:prstClr val="black">
                      <a:alpha val="40000"/>
                    </a:prstClr>
                  </a:outerShdw>
                </a:effectLst>
              </a:rPr>
              <a:t>Only the marriage bed is undefiled – </a:t>
            </a:r>
            <a:r>
              <a:rPr lang="en-US" sz="3200" i="1" dirty="0">
                <a:solidFill>
                  <a:schemeClr val="bg1"/>
                </a:solidFill>
                <a:effectLst>
                  <a:outerShdw blurRad="50800" dist="38100" dir="5400000" algn="t" rotWithShape="0">
                    <a:prstClr val="black">
                      <a:alpha val="40000"/>
                    </a:prstClr>
                  </a:outerShdw>
                </a:effectLst>
              </a:rPr>
              <a:t>Hebrews 13:4</a:t>
            </a:r>
          </a:p>
          <a:p>
            <a:pPr lvl="1"/>
            <a:r>
              <a:rPr lang="en-US" sz="3200" dirty="0">
                <a:solidFill>
                  <a:schemeClr val="bg1"/>
                </a:solidFill>
                <a:effectLst>
                  <a:outerShdw blurRad="50800" dist="38100" dir="5400000" algn="t" rotWithShape="0">
                    <a:prstClr val="black">
                      <a:alpha val="40000"/>
                    </a:prstClr>
                  </a:outerShdw>
                </a:effectLst>
              </a:rPr>
              <a:t>The body is used – </a:t>
            </a:r>
            <a:r>
              <a:rPr lang="en-US" sz="3200" i="1" dirty="0">
                <a:solidFill>
                  <a:schemeClr val="bg1"/>
                </a:solidFill>
                <a:effectLst>
                  <a:outerShdw blurRad="50800" dist="38100" dir="5400000" algn="t" rotWithShape="0">
                    <a:prstClr val="black">
                      <a:alpha val="40000"/>
                    </a:prstClr>
                  </a:outerShdw>
                </a:effectLst>
              </a:rPr>
              <a:t>1 Corinthians 6:13, 18; Genesis 2:24</a:t>
            </a:r>
          </a:p>
          <a:p>
            <a:pPr lvl="1"/>
            <a:r>
              <a:rPr lang="en-US" sz="3200" dirty="0">
                <a:solidFill>
                  <a:schemeClr val="bg1"/>
                </a:solidFill>
                <a:effectLst>
                  <a:outerShdw blurRad="50800" dist="38100" dir="5400000" algn="t" rotWithShape="0">
                    <a:prstClr val="black">
                      <a:alpha val="40000"/>
                    </a:prstClr>
                  </a:outerShdw>
                </a:effectLst>
              </a:rPr>
              <a:t>Sexual fulfillment is in marriage – </a:t>
            </a:r>
            <a:r>
              <a:rPr lang="en-US" sz="3200" i="1" dirty="0">
                <a:solidFill>
                  <a:schemeClr val="bg1"/>
                </a:solidFill>
                <a:effectLst>
                  <a:outerShdw blurRad="50800" dist="38100" dir="5400000" algn="t" rotWithShape="0">
                    <a:prstClr val="black">
                      <a:alpha val="40000"/>
                    </a:prstClr>
                  </a:outerShdw>
                </a:effectLst>
              </a:rPr>
              <a:t>Proverbs 5:15-20;                            1 Corinthians 7:2-5</a:t>
            </a:r>
          </a:p>
          <a:p>
            <a:pPr lvl="1"/>
            <a:r>
              <a:rPr lang="en-US" sz="3200" dirty="0">
                <a:solidFill>
                  <a:schemeClr val="bg1"/>
                </a:solidFill>
                <a:effectLst>
                  <a:outerShdw blurRad="50800" dist="38100" dir="5400000" algn="t" rotWithShape="0">
                    <a:prstClr val="black">
                      <a:alpha val="40000"/>
                    </a:prstClr>
                  </a:outerShdw>
                </a:effectLst>
              </a:rPr>
              <a:t>Adam and Eve were not ashamed of nakedness before each other as spouses, but before God – </a:t>
            </a:r>
            <a:r>
              <a:rPr lang="en-US" sz="3200" i="1" dirty="0">
                <a:solidFill>
                  <a:schemeClr val="bg1"/>
                </a:solidFill>
                <a:effectLst>
                  <a:outerShdw blurRad="50800" dist="38100" dir="5400000" algn="t" rotWithShape="0">
                    <a:prstClr val="black">
                      <a:alpha val="40000"/>
                    </a:prstClr>
                  </a:outerShdw>
                </a:effectLst>
              </a:rPr>
              <a:t>Genesis 2:25; 3:7-10</a:t>
            </a:r>
          </a:p>
          <a:p>
            <a:pPr lvl="0"/>
            <a:r>
              <a:rPr lang="en-US" sz="3200" dirty="0">
                <a:solidFill>
                  <a:prstClr val="white"/>
                </a:solidFill>
                <a:effectLst>
                  <a:outerShdw blurRad="50800" dist="38100" dir="5400000" algn="t" rotWithShape="0">
                    <a:prstClr val="black">
                      <a:alpha val="40000"/>
                    </a:prstClr>
                  </a:outerShdw>
                </a:effectLst>
              </a:rPr>
              <a:t>Dress which reveals nakedness (according to God’s standard) is sexually attractive dress.</a:t>
            </a:r>
          </a:p>
          <a:p>
            <a:pPr marL="457200" lvl="1" indent="0">
              <a:buNone/>
            </a:pPr>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7552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is sexually attractive dress?</a:t>
            </a:r>
            <a:endParaRPr lang="en-US" sz="3200" dirty="0">
              <a:solidFill>
                <a:schemeClr val="bg1"/>
              </a:solidFill>
              <a:effectLst>
                <a:outerShdw blurRad="50800" dist="38100" dir="5400000" algn="t" rotWithShape="0">
                  <a:prstClr val="black">
                    <a:alpha val="40000"/>
                  </a:prstClr>
                </a:outerShdw>
              </a:effectLst>
            </a:endParaRPr>
          </a:p>
          <a:p>
            <a:r>
              <a:rPr lang="en-US" sz="3200" dirty="0">
                <a:solidFill>
                  <a:schemeClr val="bg1"/>
                </a:solidFill>
                <a:effectLst>
                  <a:outerShdw blurRad="50800" dist="38100" dir="5400000" algn="t" rotWithShape="0">
                    <a:prstClr val="black">
                      <a:alpha val="40000"/>
                    </a:prstClr>
                  </a:outerShdw>
                </a:effectLst>
              </a:rPr>
              <a:t>Dress which would tend to attract others sexually whether knowingly or otherwise.</a:t>
            </a:r>
          </a:p>
          <a:p>
            <a:pPr lvl="0"/>
            <a:r>
              <a:rPr lang="en-US" sz="3200" dirty="0">
                <a:solidFill>
                  <a:prstClr val="white"/>
                </a:solidFill>
                <a:effectLst>
                  <a:outerShdw blurRad="50800" dist="38100" dir="5400000" algn="t" rotWithShape="0">
                    <a:prstClr val="black">
                      <a:alpha val="40000"/>
                    </a:prstClr>
                  </a:outerShdw>
                </a:effectLst>
              </a:rPr>
              <a:t>Dress which reveals nakedness (according to God’s standard) is sexually attractive dress.</a:t>
            </a:r>
          </a:p>
          <a:p>
            <a:pPr lvl="0"/>
            <a:r>
              <a:rPr lang="en-US" sz="3200" dirty="0">
                <a:solidFill>
                  <a:prstClr val="white"/>
                </a:solidFill>
                <a:effectLst>
                  <a:outerShdw blurRad="50800" dist="38100" dir="5400000" algn="t" rotWithShape="0">
                    <a:prstClr val="black">
                      <a:alpha val="40000"/>
                    </a:prstClr>
                  </a:outerShdw>
                </a:effectLst>
              </a:rPr>
              <a:t>Is there dress which is meant for sexual attraction?</a:t>
            </a:r>
          </a:p>
          <a:p>
            <a:pPr lvl="1"/>
            <a:r>
              <a:rPr lang="en-US" sz="3200" dirty="0">
                <a:solidFill>
                  <a:prstClr val="white"/>
                </a:solidFill>
                <a:effectLst>
                  <a:outerShdw blurRad="50800" dist="38100" dir="5400000" algn="t" rotWithShape="0">
                    <a:prstClr val="black">
                      <a:alpha val="40000"/>
                    </a:prstClr>
                  </a:outerShdw>
                </a:effectLst>
              </a:rPr>
              <a:t>One may commit adultery in their heart with the eyes –        </a:t>
            </a:r>
            <a:r>
              <a:rPr lang="en-US" sz="3200" i="1" dirty="0">
                <a:solidFill>
                  <a:prstClr val="white"/>
                </a:solidFill>
                <a:effectLst>
                  <a:outerShdw blurRad="50800" dist="38100" dir="5400000" algn="t" rotWithShape="0">
                    <a:prstClr val="black">
                      <a:alpha val="40000"/>
                    </a:prstClr>
                  </a:outerShdw>
                </a:effectLst>
              </a:rPr>
              <a:t>Matthew 5:27-28</a:t>
            </a:r>
          </a:p>
          <a:p>
            <a:pPr lvl="1"/>
            <a:r>
              <a:rPr lang="en-US" sz="3200" dirty="0">
                <a:solidFill>
                  <a:prstClr val="white"/>
                </a:solidFill>
                <a:effectLst>
                  <a:outerShdw blurRad="50800" dist="38100" dir="5400000" algn="t" rotWithShape="0">
                    <a:prstClr val="black">
                      <a:alpha val="40000"/>
                    </a:prstClr>
                  </a:outerShdw>
                </a:effectLst>
              </a:rPr>
              <a:t>It may be instigated by certain attire – </a:t>
            </a:r>
            <a:r>
              <a:rPr lang="en-US" sz="3200" i="1" dirty="0">
                <a:solidFill>
                  <a:prstClr val="white"/>
                </a:solidFill>
                <a:effectLst>
                  <a:outerShdw blurRad="50800" dist="38100" dir="5400000" algn="t" rotWithShape="0">
                    <a:prstClr val="black">
                      <a:alpha val="40000"/>
                    </a:prstClr>
                  </a:outerShdw>
                </a:effectLst>
              </a:rPr>
              <a:t>Proverbs 7:10, 21-23 </a:t>
            </a:r>
            <a:r>
              <a:rPr lang="en-US" sz="3200" dirty="0">
                <a:solidFill>
                  <a:prstClr val="white"/>
                </a:solidFill>
                <a:effectLst>
                  <a:outerShdw blurRad="50800" dist="38100" dir="5400000" algn="t" rotWithShape="0">
                    <a:prstClr val="black">
                      <a:alpha val="40000"/>
                    </a:prstClr>
                  </a:outerShdw>
                </a:effectLst>
              </a:rPr>
              <a:t>– attire of a harlot.</a:t>
            </a:r>
          </a:p>
          <a:p>
            <a:pPr marL="457200" lvl="1" indent="0">
              <a:buNone/>
            </a:pPr>
            <a:endParaRPr lang="en-US" sz="3200" i="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60286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accent1">
                    <a:lumMod val="40000"/>
                    <a:lumOff val="60000"/>
                  </a:schemeClr>
                </a:solidFill>
                <a:effectLst>
                  <a:outerShdw blurRad="50800" dist="38100" dir="5400000" algn="t" rotWithShape="0">
                    <a:prstClr val="black">
                      <a:alpha val="40000"/>
                    </a:prstClr>
                  </a:outerShdw>
                </a:effectLst>
              </a:rPr>
              <a:t>What is sexually attractive dress?</a:t>
            </a:r>
          </a:p>
          <a:p>
            <a:pPr marL="0" indent="0">
              <a:buNone/>
            </a:pPr>
            <a:r>
              <a:rPr lang="en-US" sz="3600" b="1" dirty="0">
                <a:solidFill>
                  <a:schemeClr val="bg1"/>
                </a:solidFill>
                <a:effectLst>
                  <a:outerShdw blurRad="50800" dist="38100" dir="5400000" algn="t" rotWithShape="0">
                    <a:prstClr val="black">
                      <a:alpha val="40000"/>
                    </a:prstClr>
                  </a:outerShdw>
                </a:effectLst>
              </a:rPr>
              <a:t>Are we dressing with propriety and moderation?</a:t>
            </a:r>
            <a:endParaRPr lang="en-US" sz="3200" dirty="0">
              <a:solidFill>
                <a:schemeClr val="bg1"/>
              </a:solidFill>
              <a:effectLst>
                <a:outerShdw blurRad="50800" dist="38100" dir="5400000" algn="t" rotWithShape="0">
                  <a:prstClr val="black">
                    <a:alpha val="40000"/>
                  </a:prstClr>
                </a:outerShdw>
              </a:effectLst>
            </a:endParaRPr>
          </a:p>
          <a:p>
            <a:r>
              <a:rPr lang="en-US" sz="3200" dirty="0">
                <a:solidFill>
                  <a:schemeClr val="bg1"/>
                </a:solidFill>
                <a:effectLst>
                  <a:outerShdw blurRad="50800" dist="38100" dir="5400000" algn="t" rotWithShape="0">
                    <a:prstClr val="black">
                      <a:alpha val="40000"/>
                    </a:prstClr>
                  </a:outerShdw>
                </a:effectLst>
              </a:rPr>
              <a:t>Is my dress sexually attractive?</a:t>
            </a:r>
          </a:p>
          <a:p>
            <a:r>
              <a:rPr lang="en-US" sz="3200" dirty="0">
                <a:solidFill>
                  <a:schemeClr val="bg1"/>
                </a:solidFill>
                <a:effectLst>
                  <a:outerShdw blurRad="50800" dist="38100" dir="5400000" algn="t" rotWithShape="0">
                    <a:prstClr val="black">
                      <a:alpha val="40000"/>
                    </a:prstClr>
                  </a:outerShdw>
                </a:effectLst>
              </a:rPr>
              <a:t>Does it expose the thigh, breast, buttocks, back, midriff?</a:t>
            </a:r>
          </a:p>
          <a:p>
            <a:r>
              <a:rPr lang="en-US" sz="3200" dirty="0">
                <a:solidFill>
                  <a:schemeClr val="bg1"/>
                </a:solidFill>
                <a:effectLst>
                  <a:outerShdw blurRad="50800" dist="38100" dir="5400000" algn="t" rotWithShape="0">
                    <a:prstClr val="black">
                      <a:alpha val="40000"/>
                    </a:prstClr>
                  </a:outerShdw>
                </a:effectLst>
              </a:rPr>
              <a:t>Does it expose any of these areas that God considers nakedness WHEN YOU MOVE IN DIFFERENT WAYS?</a:t>
            </a:r>
          </a:p>
          <a:p>
            <a:pPr lvl="1"/>
            <a:r>
              <a:rPr lang="en-US" sz="3200" dirty="0">
                <a:solidFill>
                  <a:schemeClr val="bg1"/>
                </a:solidFill>
                <a:effectLst>
                  <a:outerShdw blurRad="50800" dist="38100" dir="5400000" algn="t" rotWithShape="0">
                    <a:prstClr val="black">
                      <a:alpha val="40000"/>
                    </a:prstClr>
                  </a:outerShdw>
                </a:effectLst>
              </a:rPr>
              <a:t>Sit down, cross legs, bend over, squat down, reach up, etc.</a:t>
            </a:r>
          </a:p>
          <a:p>
            <a:r>
              <a:rPr lang="en-US" sz="3200" dirty="0">
                <a:solidFill>
                  <a:schemeClr val="bg1"/>
                </a:solidFill>
                <a:effectLst>
                  <a:outerShdw blurRad="50800" dist="38100" dir="5400000" algn="t" rotWithShape="0">
                    <a:prstClr val="black">
                      <a:alpha val="40000"/>
                    </a:prstClr>
                  </a:outerShdw>
                </a:effectLst>
              </a:rPr>
              <a:t>Does it accentuate nakedness instead of covering it?</a:t>
            </a:r>
          </a:p>
          <a:p>
            <a:pPr lvl="1"/>
            <a:r>
              <a:rPr lang="en-US" sz="3200" dirty="0">
                <a:solidFill>
                  <a:schemeClr val="bg1"/>
                </a:solidFill>
                <a:effectLst>
                  <a:outerShdw blurRad="50800" dist="38100" dir="5400000" algn="t" rotWithShape="0">
                    <a:prstClr val="black">
                      <a:alpha val="40000"/>
                    </a:prstClr>
                  </a:outerShdw>
                </a:effectLst>
              </a:rPr>
              <a:t>Tight, clingy, thin, see through, etc. </a:t>
            </a:r>
          </a:p>
          <a:p>
            <a:pPr lvl="0"/>
            <a:r>
              <a:rPr lang="en-US" sz="3200" b="1" dirty="0">
                <a:solidFill>
                  <a:prstClr val="white"/>
                </a:solidFill>
                <a:effectLst>
                  <a:outerShdw blurRad="50800" dist="38100" dir="5400000" algn="t" rotWithShape="0">
                    <a:prstClr val="black">
                      <a:alpha val="40000"/>
                    </a:prstClr>
                  </a:outerShdw>
                </a:effectLst>
              </a:rPr>
              <a:t>We must use sound judgment! What is my attire really saying?</a:t>
            </a:r>
          </a:p>
        </p:txBody>
      </p:sp>
    </p:spTree>
    <p:extLst>
      <p:ext uri="{BB962C8B-B14F-4D97-AF65-F5344CB8AC3E}">
        <p14:creationId xmlns:p14="http://schemas.microsoft.com/office/powerpoint/2010/main" val="142471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Autofit/>
          </a:bodyPr>
          <a:lstStyle/>
          <a:p>
            <a:r>
              <a:rPr lang="en-US" sz="3600" dirty="0">
                <a:solidFill>
                  <a:schemeClr val="bg1"/>
                </a:solidFill>
                <a:effectLst>
                  <a:outerShdw blurRad="50800" dist="38100" dir="5400000" algn="t" rotWithShape="0">
                    <a:prstClr val="black"/>
                  </a:outerShdw>
                </a:effectLst>
                <a:latin typeface="American Typewriter" panose="02090604020004020304" pitchFamily="18" charset="77"/>
              </a:rPr>
              <a:t>(“Why Yoga Pants Are Bad for Women,” Honor Jones, The New York Times, Feb. 17, 2018)</a:t>
            </a:r>
            <a:endParaRPr lang="en-US" sz="36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lgn="just">
              <a:buNone/>
            </a:pPr>
            <a:r>
              <a:rPr lang="en-US" sz="3100" dirty="0">
                <a:solidFill>
                  <a:schemeClr val="bg1"/>
                </a:solidFill>
                <a:effectLst>
                  <a:outerShdw blurRad="50800" dist="38100" dir="5400000" algn="t" rotWithShape="0">
                    <a:prstClr val="black">
                      <a:alpha val="40000"/>
                    </a:prstClr>
                  </a:outerShdw>
                </a:effectLst>
              </a:rPr>
              <a:t>“It’s a new year and I’ve got a new gym membership. I went the other morning. It was 8 degrees outside. And every woman in there was wearing skintight, Saran-wrap-thin yoga pants… Don’t get me wrong. I have yoga pants — three pairs. But for some reason none of them cover my ankles, and as I said, it was 8 degrees outside. So I wore sweatpants…I got on the elliptical. A few women gave me funny looks. Maybe they felt sorry for me, or maybe they were concerned that my loose pants were going to get tangled in the machine’s gears. </a:t>
            </a:r>
            <a:r>
              <a:rPr lang="en-US" sz="3100" b="1" u="sng" dirty="0">
                <a:solidFill>
                  <a:schemeClr val="bg1"/>
                </a:solidFill>
                <a:effectLst>
                  <a:outerShdw blurRad="50800" dist="38100" dir="5400000" algn="t" rotWithShape="0">
                    <a:prstClr val="black">
                      <a:alpha val="40000"/>
                    </a:prstClr>
                  </a:outerShdw>
                </a:effectLst>
              </a:rPr>
              <a:t>Men didn’t look at me at all</a:t>
            </a:r>
            <a:r>
              <a:rPr lang="en-US" sz="3100" dirty="0">
                <a:solidFill>
                  <a:schemeClr val="bg1"/>
                </a:solidFill>
                <a:effectLst>
                  <a:outerShdw blurRad="50800" dist="38100" dir="5400000" algn="t" rotWithShape="0">
                    <a:prstClr val="black">
                      <a:alpha val="40000"/>
                    </a:prstClr>
                  </a:outerShdw>
                </a:effectLst>
              </a:rPr>
              <a:t>…</a:t>
            </a:r>
            <a:r>
              <a:rPr lang="en-US" sz="3100" b="1" u="sng" dirty="0">
                <a:solidFill>
                  <a:schemeClr val="bg1"/>
                </a:solidFill>
                <a:effectLst>
                  <a:outerShdw blurRad="50800" dist="38100" dir="5400000" algn="t" rotWithShape="0">
                    <a:prstClr val="black">
                      <a:alpha val="40000"/>
                    </a:prstClr>
                  </a:outerShdw>
                </a:effectLst>
              </a:rPr>
              <a:t>We aren’t wearing these workout clothes because they’re cooler or more comfortable. </a:t>
            </a:r>
            <a:r>
              <a:rPr lang="en-US" sz="3100" dirty="0">
                <a:solidFill>
                  <a:schemeClr val="bg1"/>
                </a:solidFill>
                <a:effectLst>
                  <a:outerShdw blurRad="50800" dist="38100" dir="5400000" algn="t" rotWithShape="0">
                    <a:prstClr val="black">
                      <a:alpha val="40000"/>
                    </a:prstClr>
                  </a:outerShdw>
                </a:effectLst>
              </a:rPr>
              <a:t>(You think the selling point of Lululemon’s Reveal Tight Precision pants is really the way their moth-eaten design provides a ‘much-needed dose of airflow’?) </a:t>
            </a:r>
            <a:r>
              <a:rPr lang="en-US" sz="3100" b="1" u="sng" dirty="0">
                <a:solidFill>
                  <a:schemeClr val="bg1"/>
                </a:solidFill>
                <a:effectLst>
                  <a:outerShdw blurRad="50800" dist="38100" dir="5400000" algn="t" rotWithShape="0">
                    <a:prstClr val="black">
                      <a:alpha val="40000"/>
                    </a:prstClr>
                  </a:outerShdw>
                </a:effectLst>
              </a:rPr>
              <a:t>We’re wearing them because they’re sexy.”</a:t>
            </a:r>
            <a:endParaRPr lang="en-US" sz="3100" b="1" i="1" u="sng"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80316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accent1">
                    <a:lumMod val="40000"/>
                    <a:lumOff val="60000"/>
                  </a:schemeClr>
                </a:solidFill>
                <a:effectLst>
                  <a:outerShdw blurRad="50800" dist="38100" dir="5400000" algn="t" rotWithShape="0">
                    <a:prstClr val="black">
                      <a:alpha val="40000"/>
                    </a:prstClr>
                  </a:outerShdw>
                </a:effectLst>
              </a:rPr>
              <a:t>What is sexually attractive dress?</a:t>
            </a:r>
          </a:p>
          <a:p>
            <a:pPr marL="0" indent="0">
              <a:buNone/>
            </a:pPr>
            <a:r>
              <a:rPr lang="en-US" sz="3600" b="1" dirty="0">
                <a:solidFill>
                  <a:schemeClr val="bg1"/>
                </a:solidFill>
                <a:effectLst>
                  <a:outerShdw blurRad="50800" dist="38100" dir="5400000" algn="t" rotWithShape="0">
                    <a:prstClr val="black">
                      <a:alpha val="40000"/>
                    </a:prstClr>
                  </a:outerShdw>
                </a:effectLst>
              </a:rPr>
              <a:t>Are we dressing with propriety and moderation?</a:t>
            </a:r>
            <a:endParaRPr lang="en-US" sz="3200" dirty="0">
              <a:solidFill>
                <a:schemeClr val="bg1"/>
              </a:solidFill>
              <a:effectLst>
                <a:outerShdw blurRad="50800" dist="38100" dir="5400000" algn="t" rotWithShape="0">
                  <a:prstClr val="black">
                    <a:alpha val="40000"/>
                  </a:prstClr>
                </a:outerShdw>
              </a:effectLst>
            </a:endParaRPr>
          </a:p>
          <a:p>
            <a:r>
              <a:rPr lang="en-US" sz="3200" b="1" dirty="0">
                <a:solidFill>
                  <a:prstClr val="white"/>
                </a:solidFill>
                <a:effectLst>
                  <a:outerShdw blurRad="50800" dist="38100" dir="5400000" algn="t" rotWithShape="0">
                    <a:prstClr val="black">
                      <a:alpha val="40000"/>
                    </a:prstClr>
                  </a:outerShdw>
                </a:effectLst>
              </a:rPr>
              <a:t>We must use sound judgment! What is my attire really saying?</a:t>
            </a:r>
          </a:p>
          <a:p>
            <a:r>
              <a:rPr lang="en-US" sz="3200" dirty="0">
                <a:solidFill>
                  <a:prstClr val="white"/>
                </a:solidFill>
                <a:effectLst>
                  <a:outerShdw blurRad="50800" dist="38100" dir="5400000" algn="t" rotWithShape="0">
                    <a:prstClr val="black">
                      <a:alpha val="40000"/>
                    </a:prstClr>
                  </a:outerShdw>
                </a:effectLst>
              </a:rPr>
              <a:t>The greater focus of the clothing and fashion industry is sex appeal.</a:t>
            </a:r>
          </a:p>
          <a:p>
            <a:r>
              <a:rPr lang="en-US" sz="3200" dirty="0">
                <a:solidFill>
                  <a:prstClr val="white"/>
                </a:solidFill>
                <a:effectLst>
                  <a:outerShdw blurRad="50800" dist="38100" dir="5400000" algn="t" rotWithShape="0">
                    <a:prstClr val="black">
                      <a:alpha val="40000"/>
                    </a:prstClr>
                  </a:outerShdw>
                </a:effectLst>
              </a:rPr>
              <a:t>This requires great caution on the part of the Christian when choosing clothes!</a:t>
            </a:r>
          </a:p>
          <a:p>
            <a:pPr lvl="1"/>
            <a:r>
              <a:rPr lang="en-US" sz="3200" dirty="0">
                <a:solidFill>
                  <a:prstClr val="white"/>
                </a:solidFill>
                <a:effectLst>
                  <a:outerShdw blurRad="50800" dist="38100" dir="5400000" algn="t" rotWithShape="0">
                    <a:prstClr val="black">
                      <a:alpha val="40000"/>
                    </a:prstClr>
                  </a:outerShdw>
                </a:effectLst>
              </a:rPr>
              <a:t>Short shorts, tight clothes, low cut tops, sleeveless tops with thin or crossing straps that don’t sufficiently cover the back, jeans with holes that reveal the thigh, bathing suits (one piece doesn’t make it modest), etc.</a:t>
            </a:r>
          </a:p>
          <a:p>
            <a:pPr lvl="1"/>
            <a:r>
              <a:rPr lang="en-US" sz="3200" dirty="0">
                <a:solidFill>
                  <a:prstClr val="white"/>
                </a:solidFill>
                <a:effectLst>
                  <a:outerShdw blurRad="50800" dist="38100" dir="5400000" algn="t" rotWithShape="0">
                    <a:prstClr val="black">
                      <a:alpha val="40000"/>
                    </a:prstClr>
                  </a:outerShdw>
                </a:effectLst>
              </a:rPr>
              <a:t>NOTE: Location, Weather, Activity are irrelevant!</a:t>
            </a:r>
          </a:p>
          <a:p>
            <a:endParaRPr lang="en-US" sz="3200" b="1" dirty="0">
              <a:solidFill>
                <a:prstClr val="white"/>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30145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Sexually Attractive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accent1">
                    <a:lumMod val="40000"/>
                    <a:lumOff val="60000"/>
                  </a:schemeClr>
                </a:solidFill>
                <a:effectLst>
                  <a:outerShdw blurRad="50800" dist="38100" dir="5400000" algn="t" rotWithShape="0">
                    <a:prstClr val="black">
                      <a:alpha val="40000"/>
                    </a:prstClr>
                  </a:outerShdw>
                </a:effectLst>
              </a:rPr>
              <a:t>What is sexually attractive dress?</a:t>
            </a:r>
          </a:p>
          <a:p>
            <a:pPr marL="0" indent="0">
              <a:buNone/>
            </a:pPr>
            <a:r>
              <a:rPr lang="en-US" sz="3600" b="1" dirty="0">
                <a:solidFill>
                  <a:schemeClr val="bg1"/>
                </a:solidFill>
                <a:effectLst>
                  <a:outerShdw blurRad="50800" dist="38100" dir="5400000" algn="t" rotWithShape="0">
                    <a:prstClr val="black">
                      <a:alpha val="40000"/>
                    </a:prstClr>
                  </a:outerShdw>
                </a:effectLst>
              </a:rPr>
              <a:t>Are we dressing with propriety and moderation?</a:t>
            </a:r>
            <a:endParaRPr lang="en-US" sz="3200" dirty="0">
              <a:solidFill>
                <a:schemeClr val="bg1"/>
              </a:solidFill>
              <a:effectLst>
                <a:outerShdw blurRad="50800" dist="38100" dir="5400000" algn="t" rotWithShape="0">
                  <a:prstClr val="black">
                    <a:alpha val="40000"/>
                  </a:prstClr>
                </a:outerShdw>
              </a:effectLst>
            </a:endParaRPr>
          </a:p>
          <a:p>
            <a:r>
              <a:rPr lang="en-US" sz="3200" b="1" dirty="0">
                <a:solidFill>
                  <a:prstClr val="white"/>
                </a:solidFill>
                <a:effectLst>
                  <a:outerShdw blurRad="50800" dist="38100" dir="5400000" algn="t" rotWithShape="0">
                    <a:prstClr val="black">
                      <a:alpha val="40000"/>
                    </a:prstClr>
                  </a:outerShdw>
                </a:effectLst>
              </a:rPr>
              <a:t>We must use sound judgment! What is my attire really saying?</a:t>
            </a:r>
          </a:p>
          <a:p>
            <a:r>
              <a:rPr lang="en-US" sz="3200" dirty="0">
                <a:solidFill>
                  <a:prstClr val="white"/>
                </a:solidFill>
                <a:effectLst>
                  <a:outerShdw blurRad="50800" dist="38100" dir="5400000" algn="t" rotWithShape="0">
                    <a:prstClr val="black">
                      <a:alpha val="40000"/>
                    </a:prstClr>
                  </a:outerShdw>
                </a:effectLst>
              </a:rPr>
              <a:t>Christians must possess their vessels (bodies) in sanctification and honor – </a:t>
            </a:r>
            <a:r>
              <a:rPr lang="en-US" sz="3200" i="1" dirty="0">
                <a:solidFill>
                  <a:prstClr val="white"/>
                </a:solidFill>
                <a:effectLst>
                  <a:outerShdw blurRad="50800" dist="38100" dir="5400000" algn="t" rotWithShape="0">
                    <a:prstClr val="black">
                      <a:alpha val="40000"/>
                    </a:prstClr>
                  </a:outerShdw>
                </a:effectLst>
              </a:rPr>
              <a:t>1 Thessalonians 4:3-5, 7-8</a:t>
            </a:r>
            <a:endParaRPr lang="en-US" sz="3200" b="1" i="1" dirty="0">
              <a:solidFill>
                <a:prstClr val="white"/>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1983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F474-4922-4449-8794-663019D6C306}"/>
              </a:ext>
            </a:extLst>
          </p:cNvPr>
          <p:cNvSpPr>
            <a:spLocks noGrp="1"/>
          </p:cNvSpPr>
          <p:nvPr>
            <p:ph type="ctrTitle"/>
          </p:nvPr>
        </p:nvSpPr>
        <p:spPr>
          <a:xfrm>
            <a:off x="762000" y="954923"/>
            <a:ext cx="10668000" cy="2387600"/>
          </a:xfrm>
        </p:spPr>
        <p:txBody>
          <a:bodyPr>
            <a:normAutofit/>
          </a:bodyPr>
          <a:lstStyle/>
          <a:p>
            <a:r>
              <a:rPr lang="en-US" sz="8000" dirty="0">
                <a:solidFill>
                  <a:schemeClr val="bg1"/>
                </a:solidFill>
                <a:effectLst>
                  <a:outerShdw blurRad="50800" dist="38100" dir="5400000" algn="t" rotWithShape="0">
                    <a:prstClr val="black"/>
                  </a:outerShdw>
                </a:effectLst>
                <a:latin typeface="American Typewriter" panose="02090604020004020304" pitchFamily="18" charset="77"/>
              </a:rPr>
              <a:t>Concerning Modesty</a:t>
            </a:r>
          </a:p>
        </p:txBody>
      </p:sp>
      <p:sp>
        <p:nvSpPr>
          <p:cNvPr id="3" name="Subtitle 2">
            <a:extLst>
              <a:ext uri="{FF2B5EF4-FFF2-40B4-BE49-F238E27FC236}">
                <a16:creationId xmlns:a16="http://schemas.microsoft.com/office/drawing/2014/main" id="{3D859656-E0F7-9343-A530-C51F98F6D8FD}"/>
              </a:ext>
            </a:extLst>
          </p:cNvPr>
          <p:cNvSpPr>
            <a:spLocks noGrp="1"/>
          </p:cNvSpPr>
          <p:nvPr>
            <p:ph type="subTitle" idx="1"/>
          </p:nvPr>
        </p:nvSpPr>
        <p:spPr>
          <a:xfrm>
            <a:off x="-185487" y="4074361"/>
            <a:ext cx="12562974" cy="1655762"/>
          </a:xfrm>
        </p:spPr>
        <p:txBody>
          <a:bodyPr>
            <a:normAutofit/>
          </a:bodyPr>
          <a:lstStyle/>
          <a:p>
            <a:r>
              <a:rPr lang="en-US" sz="4000" dirty="0">
                <a:solidFill>
                  <a:schemeClr val="bg1"/>
                </a:solidFill>
                <a:effectLst>
                  <a:outerShdw blurRad="50800" dist="38100" dir="5400000" algn="t" rotWithShape="0">
                    <a:prstClr val="black"/>
                  </a:outerShdw>
                </a:effectLst>
                <a:latin typeface="American Typewriter" panose="02090604020004020304" pitchFamily="18" charset="77"/>
              </a:rPr>
              <a:t>– Ostentatious &amp; Sexually Attractive Dress –</a:t>
            </a:r>
          </a:p>
        </p:txBody>
      </p:sp>
      <p:sp>
        <p:nvSpPr>
          <p:cNvPr id="4" name="Subtitle 2">
            <a:extLst>
              <a:ext uri="{FF2B5EF4-FFF2-40B4-BE49-F238E27FC236}">
                <a16:creationId xmlns:a16="http://schemas.microsoft.com/office/drawing/2014/main" id="{DA7A3C7D-0B15-6044-A75E-5A7B1CE69111}"/>
              </a:ext>
            </a:extLst>
          </p:cNvPr>
          <p:cNvSpPr txBox="1">
            <a:spLocks/>
          </p:cNvSpPr>
          <p:nvPr/>
        </p:nvSpPr>
        <p:spPr>
          <a:xfrm>
            <a:off x="1524000" y="334252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p>
        </p:txBody>
      </p:sp>
    </p:spTree>
    <p:extLst>
      <p:ext uri="{BB962C8B-B14F-4D97-AF65-F5344CB8AC3E}">
        <p14:creationId xmlns:p14="http://schemas.microsoft.com/office/powerpoint/2010/main" val="2995073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F474-4922-4449-8794-663019D6C306}"/>
              </a:ext>
            </a:extLst>
          </p:cNvPr>
          <p:cNvSpPr>
            <a:spLocks noGrp="1"/>
          </p:cNvSpPr>
          <p:nvPr>
            <p:ph type="ctrTitle"/>
          </p:nvPr>
        </p:nvSpPr>
        <p:spPr>
          <a:xfrm>
            <a:off x="762000" y="954923"/>
            <a:ext cx="10668000" cy="2387600"/>
          </a:xfrm>
        </p:spPr>
        <p:txBody>
          <a:bodyPr>
            <a:normAutofit/>
          </a:bodyPr>
          <a:lstStyle/>
          <a:p>
            <a:r>
              <a:rPr lang="en-US" sz="8000" dirty="0">
                <a:solidFill>
                  <a:schemeClr val="bg1"/>
                </a:solidFill>
                <a:effectLst>
                  <a:outerShdw blurRad="50800" dist="38100" dir="5400000" algn="t" rotWithShape="0">
                    <a:prstClr val="black"/>
                  </a:outerShdw>
                </a:effectLst>
                <a:latin typeface="American Typewriter" panose="02090604020004020304" pitchFamily="18" charset="77"/>
              </a:rPr>
              <a:t>Concerning Modesty</a:t>
            </a:r>
          </a:p>
        </p:txBody>
      </p:sp>
      <p:sp>
        <p:nvSpPr>
          <p:cNvPr id="3" name="Subtitle 2">
            <a:extLst>
              <a:ext uri="{FF2B5EF4-FFF2-40B4-BE49-F238E27FC236}">
                <a16:creationId xmlns:a16="http://schemas.microsoft.com/office/drawing/2014/main" id="{3D859656-E0F7-9343-A530-C51F98F6D8FD}"/>
              </a:ext>
            </a:extLst>
          </p:cNvPr>
          <p:cNvSpPr>
            <a:spLocks noGrp="1"/>
          </p:cNvSpPr>
          <p:nvPr>
            <p:ph type="subTitle" idx="1"/>
          </p:nvPr>
        </p:nvSpPr>
        <p:spPr>
          <a:xfrm>
            <a:off x="-185487" y="4074361"/>
            <a:ext cx="12562974" cy="1655762"/>
          </a:xfrm>
        </p:spPr>
        <p:txBody>
          <a:bodyPr>
            <a:normAutofit/>
          </a:bodyPr>
          <a:lstStyle/>
          <a:p>
            <a:r>
              <a:rPr lang="en-US" sz="4000" dirty="0">
                <a:solidFill>
                  <a:schemeClr val="bg1"/>
                </a:solidFill>
                <a:effectLst>
                  <a:outerShdw blurRad="50800" dist="38100" dir="5400000" algn="t" rotWithShape="0">
                    <a:prstClr val="black"/>
                  </a:outerShdw>
                </a:effectLst>
                <a:latin typeface="American Typewriter" panose="02090604020004020304" pitchFamily="18" charset="77"/>
              </a:rPr>
              <a:t>– Ostentatious &amp; Sexually Attractive Dress –</a:t>
            </a:r>
          </a:p>
        </p:txBody>
      </p:sp>
      <p:sp>
        <p:nvSpPr>
          <p:cNvPr id="4" name="Subtitle 2">
            <a:extLst>
              <a:ext uri="{FF2B5EF4-FFF2-40B4-BE49-F238E27FC236}">
                <a16:creationId xmlns:a16="http://schemas.microsoft.com/office/drawing/2014/main" id="{DA7A3C7D-0B15-6044-A75E-5A7B1CE69111}"/>
              </a:ext>
            </a:extLst>
          </p:cNvPr>
          <p:cNvSpPr txBox="1">
            <a:spLocks/>
          </p:cNvSpPr>
          <p:nvPr/>
        </p:nvSpPr>
        <p:spPr>
          <a:xfrm>
            <a:off x="1524000" y="334252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p>
        </p:txBody>
      </p:sp>
    </p:spTree>
    <p:extLst>
      <p:ext uri="{BB962C8B-B14F-4D97-AF65-F5344CB8AC3E}">
        <p14:creationId xmlns:p14="http://schemas.microsoft.com/office/powerpoint/2010/main" val="1410104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fontScale="90000"/>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A Review of the Text – </a:t>
            </a:r>
            <a:r>
              <a:rPr lang="en-US" sz="49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rmAutofit fontScale="92500" lnSpcReduction="10000"/>
          </a:bodyPr>
          <a:lstStyle/>
          <a:p>
            <a:pPr marL="0" indent="0">
              <a:buNone/>
            </a:pPr>
            <a:r>
              <a:rPr lang="en-US" sz="3900" b="1" dirty="0">
                <a:solidFill>
                  <a:schemeClr val="bg1"/>
                </a:solidFill>
                <a:effectLst>
                  <a:outerShdw blurRad="50800" dist="38100" dir="5400000" algn="t" rotWithShape="0">
                    <a:prstClr val="black">
                      <a:alpha val="40000"/>
                    </a:prstClr>
                  </a:outerShdw>
                </a:effectLst>
              </a:rPr>
              <a:t>Terminology</a:t>
            </a:r>
          </a:p>
          <a:p>
            <a:r>
              <a:rPr lang="en-US" sz="3500" dirty="0">
                <a:solidFill>
                  <a:schemeClr val="bg1"/>
                </a:solidFill>
                <a:effectLst>
                  <a:outerShdw blurRad="50800" dist="38100" dir="5400000" algn="t" rotWithShape="0">
                    <a:prstClr val="black">
                      <a:alpha val="40000"/>
                    </a:prstClr>
                  </a:outerShdw>
                </a:effectLst>
              </a:rPr>
              <a:t>Adorn – </a:t>
            </a:r>
            <a:r>
              <a:rPr lang="en-US" sz="3500" i="1" dirty="0" err="1">
                <a:solidFill>
                  <a:schemeClr val="bg1"/>
                </a:solidFill>
                <a:effectLst>
                  <a:outerShdw blurRad="50800" dist="38100" dir="5400000" algn="t" rotWithShape="0">
                    <a:prstClr val="black">
                      <a:alpha val="40000"/>
                    </a:prstClr>
                  </a:outerShdw>
                </a:effectLst>
              </a:rPr>
              <a:t>kosmeo</a:t>
            </a:r>
            <a:r>
              <a:rPr lang="en-US" sz="3500" i="1" dirty="0">
                <a:solidFill>
                  <a:schemeClr val="bg1"/>
                </a:solidFill>
                <a:effectLst>
                  <a:outerShdw blurRad="50800" dist="38100" dir="5400000" algn="t" rotWithShape="0">
                    <a:prstClr val="black">
                      <a:alpha val="40000"/>
                    </a:prstClr>
                  </a:outerShdw>
                </a:effectLst>
              </a:rPr>
              <a:t>̄</a:t>
            </a:r>
            <a:r>
              <a:rPr lang="en-US" sz="3500" dirty="0">
                <a:solidFill>
                  <a:schemeClr val="bg1"/>
                </a:solidFill>
                <a:effectLst>
                  <a:outerShdw blurRad="50800" dist="38100" dir="5400000" algn="t" rotWithShape="0">
                    <a:prstClr val="black">
                      <a:alpha val="40000"/>
                    </a:prstClr>
                  </a:outerShdw>
                </a:effectLst>
              </a:rPr>
              <a:t> – “to arrange, to put in order” (Vine)</a:t>
            </a:r>
          </a:p>
          <a:p>
            <a:r>
              <a:rPr lang="en-US" sz="3500" dirty="0">
                <a:solidFill>
                  <a:schemeClr val="bg1"/>
                </a:solidFill>
                <a:effectLst>
                  <a:outerShdw blurRad="50800" dist="38100" dir="5400000" algn="t" rotWithShape="0">
                    <a:prstClr val="black">
                      <a:alpha val="40000"/>
                    </a:prstClr>
                  </a:outerShdw>
                </a:effectLst>
              </a:rPr>
              <a:t>Modest – </a:t>
            </a:r>
            <a:r>
              <a:rPr lang="en-US" sz="3500" i="1" dirty="0" err="1">
                <a:solidFill>
                  <a:schemeClr val="bg1"/>
                </a:solidFill>
                <a:effectLst>
                  <a:outerShdw blurRad="50800" dist="38100" dir="5400000" algn="t" rotWithShape="0">
                    <a:prstClr val="black">
                      <a:alpha val="40000"/>
                    </a:prstClr>
                  </a:outerShdw>
                </a:effectLst>
              </a:rPr>
              <a:t>kosmios</a:t>
            </a:r>
            <a:r>
              <a:rPr lang="en-US" sz="3500" dirty="0">
                <a:solidFill>
                  <a:schemeClr val="bg1"/>
                </a:solidFill>
                <a:effectLst>
                  <a:outerShdw blurRad="50800" dist="38100" dir="5400000" algn="t" rotWithShape="0">
                    <a:prstClr val="black">
                      <a:alpha val="40000"/>
                    </a:prstClr>
                  </a:outerShdw>
                </a:effectLst>
              </a:rPr>
              <a:t> – orderly, i.e. decorous: — of good behavior, modest. (Strong) (3:2 – “good behavior”)</a:t>
            </a:r>
          </a:p>
          <a:p>
            <a:pPr lvl="1"/>
            <a:r>
              <a:rPr lang="en-US" sz="3500" dirty="0">
                <a:solidFill>
                  <a:schemeClr val="bg1"/>
                </a:solidFill>
                <a:effectLst>
                  <a:outerShdw blurRad="50800" dist="38100" dir="5400000" algn="t" rotWithShape="0">
                    <a:prstClr val="black">
                      <a:alpha val="40000"/>
                    </a:prstClr>
                  </a:outerShdw>
                </a:effectLst>
              </a:rPr>
              <a:t>“The well ordering is not of dress and demeanor only, but of the inner life; uttering indeed and expressing itself in the outward conversation.” (R.C. Trench, Synonyms of the New Testament)</a:t>
            </a:r>
          </a:p>
          <a:p>
            <a:r>
              <a:rPr lang="en-US" sz="3500" dirty="0">
                <a:solidFill>
                  <a:schemeClr val="bg1"/>
                </a:solidFill>
                <a:effectLst>
                  <a:outerShdw blurRad="50800" dist="38100" dir="5400000" algn="t" rotWithShape="0">
                    <a:prstClr val="black">
                      <a:alpha val="40000"/>
                    </a:prstClr>
                  </a:outerShdw>
                </a:effectLst>
              </a:rPr>
              <a:t>Apparel – </a:t>
            </a:r>
            <a:r>
              <a:rPr lang="en-US" sz="3500" i="1" dirty="0" err="1">
                <a:solidFill>
                  <a:schemeClr val="bg1"/>
                </a:solidFill>
                <a:effectLst>
                  <a:outerShdw blurRad="50800" dist="38100" dir="5400000" algn="t" rotWithShape="0">
                    <a:prstClr val="black">
                      <a:alpha val="40000"/>
                    </a:prstClr>
                  </a:outerShdw>
                </a:effectLst>
              </a:rPr>
              <a:t>katastole</a:t>
            </a:r>
            <a:r>
              <a:rPr lang="en-US" sz="3500" i="1" dirty="0">
                <a:solidFill>
                  <a:schemeClr val="bg1"/>
                </a:solidFill>
                <a:effectLst>
                  <a:outerShdw blurRad="50800" dist="38100" dir="5400000" algn="t" rotWithShape="0">
                    <a:prstClr val="black">
                      <a:alpha val="40000"/>
                    </a:prstClr>
                  </a:outerShdw>
                </a:effectLst>
              </a:rPr>
              <a:t>̄</a:t>
            </a:r>
            <a:r>
              <a:rPr lang="en-US" sz="3500" dirty="0">
                <a:solidFill>
                  <a:schemeClr val="bg1"/>
                </a:solidFill>
                <a:effectLst>
                  <a:outerShdw blurRad="50800" dist="38100" dir="5400000" algn="t" rotWithShape="0">
                    <a:prstClr val="black">
                      <a:alpha val="40000"/>
                    </a:prstClr>
                  </a:outerShdw>
                </a:effectLst>
              </a:rPr>
              <a:t> – “a garment let down, dress, attire” (Thayer)</a:t>
            </a:r>
          </a:p>
          <a:p>
            <a:r>
              <a:rPr lang="en-US" sz="3500" dirty="0">
                <a:solidFill>
                  <a:schemeClr val="bg1"/>
                </a:solidFill>
                <a:effectLst>
                  <a:outerShdw blurRad="50800" dist="38100" dir="5400000" algn="t" rotWithShape="0">
                    <a:prstClr val="black">
                      <a:alpha val="40000"/>
                    </a:prstClr>
                  </a:outerShdw>
                </a:effectLst>
              </a:rPr>
              <a:t>Propriety – </a:t>
            </a:r>
            <a:r>
              <a:rPr lang="en-US" sz="3500" i="1" dirty="0" err="1">
                <a:solidFill>
                  <a:schemeClr val="bg1"/>
                </a:solidFill>
                <a:effectLst>
                  <a:outerShdw blurRad="50800" dist="38100" dir="5400000" algn="t" rotWithShape="0">
                    <a:prstClr val="black">
                      <a:alpha val="40000"/>
                    </a:prstClr>
                  </a:outerShdw>
                </a:effectLst>
              </a:rPr>
              <a:t>aidōs</a:t>
            </a:r>
            <a:r>
              <a:rPr lang="en-US" sz="3500" i="1" dirty="0">
                <a:solidFill>
                  <a:schemeClr val="bg1"/>
                </a:solidFill>
                <a:effectLst>
                  <a:outerShdw blurRad="50800" dist="38100" dir="5400000" algn="t" rotWithShape="0">
                    <a:prstClr val="black">
                      <a:alpha val="40000"/>
                    </a:prstClr>
                  </a:outerShdw>
                </a:effectLst>
              </a:rPr>
              <a:t> </a:t>
            </a:r>
            <a:r>
              <a:rPr lang="en-US" sz="3500" dirty="0">
                <a:solidFill>
                  <a:schemeClr val="bg1"/>
                </a:solidFill>
                <a:effectLst>
                  <a:outerShdw blurRad="50800" dist="38100" dir="5400000" algn="t" rotWithShape="0">
                    <a:prstClr val="black">
                      <a:alpha val="40000"/>
                    </a:prstClr>
                  </a:outerShdw>
                </a:effectLst>
              </a:rPr>
              <a:t>– “a sense of shame, modesty,” (Vine)</a:t>
            </a:r>
          </a:p>
          <a:p>
            <a:r>
              <a:rPr lang="en-US" sz="3500" dirty="0">
                <a:solidFill>
                  <a:schemeClr val="bg1"/>
                </a:solidFill>
                <a:effectLst>
                  <a:outerShdw blurRad="50800" dist="38100" dir="5400000" algn="t" rotWithShape="0">
                    <a:prstClr val="black">
                      <a:alpha val="40000"/>
                    </a:prstClr>
                  </a:outerShdw>
                </a:effectLst>
              </a:rPr>
              <a:t>Moderation – </a:t>
            </a:r>
            <a:r>
              <a:rPr lang="en-US" sz="3500" i="1" dirty="0" err="1">
                <a:solidFill>
                  <a:schemeClr val="bg1"/>
                </a:solidFill>
                <a:effectLst>
                  <a:outerShdw blurRad="50800" dist="38100" dir="5400000" algn="t" rotWithShape="0">
                    <a:prstClr val="black">
                      <a:alpha val="40000"/>
                    </a:prstClr>
                  </a:outerShdw>
                </a:effectLst>
              </a:rPr>
              <a:t>sōphrosyne</a:t>
            </a:r>
            <a:r>
              <a:rPr lang="en-US" sz="3500" dirty="0">
                <a:solidFill>
                  <a:schemeClr val="bg1"/>
                </a:solidFill>
                <a:effectLst>
                  <a:outerShdw blurRad="50800" dist="38100" dir="5400000" algn="t" rotWithShape="0">
                    <a:prstClr val="black">
                      <a:alpha val="40000"/>
                    </a:prstClr>
                  </a:outerShdw>
                </a:effectLst>
              </a:rPr>
              <a:t>̄ – soundness of mind, i.e. (literally) sanity or (figuratively) self-control (Strong)</a:t>
            </a:r>
          </a:p>
        </p:txBody>
      </p:sp>
    </p:spTree>
    <p:extLst>
      <p:ext uri="{BB962C8B-B14F-4D97-AF65-F5344CB8AC3E}">
        <p14:creationId xmlns:p14="http://schemas.microsoft.com/office/powerpoint/2010/main" val="241490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fontScale="90000"/>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A Review of the Text – </a:t>
            </a:r>
            <a:r>
              <a:rPr lang="en-US" sz="4900" dirty="0">
                <a:solidFill>
                  <a:schemeClr val="bg1"/>
                </a:solidFill>
                <a:effectLst>
                  <a:outerShdw blurRad="50800" dist="38100" dir="5400000" algn="t" rotWithShape="0">
                    <a:prstClr val="black"/>
                  </a:outerShdw>
                </a:effectLst>
                <a:latin typeface="American Typewriter" panose="02090604020004020304" pitchFamily="18" charset="77"/>
              </a:rPr>
              <a:t>1 Timothy 2:9-10</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The Goal (v. 10)</a:t>
            </a:r>
          </a:p>
          <a:p>
            <a:r>
              <a:rPr lang="en-US" sz="3200" i="1" dirty="0">
                <a:solidFill>
                  <a:schemeClr val="bg1"/>
                </a:solidFill>
                <a:effectLst>
                  <a:outerShdw blurRad="50800" dist="38100" dir="5400000" algn="t" rotWithShape="0">
                    <a:prstClr val="black">
                      <a:alpha val="40000"/>
                    </a:prstClr>
                  </a:outerShdw>
                </a:effectLst>
              </a:rPr>
              <a:t>“modest apparel…which is proper for women professing godliness, with good works”</a:t>
            </a:r>
          </a:p>
          <a:p>
            <a:r>
              <a:rPr lang="en-US" sz="3200" dirty="0">
                <a:solidFill>
                  <a:schemeClr val="bg1"/>
                </a:solidFill>
                <a:effectLst>
                  <a:outerShdw blurRad="50800" dist="38100" dir="5400000" algn="t" rotWithShape="0">
                    <a:prstClr val="black">
                      <a:alpha val="40000"/>
                    </a:prstClr>
                  </a:outerShdw>
                </a:effectLst>
              </a:rPr>
              <a:t>Draw attention to God by letting our light shine – </a:t>
            </a:r>
            <a:r>
              <a:rPr lang="en-US" sz="3200" i="1" dirty="0">
                <a:solidFill>
                  <a:schemeClr val="bg1"/>
                </a:solidFill>
                <a:effectLst>
                  <a:outerShdw blurRad="50800" dist="38100" dir="5400000" algn="t" rotWithShape="0">
                    <a:prstClr val="black">
                      <a:alpha val="40000"/>
                    </a:prstClr>
                  </a:outerShdw>
                </a:effectLst>
              </a:rPr>
              <a:t>Matthew 5:16</a:t>
            </a:r>
          </a:p>
          <a:p>
            <a:pPr marL="0" indent="0">
              <a:buNone/>
            </a:pPr>
            <a:r>
              <a:rPr lang="en-US" sz="3600" b="1" dirty="0">
                <a:solidFill>
                  <a:schemeClr val="bg1"/>
                </a:solidFill>
                <a:effectLst>
                  <a:outerShdw blurRad="50800" dist="38100" dir="5400000" algn="t" rotWithShape="0">
                    <a:prstClr val="black">
                      <a:alpha val="40000"/>
                    </a:prstClr>
                  </a:outerShdw>
                </a:effectLst>
              </a:rPr>
              <a:t>Emphasis on Moderation (NKJV) (</a:t>
            </a:r>
            <a:r>
              <a:rPr lang="en-US" sz="3600" b="1" i="1" dirty="0" err="1">
                <a:solidFill>
                  <a:schemeClr val="bg1"/>
                </a:solidFill>
                <a:effectLst>
                  <a:outerShdw blurRad="50800" dist="38100" dir="5400000" algn="t" rotWithShape="0">
                    <a:prstClr val="black">
                      <a:alpha val="40000"/>
                    </a:prstClr>
                  </a:outerShdw>
                </a:effectLst>
              </a:rPr>
              <a:t>sōphrosyne</a:t>
            </a:r>
            <a:r>
              <a:rPr lang="en-US" sz="3600" b="1" dirty="0">
                <a:solidFill>
                  <a:schemeClr val="bg1"/>
                </a:solidFill>
                <a:effectLst>
                  <a:outerShdw blurRad="50800" dist="38100" dir="5400000" algn="t" rotWithShape="0">
                    <a:prstClr val="black">
                      <a:alpha val="40000"/>
                    </a:prstClr>
                  </a:outerShdw>
                </a:effectLst>
              </a:rPr>
              <a:t>̄)</a:t>
            </a:r>
          </a:p>
          <a:p>
            <a:pPr marL="457200" lvl="1" indent="-457200">
              <a:spcBef>
                <a:spcPts val="1000"/>
              </a:spcBef>
            </a:pPr>
            <a:r>
              <a:rPr lang="en-US" sz="3200" dirty="0">
                <a:solidFill>
                  <a:schemeClr val="bg1"/>
                </a:solidFill>
                <a:effectLst>
                  <a:outerShdw blurRad="50800" dist="38100" dir="5400000" algn="t" rotWithShape="0">
                    <a:prstClr val="black">
                      <a:alpha val="40000"/>
                    </a:prstClr>
                  </a:outerShdw>
                </a:effectLst>
              </a:rPr>
              <a:t>“sobriety” (ASV); “self-control” (ESV); “discreetly” (NASB)</a:t>
            </a:r>
          </a:p>
          <a:p>
            <a:pPr marL="457200" lvl="1" indent="-457200">
              <a:spcBef>
                <a:spcPts val="1000"/>
              </a:spcBef>
            </a:pPr>
            <a:r>
              <a:rPr lang="en-US" sz="3200" dirty="0">
                <a:solidFill>
                  <a:schemeClr val="bg1"/>
                </a:solidFill>
                <a:effectLst>
                  <a:outerShdw blurRad="50800" dist="38100" dir="5400000" algn="t" rotWithShape="0">
                    <a:prstClr val="black">
                      <a:alpha val="40000"/>
                    </a:prstClr>
                  </a:outerShdw>
                </a:effectLst>
              </a:rPr>
              <a:t>“sound judgment” practically expresses the meaning (Vine)</a:t>
            </a:r>
          </a:p>
          <a:p>
            <a:pPr marL="457200" lvl="1" indent="-457200">
              <a:spcBef>
                <a:spcPts val="1000"/>
              </a:spcBef>
            </a:pPr>
            <a:r>
              <a:rPr lang="en-US" sz="3200" dirty="0">
                <a:solidFill>
                  <a:schemeClr val="bg1"/>
                </a:solidFill>
                <a:effectLst>
                  <a:outerShdw blurRad="50800" dist="38100" dir="5400000" algn="t" rotWithShape="0">
                    <a:prstClr val="black">
                      <a:alpha val="40000"/>
                    </a:prstClr>
                  </a:outerShdw>
                </a:effectLst>
              </a:rPr>
              <a:t>“practice of prudence, good judgment, moderation, self-control as exercise of care and intelligence appropriate to circumstances” (BDAG) </a:t>
            </a:r>
          </a:p>
        </p:txBody>
      </p:sp>
    </p:spTree>
    <p:extLst>
      <p:ext uri="{BB962C8B-B14F-4D97-AF65-F5344CB8AC3E}">
        <p14:creationId xmlns:p14="http://schemas.microsoft.com/office/powerpoint/2010/main" val="29763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Ostentatious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Excessive Dress</a:t>
            </a:r>
          </a:p>
          <a:p>
            <a:r>
              <a:rPr lang="en-US" sz="3200" i="1" dirty="0">
                <a:solidFill>
                  <a:schemeClr val="bg1"/>
                </a:solidFill>
                <a:effectLst>
                  <a:outerShdw blurRad="50800" dist="38100" dir="5400000" algn="t" rotWithShape="0">
                    <a:prstClr val="black">
                      <a:alpha val="40000"/>
                    </a:prstClr>
                  </a:outerShdw>
                </a:effectLst>
              </a:rPr>
              <a:t>1 Timothy 2:9-10; 1 Peter 3:3-4 </a:t>
            </a:r>
            <a:r>
              <a:rPr lang="en-US" sz="3200" dirty="0">
                <a:solidFill>
                  <a:schemeClr val="bg1"/>
                </a:solidFill>
                <a:effectLst>
                  <a:outerShdw blurRad="50800" dist="38100" dir="5400000" algn="t" rotWithShape="0">
                    <a:prstClr val="black">
                      <a:alpha val="40000"/>
                    </a:prstClr>
                  </a:outerShdw>
                </a:effectLst>
              </a:rPr>
              <a:t>– emphasizing godly character rather than the outward man.</a:t>
            </a:r>
          </a:p>
          <a:p>
            <a:r>
              <a:rPr lang="en-US" sz="3200" dirty="0">
                <a:solidFill>
                  <a:schemeClr val="bg1"/>
                </a:solidFill>
                <a:effectLst>
                  <a:outerShdw blurRad="50800" dist="38100" dir="5400000" algn="t" rotWithShape="0">
                    <a:prstClr val="black">
                      <a:alpha val="40000"/>
                    </a:prstClr>
                  </a:outerShdw>
                </a:effectLst>
              </a:rPr>
              <a:t>The women of Judah were reproved and punished for ostentation – </a:t>
            </a:r>
            <a:r>
              <a:rPr lang="en-US" sz="3200" i="1" dirty="0">
                <a:solidFill>
                  <a:schemeClr val="bg1"/>
                </a:solidFill>
                <a:effectLst>
                  <a:outerShdw blurRad="50800" dist="38100" dir="5400000" algn="t" rotWithShape="0">
                    <a:prstClr val="black">
                      <a:alpha val="40000"/>
                    </a:prstClr>
                  </a:outerShdw>
                </a:effectLst>
              </a:rPr>
              <a:t>Isaiah 3:16-26</a:t>
            </a:r>
          </a:p>
          <a:p>
            <a:r>
              <a:rPr lang="en-US" sz="3200" dirty="0">
                <a:solidFill>
                  <a:schemeClr val="bg1"/>
                </a:solidFill>
                <a:effectLst>
                  <a:outerShdw blurRad="50800" dist="38100" dir="5400000" algn="t" rotWithShape="0">
                    <a:prstClr val="black">
                      <a:alpha val="40000"/>
                    </a:prstClr>
                  </a:outerShdw>
                </a:effectLst>
              </a:rPr>
              <a:t>Goal? – </a:t>
            </a:r>
            <a:r>
              <a:rPr lang="en-US" sz="3200" i="1" dirty="0">
                <a:solidFill>
                  <a:schemeClr val="bg1"/>
                </a:solidFill>
                <a:effectLst>
                  <a:outerShdw blurRad="50800" dist="38100" dir="5400000" algn="t" rotWithShape="0">
                    <a:prstClr val="black">
                      <a:alpha val="40000"/>
                    </a:prstClr>
                  </a:outerShdw>
                </a:effectLst>
              </a:rPr>
              <a:t>Galatians 2:20 </a:t>
            </a:r>
            <a:r>
              <a:rPr lang="en-US" sz="3200" dirty="0">
                <a:solidFill>
                  <a:schemeClr val="bg1"/>
                </a:solidFill>
                <a:effectLst>
                  <a:outerShdw blurRad="50800" dist="38100" dir="5400000" algn="t" rotWithShape="0">
                    <a:prstClr val="black">
                      <a:alpha val="40000"/>
                    </a:prstClr>
                  </a:outerShdw>
                </a:effectLst>
              </a:rPr>
              <a:t>– for people to see Christ in us.</a:t>
            </a:r>
          </a:p>
        </p:txBody>
      </p:sp>
    </p:spTree>
    <p:extLst>
      <p:ext uri="{BB962C8B-B14F-4D97-AF65-F5344CB8AC3E}">
        <p14:creationId xmlns:p14="http://schemas.microsoft.com/office/powerpoint/2010/main" val="249956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Ostentatious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is ostentatious dress?</a:t>
            </a:r>
          </a:p>
          <a:p>
            <a:r>
              <a:rPr lang="en-US" sz="3200" b="1" dirty="0">
                <a:solidFill>
                  <a:schemeClr val="bg1"/>
                </a:solidFill>
                <a:effectLst>
                  <a:outerShdw blurRad="50800" dist="38100" dir="5400000" algn="t" rotWithShape="0">
                    <a:prstClr val="black">
                      <a:alpha val="40000"/>
                    </a:prstClr>
                  </a:outerShdw>
                </a:effectLst>
              </a:rPr>
              <a:t>That which places self before God:</a:t>
            </a:r>
          </a:p>
          <a:p>
            <a:pPr lvl="1"/>
            <a:r>
              <a:rPr lang="en-US" sz="3200" dirty="0">
                <a:solidFill>
                  <a:schemeClr val="bg1"/>
                </a:solidFill>
                <a:effectLst>
                  <a:outerShdw blurRad="50800" dist="38100" dir="5400000" algn="t" rotWithShape="0">
                    <a:prstClr val="black">
                      <a:alpha val="40000"/>
                    </a:prstClr>
                  </a:outerShdw>
                </a:effectLst>
              </a:rPr>
              <a:t>“It’s my body, and I can do with it what I want”?</a:t>
            </a:r>
          </a:p>
          <a:p>
            <a:pPr lvl="1"/>
            <a:r>
              <a:rPr lang="en-US" sz="3200" dirty="0">
                <a:solidFill>
                  <a:schemeClr val="bg1"/>
                </a:solidFill>
                <a:effectLst>
                  <a:outerShdw blurRad="50800" dist="38100" dir="5400000" algn="t" rotWithShape="0">
                    <a:prstClr val="black">
                      <a:alpha val="40000"/>
                    </a:prstClr>
                  </a:outerShdw>
                </a:effectLst>
              </a:rPr>
              <a:t>Our bodies belong to God – </a:t>
            </a:r>
            <a:r>
              <a:rPr lang="en-US" sz="3200" i="1" dirty="0">
                <a:solidFill>
                  <a:schemeClr val="bg1"/>
                </a:solidFill>
                <a:effectLst>
                  <a:outerShdw blurRad="50800" dist="38100" dir="5400000" algn="t" rotWithShape="0">
                    <a:prstClr val="black">
                      <a:alpha val="40000"/>
                    </a:prstClr>
                  </a:outerShdw>
                </a:effectLst>
              </a:rPr>
              <a:t>1 Corinthians 6:13, 19-20</a:t>
            </a:r>
            <a:r>
              <a:rPr lang="en-US" sz="3200" dirty="0">
                <a:solidFill>
                  <a:schemeClr val="bg1"/>
                </a:solidFill>
                <a:effectLst>
                  <a:outerShdw blurRad="50800" dist="38100" dir="5400000" algn="t" rotWithShape="0">
                    <a:prstClr val="black">
                      <a:alpha val="40000"/>
                    </a:prstClr>
                  </a:outerShdw>
                </a:effectLst>
              </a:rPr>
              <a:t> – for His glory and service. (NOTE: </a:t>
            </a:r>
            <a:r>
              <a:rPr lang="en-US" sz="3200" i="1" dirty="0">
                <a:solidFill>
                  <a:schemeClr val="bg1"/>
                </a:solidFill>
                <a:effectLst>
                  <a:outerShdw blurRad="50800" dist="38100" dir="5400000" algn="t" rotWithShape="0">
                    <a:prstClr val="black">
                      <a:alpha val="40000"/>
                    </a:prstClr>
                  </a:outerShdw>
                </a:effectLst>
              </a:rPr>
              <a:t>“temple” </a:t>
            </a:r>
            <a:r>
              <a:rPr lang="en-US" sz="3200" dirty="0">
                <a:solidFill>
                  <a:schemeClr val="bg1"/>
                </a:solidFill>
                <a:effectLst>
                  <a:outerShdw blurRad="50800" dist="38100" dir="5400000" algn="t" rotWithShape="0">
                    <a:prstClr val="black">
                      <a:alpha val="40000"/>
                    </a:prstClr>
                  </a:outerShdw>
                </a:effectLst>
              </a:rPr>
              <a:t>– OT illustration)</a:t>
            </a:r>
          </a:p>
          <a:p>
            <a:pPr lvl="2"/>
            <a:r>
              <a:rPr lang="en-US" sz="3200" dirty="0">
                <a:solidFill>
                  <a:schemeClr val="bg1"/>
                </a:solidFill>
                <a:effectLst>
                  <a:outerShdw blurRad="50800" dist="38100" dir="5400000" algn="t" rotWithShape="0">
                    <a:prstClr val="black">
                      <a:alpha val="40000"/>
                    </a:prstClr>
                  </a:outerShdw>
                </a:effectLst>
              </a:rPr>
              <a:t>Adornment is different than defacement or distraction.</a:t>
            </a:r>
          </a:p>
          <a:p>
            <a:pPr lvl="1"/>
            <a:r>
              <a:rPr lang="en-US" sz="3200" dirty="0">
                <a:solidFill>
                  <a:schemeClr val="bg1"/>
                </a:solidFill>
                <a:effectLst>
                  <a:outerShdw blurRad="50800" dist="38100" dir="5400000" algn="t" rotWithShape="0">
                    <a:prstClr val="black">
                      <a:alpha val="40000"/>
                    </a:prstClr>
                  </a:outerShdw>
                </a:effectLst>
              </a:rPr>
              <a:t>Is it helpful (to your goal)? – </a:t>
            </a:r>
            <a:r>
              <a:rPr lang="en-US" sz="3200" i="1" dirty="0">
                <a:solidFill>
                  <a:schemeClr val="bg1"/>
                </a:solidFill>
                <a:effectLst>
                  <a:outerShdw blurRad="50800" dist="38100" dir="5400000" algn="t" rotWithShape="0">
                    <a:prstClr val="black">
                      <a:alpha val="40000"/>
                    </a:prstClr>
                  </a:outerShdw>
                </a:effectLst>
              </a:rPr>
              <a:t>1 Corinthians 6:12</a:t>
            </a:r>
          </a:p>
          <a:p>
            <a:pPr lvl="1"/>
            <a:r>
              <a:rPr lang="en-US" sz="3200" dirty="0">
                <a:solidFill>
                  <a:schemeClr val="bg1"/>
                </a:solidFill>
                <a:effectLst>
                  <a:outerShdw blurRad="50800" dist="38100" dir="5400000" algn="t" rotWithShape="0">
                    <a:prstClr val="black">
                      <a:alpha val="40000"/>
                    </a:prstClr>
                  </a:outerShdw>
                </a:effectLst>
              </a:rPr>
              <a:t>Do you glory in the cross, or yourself? – </a:t>
            </a:r>
            <a:r>
              <a:rPr lang="en-US" sz="3200" i="1" dirty="0">
                <a:solidFill>
                  <a:schemeClr val="bg1"/>
                </a:solidFill>
                <a:effectLst>
                  <a:outerShdw blurRad="50800" dist="38100" dir="5400000" algn="t" rotWithShape="0">
                    <a:prstClr val="black">
                      <a:alpha val="40000"/>
                    </a:prstClr>
                  </a:outerShdw>
                </a:effectLst>
              </a:rPr>
              <a:t>Galatians 6:14</a:t>
            </a:r>
          </a:p>
        </p:txBody>
      </p:sp>
    </p:spTree>
    <p:extLst>
      <p:ext uri="{BB962C8B-B14F-4D97-AF65-F5344CB8AC3E}">
        <p14:creationId xmlns:p14="http://schemas.microsoft.com/office/powerpoint/2010/main" val="407000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Ostentatious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is ostentatious dress?</a:t>
            </a:r>
          </a:p>
          <a:p>
            <a:r>
              <a:rPr lang="en-US" sz="3200" b="1" dirty="0">
                <a:solidFill>
                  <a:schemeClr val="accent1">
                    <a:lumMod val="40000"/>
                    <a:lumOff val="60000"/>
                  </a:schemeClr>
                </a:solidFill>
                <a:effectLst>
                  <a:outerShdw blurRad="50800" dist="38100" dir="5400000" algn="t" rotWithShape="0">
                    <a:prstClr val="black">
                      <a:alpha val="40000"/>
                    </a:prstClr>
                  </a:outerShdw>
                </a:effectLst>
              </a:rPr>
              <a:t>That which places self before God.</a:t>
            </a:r>
          </a:p>
          <a:p>
            <a:r>
              <a:rPr lang="en-US" sz="3200" b="1" dirty="0">
                <a:solidFill>
                  <a:schemeClr val="bg1"/>
                </a:solidFill>
                <a:effectLst>
                  <a:outerShdw blurRad="50800" dist="38100" dir="5400000" algn="t" rotWithShape="0">
                    <a:prstClr val="black">
                      <a:alpha val="40000"/>
                    </a:prstClr>
                  </a:outerShdw>
                </a:effectLst>
              </a:rPr>
              <a:t>That which boasts of material things:</a:t>
            </a:r>
          </a:p>
          <a:p>
            <a:pPr lvl="1"/>
            <a:r>
              <a:rPr lang="en-US" sz="3200" dirty="0">
                <a:solidFill>
                  <a:schemeClr val="bg1"/>
                </a:solidFill>
                <a:effectLst>
                  <a:outerShdw blurRad="50800" dist="38100" dir="5400000" algn="t" rotWithShape="0">
                    <a:prstClr val="black">
                      <a:alpha val="40000"/>
                    </a:prstClr>
                  </a:outerShdw>
                </a:effectLst>
              </a:rPr>
              <a:t>Our focus is to be on lasting treasure – </a:t>
            </a:r>
            <a:r>
              <a:rPr lang="en-US" sz="3200" i="1" dirty="0">
                <a:solidFill>
                  <a:schemeClr val="bg1"/>
                </a:solidFill>
                <a:effectLst>
                  <a:outerShdw blurRad="50800" dist="38100" dir="5400000" algn="t" rotWithShape="0">
                    <a:prstClr val="black">
                      <a:alpha val="40000"/>
                    </a:prstClr>
                  </a:outerShdw>
                </a:effectLst>
              </a:rPr>
              <a:t>Matthew 6:19-21</a:t>
            </a:r>
          </a:p>
          <a:p>
            <a:pPr lvl="1"/>
            <a:r>
              <a:rPr lang="en-US" sz="3200" dirty="0">
                <a:solidFill>
                  <a:schemeClr val="bg1"/>
                </a:solidFill>
                <a:effectLst>
                  <a:outerShdw blurRad="50800" dist="38100" dir="5400000" algn="t" rotWithShape="0">
                    <a:prstClr val="black">
                      <a:alpha val="40000"/>
                    </a:prstClr>
                  </a:outerShdw>
                </a:effectLst>
              </a:rPr>
              <a:t>Does our dress manifest a materialistic character? –                            </a:t>
            </a:r>
            <a:r>
              <a:rPr lang="en-US" sz="3200" i="1" dirty="0">
                <a:solidFill>
                  <a:schemeClr val="bg1"/>
                </a:solidFill>
                <a:effectLst>
                  <a:outerShdw blurRad="50800" dist="38100" dir="5400000" algn="t" rotWithShape="0">
                    <a:prstClr val="black">
                      <a:alpha val="40000"/>
                    </a:prstClr>
                  </a:outerShdw>
                </a:effectLst>
              </a:rPr>
              <a:t>1 Timothy 6:17-19 </a:t>
            </a:r>
          </a:p>
        </p:txBody>
      </p:sp>
    </p:spTree>
    <p:extLst>
      <p:ext uri="{BB962C8B-B14F-4D97-AF65-F5344CB8AC3E}">
        <p14:creationId xmlns:p14="http://schemas.microsoft.com/office/powerpoint/2010/main" val="3702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Ostentatious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bg1"/>
                </a:solidFill>
                <a:effectLst>
                  <a:outerShdw blurRad="50800" dist="38100" dir="5400000" algn="t" rotWithShape="0">
                    <a:prstClr val="black">
                      <a:alpha val="40000"/>
                    </a:prstClr>
                  </a:outerShdw>
                </a:effectLst>
              </a:rPr>
              <a:t>What is ostentatious dress?</a:t>
            </a:r>
          </a:p>
          <a:p>
            <a:r>
              <a:rPr lang="en-US" sz="3200" b="1" dirty="0">
                <a:solidFill>
                  <a:schemeClr val="accent1">
                    <a:lumMod val="40000"/>
                    <a:lumOff val="60000"/>
                  </a:schemeClr>
                </a:solidFill>
                <a:effectLst>
                  <a:outerShdw blurRad="50800" dist="38100" dir="5400000" algn="t" rotWithShape="0">
                    <a:prstClr val="black">
                      <a:alpha val="40000"/>
                    </a:prstClr>
                  </a:outerShdw>
                </a:effectLst>
              </a:rPr>
              <a:t>That which places self before God.</a:t>
            </a:r>
          </a:p>
          <a:p>
            <a:r>
              <a:rPr lang="en-US" sz="3200" b="1" dirty="0">
                <a:solidFill>
                  <a:schemeClr val="accent1">
                    <a:lumMod val="40000"/>
                    <a:lumOff val="60000"/>
                  </a:schemeClr>
                </a:solidFill>
                <a:effectLst>
                  <a:outerShdw blurRad="50800" dist="38100" dir="5400000" algn="t" rotWithShape="0">
                    <a:prstClr val="black">
                      <a:alpha val="40000"/>
                    </a:prstClr>
                  </a:outerShdw>
                </a:effectLst>
              </a:rPr>
              <a:t>That which boasts of material things.</a:t>
            </a:r>
          </a:p>
          <a:p>
            <a:r>
              <a:rPr lang="en-US" sz="3200" b="1" dirty="0">
                <a:solidFill>
                  <a:schemeClr val="bg1"/>
                </a:solidFill>
                <a:effectLst>
                  <a:outerShdw blurRad="50800" dist="38100" dir="5400000" algn="t" rotWithShape="0">
                    <a:prstClr val="black">
                      <a:alpha val="40000"/>
                    </a:prstClr>
                  </a:outerShdw>
                </a:effectLst>
              </a:rPr>
              <a:t>That which is contrary to a gentle and quiet spirit:</a:t>
            </a:r>
          </a:p>
          <a:p>
            <a:pPr lvl="1"/>
            <a:r>
              <a:rPr lang="en-US" sz="3200" dirty="0">
                <a:solidFill>
                  <a:schemeClr val="bg1"/>
                </a:solidFill>
                <a:effectLst>
                  <a:outerShdw blurRad="50800" dist="38100" dir="5400000" algn="t" rotWithShape="0">
                    <a:prstClr val="black">
                      <a:alpha val="40000"/>
                    </a:prstClr>
                  </a:outerShdw>
                </a:effectLst>
              </a:rPr>
              <a:t>Christians are not loud people seeking attention – </a:t>
            </a:r>
            <a:r>
              <a:rPr lang="en-US" sz="3200" i="1" dirty="0">
                <a:solidFill>
                  <a:schemeClr val="bg1"/>
                </a:solidFill>
                <a:effectLst>
                  <a:outerShdw blurRad="50800" dist="38100" dir="5400000" algn="t" rotWithShape="0">
                    <a:prstClr val="black">
                      <a:alpha val="40000"/>
                    </a:prstClr>
                  </a:outerShdw>
                </a:effectLst>
              </a:rPr>
              <a:t>1 Peter 3:3-4</a:t>
            </a:r>
          </a:p>
          <a:p>
            <a:pPr lvl="1"/>
            <a:r>
              <a:rPr lang="en-US" sz="3200" dirty="0">
                <a:solidFill>
                  <a:schemeClr val="bg1"/>
                </a:solidFill>
                <a:effectLst>
                  <a:outerShdw blurRad="50800" dist="38100" dir="5400000" algn="t" rotWithShape="0">
                    <a:prstClr val="black">
                      <a:alpha val="40000"/>
                    </a:prstClr>
                  </a:outerShdw>
                </a:effectLst>
              </a:rPr>
              <a:t>The Christian is not an attention seeker, but a seeker of God!</a:t>
            </a:r>
          </a:p>
          <a:p>
            <a:pPr lvl="1"/>
            <a:r>
              <a:rPr lang="en-US" sz="3200" dirty="0">
                <a:solidFill>
                  <a:schemeClr val="bg1"/>
                </a:solidFill>
                <a:effectLst>
                  <a:outerShdw blurRad="50800" dist="38100" dir="5400000" algn="t" rotWithShape="0">
                    <a:prstClr val="black">
                      <a:alpha val="40000"/>
                    </a:prstClr>
                  </a:outerShdw>
                </a:effectLst>
              </a:rPr>
              <a:t>Contrary to culture?</a:t>
            </a:r>
          </a:p>
          <a:p>
            <a:pPr lvl="2"/>
            <a:r>
              <a:rPr lang="en-US" sz="3200" dirty="0">
                <a:solidFill>
                  <a:schemeClr val="bg1"/>
                </a:solidFill>
                <a:effectLst>
                  <a:outerShdw blurRad="50800" dist="38100" dir="5400000" algn="t" rotWithShape="0">
                    <a:prstClr val="black">
                      <a:alpha val="40000"/>
                    </a:prstClr>
                  </a:outerShdw>
                </a:effectLst>
              </a:rPr>
              <a:t>Not conformed to the sinful world – </a:t>
            </a:r>
            <a:r>
              <a:rPr lang="en-US" sz="3200" i="1" dirty="0">
                <a:solidFill>
                  <a:schemeClr val="bg1"/>
                </a:solidFill>
                <a:effectLst>
                  <a:outerShdw blurRad="50800" dist="38100" dir="5400000" algn="t" rotWithShape="0">
                    <a:prstClr val="black">
                      <a:alpha val="40000"/>
                    </a:prstClr>
                  </a:outerShdw>
                </a:effectLst>
              </a:rPr>
              <a:t>Romans 12:2</a:t>
            </a:r>
          </a:p>
          <a:p>
            <a:pPr lvl="2"/>
            <a:r>
              <a:rPr lang="en-US" sz="3200" dirty="0">
                <a:solidFill>
                  <a:schemeClr val="bg1"/>
                </a:solidFill>
                <a:effectLst>
                  <a:outerShdw blurRad="50800" dist="38100" dir="5400000" algn="t" rotWithShape="0">
                    <a:prstClr val="black">
                      <a:alpha val="40000"/>
                    </a:prstClr>
                  </a:outerShdw>
                </a:effectLst>
              </a:rPr>
              <a:t>But becoming all things to all men – </a:t>
            </a:r>
            <a:r>
              <a:rPr lang="en-US" sz="3200" i="1" dirty="0">
                <a:solidFill>
                  <a:schemeClr val="bg1"/>
                </a:solidFill>
                <a:effectLst>
                  <a:outerShdw blurRad="50800" dist="38100" dir="5400000" algn="t" rotWithShape="0">
                    <a:prstClr val="black">
                      <a:alpha val="40000"/>
                    </a:prstClr>
                  </a:outerShdw>
                </a:effectLst>
              </a:rPr>
              <a:t>1 Corinthians 9:20-23</a:t>
            </a:r>
          </a:p>
          <a:p>
            <a:pPr lvl="2"/>
            <a:r>
              <a:rPr lang="en-US" sz="3200" dirty="0">
                <a:solidFill>
                  <a:schemeClr val="bg1"/>
                </a:solidFill>
                <a:effectLst>
                  <a:outerShdw blurRad="50800" dist="38100" dir="5400000" algn="t" rotWithShape="0">
                    <a:prstClr val="black">
                      <a:alpha val="40000"/>
                    </a:prstClr>
                  </a:outerShdw>
                </a:effectLst>
              </a:rPr>
              <a:t>Not different for the sake of being different.</a:t>
            </a:r>
          </a:p>
        </p:txBody>
      </p:sp>
    </p:spTree>
    <p:extLst>
      <p:ext uri="{BB962C8B-B14F-4D97-AF65-F5344CB8AC3E}">
        <p14:creationId xmlns:p14="http://schemas.microsoft.com/office/powerpoint/2010/main" val="37697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925-5D70-514D-A3C3-E9098C01FC08}"/>
              </a:ext>
            </a:extLst>
          </p:cNvPr>
          <p:cNvSpPr>
            <a:spLocks noGrp="1"/>
          </p:cNvSpPr>
          <p:nvPr>
            <p:ph type="title"/>
          </p:nvPr>
        </p:nvSpPr>
        <p:spPr>
          <a:xfrm>
            <a:off x="226217" y="-97339"/>
            <a:ext cx="11739563" cy="1325563"/>
          </a:xfrm>
        </p:spPr>
        <p:txBody>
          <a:bodyPr>
            <a:normAutofit/>
          </a:bodyPr>
          <a:lstStyle/>
          <a:p>
            <a:r>
              <a:rPr lang="en-US" sz="5400" dirty="0">
                <a:solidFill>
                  <a:schemeClr val="bg1"/>
                </a:solidFill>
                <a:effectLst>
                  <a:outerShdw blurRad="50800" dist="38100" dir="5400000" algn="t" rotWithShape="0">
                    <a:prstClr val="black"/>
                  </a:outerShdw>
                </a:effectLst>
                <a:latin typeface="American Typewriter" panose="02090604020004020304" pitchFamily="18" charset="77"/>
              </a:rPr>
              <a:t>Ostentatious Dress</a:t>
            </a:r>
            <a:endParaRPr lang="en-US" sz="5400" dirty="0">
              <a:solidFill>
                <a:schemeClr val="bg1"/>
              </a:solidFill>
            </a:endParaRPr>
          </a:p>
        </p:txBody>
      </p:sp>
      <p:sp>
        <p:nvSpPr>
          <p:cNvPr id="3" name="Content Placeholder 2">
            <a:extLst>
              <a:ext uri="{FF2B5EF4-FFF2-40B4-BE49-F238E27FC236}">
                <a16:creationId xmlns:a16="http://schemas.microsoft.com/office/drawing/2014/main" id="{CD2CF639-D8BF-4A4A-8C5B-CCF8910A3030}"/>
              </a:ext>
            </a:extLst>
          </p:cNvPr>
          <p:cNvSpPr>
            <a:spLocks noGrp="1"/>
          </p:cNvSpPr>
          <p:nvPr>
            <p:ph idx="1"/>
          </p:nvPr>
        </p:nvSpPr>
        <p:spPr>
          <a:xfrm>
            <a:off x="226218" y="1082842"/>
            <a:ext cx="11739563" cy="5410033"/>
          </a:xfrm>
        </p:spPr>
        <p:txBody>
          <a:bodyPr>
            <a:noAutofit/>
          </a:bodyPr>
          <a:lstStyle/>
          <a:p>
            <a:pPr marL="0" indent="0">
              <a:buNone/>
            </a:pPr>
            <a:r>
              <a:rPr lang="en-US" sz="3600" b="1" dirty="0">
                <a:solidFill>
                  <a:schemeClr val="accent1">
                    <a:lumMod val="40000"/>
                    <a:lumOff val="60000"/>
                  </a:schemeClr>
                </a:solidFill>
                <a:effectLst>
                  <a:outerShdw blurRad="50800" dist="38100" dir="5400000" algn="t" rotWithShape="0">
                    <a:prstClr val="black">
                      <a:alpha val="40000"/>
                    </a:prstClr>
                  </a:outerShdw>
                </a:effectLst>
              </a:rPr>
              <a:t>What is ostentatious dress?</a:t>
            </a:r>
          </a:p>
          <a:p>
            <a:pPr marL="0" indent="0">
              <a:buNone/>
            </a:pPr>
            <a:r>
              <a:rPr lang="en-US" sz="3600" b="1" dirty="0">
                <a:solidFill>
                  <a:schemeClr val="bg1"/>
                </a:solidFill>
                <a:effectLst>
                  <a:outerShdw blurRad="50800" dist="38100" dir="5400000" algn="t" rotWithShape="0">
                    <a:prstClr val="black">
                      <a:alpha val="40000"/>
                    </a:prstClr>
                  </a:outerShdw>
                </a:effectLst>
              </a:rPr>
              <a:t>Are we dressing with moderation?</a:t>
            </a:r>
            <a:endParaRPr lang="en-US" sz="3200" dirty="0">
              <a:solidFill>
                <a:schemeClr val="bg1"/>
              </a:solidFill>
              <a:effectLst>
                <a:outerShdw blurRad="50800" dist="38100" dir="5400000" algn="t" rotWithShape="0">
                  <a:prstClr val="black">
                    <a:alpha val="40000"/>
                  </a:prstClr>
                </a:outerShdw>
              </a:effectLst>
            </a:endParaRPr>
          </a:p>
          <a:p>
            <a:r>
              <a:rPr lang="en-US" sz="3200" dirty="0">
                <a:solidFill>
                  <a:schemeClr val="bg1"/>
                </a:solidFill>
                <a:effectLst>
                  <a:outerShdw blurRad="50800" dist="38100" dir="5400000" algn="t" rotWithShape="0">
                    <a:prstClr val="black">
                      <a:alpha val="40000"/>
                    </a:prstClr>
                  </a:outerShdw>
                </a:effectLst>
              </a:rPr>
              <a:t>Is our dress taking attention away from God and placing it on self?</a:t>
            </a:r>
          </a:p>
          <a:p>
            <a:r>
              <a:rPr lang="en-US" sz="3200" dirty="0">
                <a:solidFill>
                  <a:schemeClr val="bg1"/>
                </a:solidFill>
                <a:effectLst>
                  <a:outerShdw blurRad="50800" dist="38100" dir="5400000" algn="t" rotWithShape="0">
                    <a:prstClr val="black">
                      <a:alpha val="40000"/>
                    </a:prstClr>
                  </a:outerShdw>
                </a:effectLst>
              </a:rPr>
              <a:t>Does our dress reflect the gentle and quiet spirit we are to have, or does it contradict it?</a:t>
            </a:r>
          </a:p>
          <a:p>
            <a:r>
              <a:rPr lang="en-US" sz="3200" dirty="0">
                <a:solidFill>
                  <a:schemeClr val="bg1"/>
                </a:solidFill>
                <a:effectLst>
                  <a:outerShdw blurRad="50800" dist="38100" dir="5400000" algn="t" rotWithShape="0">
                    <a:prstClr val="black">
                      <a:alpha val="40000"/>
                    </a:prstClr>
                  </a:outerShdw>
                </a:effectLst>
              </a:rPr>
              <a:t>One might say, “But that is a part of the culture we live in!”</a:t>
            </a:r>
          </a:p>
          <a:p>
            <a:pPr lvl="1"/>
            <a:r>
              <a:rPr lang="en-US" sz="3200" dirty="0">
                <a:solidFill>
                  <a:schemeClr val="bg1"/>
                </a:solidFill>
                <a:effectLst>
                  <a:outerShdw blurRad="50800" dist="38100" dir="5400000" algn="t" rotWithShape="0">
                    <a:prstClr val="black">
                      <a:alpha val="40000"/>
                    </a:prstClr>
                  </a:outerShdw>
                </a:effectLst>
              </a:rPr>
              <a:t>Is the culture contrary to the character God has commanded us to possess? (Rebellion, attention seeking, pride, materialism, etc.)</a:t>
            </a:r>
          </a:p>
        </p:txBody>
      </p:sp>
    </p:spTree>
    <p:extLst>
      <p:ext uri="{BB962C8B-B14F-4D97-AF65-F5344CB8AC3E}">
        <p14:creationId xmlns:p14="http://schemas.microsoft.com/office/powerpoint/2010/main" val="209862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1412</Words>
  <Application>Microsoft Macintosh PowerPoint</Application>
  <PresentationFormat>Widescreen</PresentationFormat>
  <Paragraphs>114</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American Typewriter</vt:lpstr>
      <vt:lpstr>Arial</vt:lpstr>
      <vt:lpstr>Calibri</vt:lpstr>
      <vt:lpstr>Calibri Light</vt:lpstr>
      <vt:lpstr>Office Theme</vt:lpstr>
      <vt:lpstr>PowerPoint Presentation</vt:lpstr>
      <vt:lpstr>Concerning Modesty</vt:lpstr>
      <vt:lpstr>A Review of the Text – 1 Timothy 2:9-10</vt:lpstr>
      <vt:lpstr>A Review of the Text – 1 Timothy 2:9-10</vt:lpstr>
      <vt:lpstr>Ostentatious Dress</vt:lpstr>
      <vt:lpstr>Ostentatious Dress</vt:lpstr>
      <vt:lpstr>Ostentatious Dress</vt:lpstr>
      <vt:lpstr>Ostentatious Dress</vt:lpstr>
      <vt:lpstr>Ostentatious Dress</vt:lpstr>
      <vt:lpstr>Sexually Attractive Dress</vt:lpstr>
      <vt:lpstr>PowerPoint Presentation</vt:lpstr>
      <vt:lpstr>Sexually Attractive Dress</vt:lpstr>
      <vt:lpstr>Sexually Attractive Dress</vt:lpstr>
      <vt:lpstr>Sexually Attractive Dress</vt:lpstr>
      <vt:lpstr>(“Why Yoga Pants Are Bad for Women,” Honor Jones, The New York Times, Feb. 17, 2018)</vt:lpstr>
      <vt:lpstr>Sexually Attractive Dress</vt:lpstr>
      <vt:lpstr>Sexually Attractive Dress</vt:lpstr>
      <vt:lpstr>Concerning Modesty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Concerning Modesty</dc:title>
  <dc:creator>Jeremiah Cox</dc:creator>
  <cp:lastModifiedBy>Jeremiah Cox</cp:lastModifiedBy>
  <cp:revision>34</cp:revision>
  <dcterms:created xsi:type="dcterms:W3CDTF">2019-08-12T17:11:40Z</dcterms:created>
  <dcterms:modified xsi:type="dcterms:W3CDTF">2019-08-25T13:35:07Z</dcterms:modified>
</cp:coreProperties>
</file>