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5E62-2D7E-8A43-8DD9-5DCD4C39F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F3B0DE-2475-B244-98F5-80FEA726F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FD1BA-BCA2-C748-9252-10F76908AD02}"/>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6BDBB432-7D05-1D45-AB3E-5BC77D9E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CA7B8-F3CD-164B-905D-F515CC3CD6DF}"/>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29523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B9B7-A29F-8A46-8A9E-4A1DC8610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77494-A07C-E045-A888-E9A562188E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4D4EB-F09D-804D-8FB7-A1C944D16632}"/>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44D9D858-A7A5-9A4E-BF64-7C594B47C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2CA41-2496-924D-970D-454262248967}"/>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94328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61CFA-0CEA-FF4B-BDED-CE2F02CC0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648A3-C200-C24A-BB90-1201592DB1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A0160-4876-D24E-8199-8393BF9D7E3A}"/>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30A3E5D9-8435-6041-944C-9329EB18F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1C67A-B7F4-C44F-919A-6980B1F7B2DA}"/>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13255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6425-AA46-4C42-809E-467AF1ABB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B0A87-E1B8-6F46-9941-E362030A5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22D-EB77-6646-97D5-0C9DF4FFE08C}"/>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55DCB986-8868-5B4F-A819-6479B77B6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276A6-45B3-964C-B48E-00A5255221F2}"/>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4164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0337-0BDE-3C46-9BB2-7B0CD8D48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1888E-E1BA-DF4D-8462-16B69A16F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0052F-6CCB-6546-8052-CFB795013539}"/>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353C8A37-9848-7744-8DD9-721FB7950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AF0C-87C2-A24E-83E1-4025DCE3DB60}"/>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29958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AA3B-6156-CE4A-A832-CBED184CC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B9FDF-17B1-F74D-91EB-6F4F44279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BB8D4-26A5-D343-87A5-DCD29F801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8D62E2-8A27-A341-AEE5-41EC1E5B7772}"/>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6" name="Footer Placeholder 5">
            <a:extLst>
              <a:ext uri="{FF2B5EF4-FFF2-40B4-BE49-F238E27FC236}">
                <a16:creationId xmlns:a16="http://schemas.microsoft.com/office/drawing/2014/main" id="{CF37CA11-1666-1546-B718-20C175ECA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D28D9-388D-5243-A27D-559C8690342B}"/>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90483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800-116B-1D42-90DC-4B95B6D0C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2ED67-987B-2345-BDF4-A8E97A563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31247-B739-7F43-8938-CCEC64034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8FEE-F291-0646-ADCA-E32D823D9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FA81D-F29F-3D4F-9293-D36FD0EAC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A6987-125A-5F45-B775-7650D971C06F}"/>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8" name="Footer Placeholder 7">
            <a:extLst>
              <a:ext uri="{FF2B5EF4-FFF2-40B4-BE49-F238E27FC236}">
                <a16:creationId xmlns:a16="http://schemas.microsoft.com/office/drawing/2014/main" id="{B9847E99-AEA6-FB46-86C1-A36DA3B87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4EB60C-584D-F745-B7D3-76B7CA2B5BA8}"/>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129151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FF5A-8F19-844C-B44A-42FA4BD3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0A143-00E7-9643-B27B-0B9394390363}"/>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4" name="Footer Placeholder 3">
            <a:extLst>
              <a:ext uri="{FF2B5EF4-FFF2-40B4-BE49-F238E27FC236}">
                <a16:creationId xmlns:a16="http://schemas.microsoft.com/office/drawing/2014/main" id="{9D1700AD-C8F0-C845-A36C-62BD85222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90BEBB-4D09-9043-B884-CFA1DB7E9683}"/>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46134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5ADA6-CE13-7745-BF1E-8F882BE7A446}"/>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3" name="Footer Placeholder 2">
            <a:extLst>
              <a:ext uri="{FF2B5EF4-FFF2-40B4-BE49-F238E27FC236}">
                <a16:creationId xmlns:a16="http://schemas.microsoft.com/office/drawing/2014/main" id="{1D204A1D-3B1B-8248-874E-E1FEBAE14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9EB56-72E7-464B-9E6E-5260269FA7B4}"/>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11057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2720-3E64-0343-B290-DDF8E955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C4FF0-BBF5-1C44-89B9-9173058B4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AF20F-F30B-1242-A1F7-DDD08EE8E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663EC-CC65-DD4B-A20D-56FEE55EFDBD}"/>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6" name="Footer Placeholder 5">
            <a:extLst>
              <a:ext uri="{FF2B5EF4-FFF2-40B4-BE49-F238E27FC236}">
                <a16:creationId xmlns:a16="http://schemas.microsoft.com/office/drawing/2014/main" id="{72A89555-A91D-004E-B224-8442DBBFD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A2AD9-A52A-3646-B31C-5BF34A5BC607}"/>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40491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67D4-71B7-1E47-BEDD-3EFC8877C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1285C-9658-484F-B353-4503C9645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9ED73D-8DF5-2944-A270-32788BB90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0736E-53C7-F44B-8F51-7034D4E0AD6A}"/>
              </a:ext>
            </a:extLst>
          </p:cNvPr>
          <p:cNvSpPr>
            <a:spLocks noGrp="1"/>
          </p:cNvSpPr>
          <p:nvPr>
            <p:ph type="dt" sz="half" idx="10"/>
          </p:nvPr>
        </p:nvSpPr>
        <p:spPr/>
        <p:txBody>
          <a:bodyPr/>
          <a:lstStyle/>
          <a:p>
            <a:fld id="{6EE36B70-F7E2-9F41-86A0-DB640BE3623A}" type="datetimeFigureOut">
              <a:rPr lang="en-US" smtClean="0"/>
              <a:t>8/17/19</a:t>
            </a:fld>
            <a:endParaRPr lang="en-US"/>
          </a:p>
        </p:txBody>
      </p:sp>
      <p:sp>
        <p:nvSpPr>
          <p:cNvPr id="6" name="Footer Placeholder 5">
            <a:extLst>
              <a:ext uri="{FF2B5EF4-FFF2-40B4-BE49-F238E27FC236}">
                <a16:creationId xmlns:a16="http://schemas.microsoft.com/office/drawing/2014/main" id="{F6B10927-7049-4341-8ECC-B8A749AB0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679EF-5651-A54F-8155-CCC04D0A9528}"/>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125597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00E42-B0CE-5146-83CB-1D9DB9EE6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866774-7FA8-8348-A6BF-625954F28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7770A-A293-5D42-849A-61E0F9DCB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36B70-F7E2-9F41-86A0-DB640BE3623A}" type="datetimeFigureOut">
              <a:rPr lang="en-US" smtClean="0"/>
              <a:t>8/17/19</a:t>
            </a:fld>
            <a:endParaRPr lang="en-US"/>
          </a:p>
        </p:txBody>
      </p:sp>
      <p:sp>
        <p:nvSpPr>
          <p:cNvPr id="5" name="Footer Placeholder 4">
            <a:extLst>
              <a:ext uri="{FF2B5EF4-FFF2-40B4-BE49-F238E27FC236}">
                <a16:creationId xmlns:a16="http://schemas.microsoft.com/office/drawing/2014/main" id="{7C6A5056-F058-1C41-89A6-E19753A57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686A25-61E4-5C47-A92F-96FCDF8A0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DE10-A42B-A04D-B9C7-CFD5BC9A9FB9}" type="slidenum">
              <a:rPr lang="en-US" smtClean="0"/>
              <a:t>‹#›</a:t>
            </a:fld>
            <a:endParaRPr lang="en-US"/>
          </a:p>
        </p:txBody>
      </p:sp>
    </p:spTree>
    <p:extLst>
      <p:ext uri="{BB962C8B-B14F-4D97-AF65-F5344CB8AC3E}">
        <p14:creationId xmlns:p14="http://schemas.microsoft.com/office/powerpoint/2010/main" val="276039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CAF8-297D-B242-8554-FFE64DD2EF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74A00-C60C-C241-AEF6-6F73611AA5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229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Concerning “Costly Clothing”</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654842"/>
          </a:xfrm>
        </p:spPr>
        <p:txBody>
          <a:bodyPr>
            <a:normAutofit fontScale="70000" lnSpcReduction="20000"/>
          </a:bodyPr>
          <a:lstStyle/>
          <a:p>
            <a:pPr marL="0" indent="0" algn="just">
              <a:buNone/>
            </a:pPr>
            <a:r>
              <a:rPr lang="en-US" sz="4300" dirty="0">
                <a:solidFill>
                  <a:schemeClr val="bg1"/>
                </a:solidFill>
                <a:effectLst>
                  <a:outerShdw blurRad="50800" dist="38100" dir="5400000" algn="t" rotWithShape="0">
                    <a:prstClr val="black">
                      <a:alpha val="40000"/>
                    </a:prstClr>
                  </a:outerShdw>
                </a:effectLst>
              </a:rPr>
              <a:t>“Silk in its natural state clung to the female form in a way that was infinitely more pleasing to the eye than Parthian banners. But Roman ladies did not stop at that. For one thing, there was not enough pure silk to go around at first. And, anyway, it was not sexy enough for those freewheeling days. So, they unraveled the close-woven Chinese fabric and rewove it into a flimsy gauze which left little to the imagination. So unlike Chinese silk was this Roman adaptation that the Chinese, when they eventually saw it, named it "ling," assuming that Rome was growing a special product of its own. For the average Roman girl-watcher those were golden years, but the moralists raised a fearful outcry. "I see clothes of silk, if clothes they can be called," wrote the philosopher Seneca (4 B.C. - A.D. 64), "affording protection neither to the body nor to the modesty of the wearer, and which are purchased for enormous sums, from unknown people." Pliny told of garments that "render women naked." Other writers waggishly referred to clothes "made of glass.”</a:t>
            </a:r>
          </a:p>
          <a:p>
            <a:pPr marL="0" indent="0" algn="r">
              <a:buNone/>
            </a:pPr>
            <a:r>
              <a:rPr lang="en-US" sz="2600" dirty="0">
                <a:solidFill>
                  <a:schemeClr val="bg1"/>
                </a:solidFill>
                <a:effectLst>
                  <a:outerShdw blurRad="50800" dist="38100" dir="5400000" algn="t" rotWithShape="0">
                    <a:prstClr val="black">
                      <a:alpha val="40000"/>
                    </a:prstClr>
                  </a:outerShdw>
                </a:effectLst>
              </a:rPr>
              <a:t>[Robert Collen 's book, East to Cathay: The Silk Road (pp. 44-46)]</a:t>
            </a:r>
            <a:r>
              <a:rPr lang="en-US" sz="4600" dirty="0">
                <a:solidFill>
                  <a:schemeClr val="bg1"/>
                </a:solidFill>
                <a:effectLst>
                  <a:outerShdw blurRad="50800" dist="38100" dir="5400000" algn="t" rotWithShape="0">
                    <a:prstClr val="black">
                      <a:alpha val="40000"/>
                    </a:prstClr>
                  </a:outerShdw>
                </a:effectLst>
              </a:rPr>
              <a:t> </a:t>
            </a:r>
            <a:endParaRPr lang="en-US" sz="40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25733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fontScale="92500" lnSpcReduction="20000"/>
          </a:bodyPr>
          <a:lstStyle/>
          <a:p>
            <a:pPr marL="0" indent="0">
              <a:buNone/>
            </a:pPr>
            <a:r>
              <a:rPr lang="en-US" sz="3900" b="1" dirty="0">
                <a:solidFill>
                  <a:schemeClr val="bg1"/>
                </a:solidFill>
                <a:effectLst>
                  <a:outerShdw blurRad="50800" dist="38100" dir="5400000" algn="t" rotWithShape="0">
                    <a:prstClr val="black">
                      <a:alpha val="40000"/>
                    </a:prstClr>
                  </a:outerShdw>
                </a:effectLst>
              </a:rPr>
              <a:t>The Instruction</a:t>
            </a:r>
          </a:p>
          <a:p>
            <a:pPr marL="0" indent="0">
              <a:buNone/>
            </a:pPr>
            <a:r>
              <a:rPr lang="en-US" sz="3500" dirty="0">
                <a:solidFill>
                  <a:schemeClr val="bg1"/>
                </a:solidFill>
                <a:effectLst>
                  <a:outerShdw blurRad="50800" dist="38100" dir="5400000" algn="t" rotWithShape="0">
                    <a:prstClr val="black">
                      <a:alpha val="40000"/>
                    </a:prstClr>
                  </a:outerShdw>
                </a:effectLst>
              </a:rPr>
              <a:t>Adorn self in modest apparel:</a:t>
            </a:r>
          </a:p>
          <a:p>
            <a:pPr marL="0" indent="0">
              <a:buNone/>
            </a:pPr>
            <a:r>
              <a:rPr lang="en-US" sz="3500" dirty="0">
                <a:solidFill>
                  <a:schemeClr val="bg1"/>
                </a:solidFill>
                <a:effectLst>
                  <a:outerShdw blurRad="50800" dist="38100" dir="5400000" algn="t" rotWithShape="0">
                    <a:prstClr val="black">
                      <a:alpha val="40000"/>
                    </a:prstClr>
                  </a:outerShdw>
                </a:effectLst>
              </a:rPr>
              <a:t>How? With propriety and moderation:</a:t>
            </a:r>
          </a:p>
          <a:p>
            <a:pPr marL="0" indent="0">
              <a:buNone/>
            </a:pPr>
            <a:r>
              <a:rPr lang="en-US" sz="3500" dirty="0">
                <a:solidFill>
                  <a:schemeClr val="bg1"/>
                </a:solidFill>
                <a:effectLst>
                  <a:outerShdw blurRad="50800" dist="38100" dir="5400000" algn="t" rotWithShape="0">
                    <a:prstClr val="black">
                      <a:alpha val="40000"/>
                    </a:prstClr>
                  </a:outerShdw>
                </a:effectLst>
              </a:rPr>
              <a:t>Summary:</a:t>
            </a:r>
          </a:p>
          <a:p>
            <a:pPr marL="457200" lvl="2" indent="-457200">
              <a:spcBef>
                <a:spcPts val="1000"/>
              </a:spcBef>
            </a:pPr>
            <a:r>
              <a:rPr lang="en-US" sz="3500" dirty="0">
                <a:solidFill>
                  <a:schemeClr val="bg1"/>
                </a:solidFill>
                <a:effectLst>
                  <a:outerShdw blurRad="50800" dist="38100" dir="5400000" algn="t" rotWithShape="0">
                    <a:prstClr val="black">
                      <a:alpha val="40000"/>
                    </a:prstClr>
                  </a:outerShdw>
                </a:effectLst>
              </a:rPr>
              <a:t>Dress reflecting the inner character of a Christian.</a:t>
            </a:r>
          </a:p>
          <a:p>
            <a:pPr marL="457200" lvl="2" indent="-457200">
              <a:spcBef>
                <a:spcPts val="1000"/>
              </a:spcBef>
            </a:pPr>
            <a:r>
              <a:rPr lang="en-US" sz="3500" dirty="0">
                <a:solidFill>
                  <a:schemeClr val="bg1"/>
                </a:solidFill>
                <a:effectLst>
                  <a:outerShdw blurRad="50800" dist="38100" dir="5400000" algn="t" rotWithShape="0">
                    <a:prstClr val="black">
                      <a:alpha val="40000"/>
                    </a:prstClr>
                  </a:outerShdw>
                </a:effectLst>
              </a:rPr>
              <a:t>Dress which is orderly, and of good behavior.</a:t>
            </a:r>
          </a:p>
          <a:p>
            <a:pPr marL="457200" lvl="2" indent="-457200">
              <a:spcBef>
                <a:spcPts val="1000"/>
              </a:spcBef>
            </a:pPr>
            <a:r>
              <a:rPr lang="en-US" sz="3500" dirty="0">
                <a:solidFill>
                  <a:schemeClr val="bg1"/>
                </a:solidFill>
                <a:effectLst>
                  <a:outerShdw blurRad="50800" dist="38100" dir="5400000" algn="t" rotWithShape="0">
                    <a:prstClr val="black">
                      <a:alpha val="40000"/>
                    </a:prstClr>
                  </a:outerShdw>
                </a:effectLst>
              </a:rPr>
              <a:t>Dress which is bashful in the sense of covering what is shameful – nakedness.</a:t>
            </a:r>
          </a:p>
          <a:p>
            <a:pPr marL="457200" lvl="2" indent="-457200">
              <a:spcBef>
                <a:spcPts val="1000"/>
              </a:spcBef>
            </a:pPr>
            <a:r>
              <a:rPr lang="en-US" sz="3500" dirty="0">
                <a:solidFill>
                  <a:schemeClr val="bg1"/>
                </a:solidFill>
                <a:effectLst>
                  <a:outerShdw blurRad="50800" dist="38100" dir="5400000" algn="t" rotWithShape="0">
                    <a:prstClr val="black">
                      <a:alpha val="40000"/>
                    </a:prstClr>
                  </a:outerShdw>
                </a:effectLst>
              </a:rPr>
              <a:t>Dress which does not eclipse the spiritual qualities of the inner man with ostentation, or indecency.</a:t>
            </a:r>
          </a:p>
          <a:p>
            <a:pPr marL="457200" lvl="2" indent="-457200">
              <a:spcBef>
                <a:spcPts val="1000"/>
              </a:spcBef>
            </a:pPr>
            <a:r>
              <a:rPr lang="en-US" sz="3500" dirty="0">
                <a:solidFill>
                  <a:schemeClr val="bg1"/>
                </a:solidFill>
                <a:effectLst>
                  <a:outerShdw blurRad="50800" dist="38100" dir="5400000" algn="t" rotWithShape="0">
                    <a:prstClr val="black">
                      <a:alpha val="40000"/>
                    </a:prstClr>
                  </a:outerShdw>
                </a:effectLst>
              </a:rPr>
              <a:t>Dress which is chosen with sound judgment based on these principles. </a:t>
            </a:r>
          </a:p>
          <a:p>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4155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draw distinct lines?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lgn="just">
              <a:buNone/>
            </a:pPr>
            <a:r>
              <a:rPr lang="en-US" sz="3200" dirty="0">
                <a:solidFill>
                  <a:schemeClr val="bg1"/>
                </a:solidFill>
                <a:effectLst>
                  <a:outerShdw blurRad="50800" dist="38100" dir="5400000" algn="t" rotWithShape="0">
                    <a:prstClr val="black">
                      <a:alpha val="40000"/>
                    </a:prstClr>
                  </a:outerShdw>
                </a:effectLst>
              </a:rPr>
              <a:t>“Someone may wonder, ‘but none of this answers the question of what specifically we can or cannot wear, or where that line is between modest and immodest.’… Agree or disagree, but if we have to debate the exact line in inches on someone's legs or torso, then I have to wonder if we are asking the right questions. Regulate yourself with a heart for God. When you get dressed, think of your motivation. Know that your body belongs to God first (I Corinthians 6:19-20), then to your spouse (cf. I Corinthians 7:3-4). Ask, ‘Does this reflect an inner attitude that God finds precious? Is this proper for professing godliness?’ Be honest. You'll likely know the answer and what to do next.”</a:t>
            </a:r>
          </a:p>
        </p:txBody>
      </p:sp>
    </p:spTree>
    <p:extLst>
      <p:ext uri="{BB962C8B-B14F-4D97-AF65-F5344CB8AC3E}">
        <p14:creationId xmlns:p14="http://schemas.microsoft.com/office/powerpoint/2010/main" val="9336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draw distinct lines?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lgn="just">
              <a:buNone/>
            </a:pPr>
            <a:r>
              <a:rPr lang="en-US" sz="3200" dirty="0">
                <a:solidFill>
                  <a:schemeClr val="bg1"/>
                </a:solidFill>
                <a:effectLst>
                  <a:outerShdw blurRad="50800" dist="38100" dir="5400000" algn="t" rotWithShape="0">
                    <a:prstClr val="black">
                      <a:alpha val="40000"/>
                    </a:prstClr>
                  </a:outerShdw>
                </a:effectLst>
              </a:rPr>
              <a:t>“If the lines between what is appropriate and what is extreme are not always easily defined, they exist…”, “There may be a ‘gray area’ between how far one can lean over the side of a high cliff and yet be safe… but most of us seem to know how to remain on the safe side of that line without claiming that we have found its exact location…While there may be some disagreement as to the exact point at which the line is crossed…”</a:t>
            </a:r>
          </a:p>
        </p:txBody>
      </p:sp>
    </p:spTree>
    <p:extLst>
      <p:ext uri="{BB962C8B-B14F-4D97-AF65-F5344CB8AC3E}">
        <p14:creationId xmlns:p14="http://schemas.microsoft.com/office/powerpoint/2010/main" val="301046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draw distinct lines?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Problem</a:t>
            </a:r>
          </a:p>
          <a:p>
            <a:r>
              <a:rPr lang="en-US" sz="3200" dirty="0">
                <a:solidFill>
                  <a:schemeClr val="bg1"/>
                </a:solidFill>
                <a:effectLst>
                  <a:outerShdw blurRad="50800" dist="38100" dir="5400000" algn="t" rotWithShape="0">
                    <a:prstClr val="black">
                      <a:alpha val="40000"/>
                    </a:prstClr>
                  </a:outerShdw>
                </a:effectLst>
              </a:rPr>
              <a:t>There can be no order without a standard:</a:t>
            </a:r>
          </a:p>
          <a:p>
            <a:pPr lvl="1"/>
            <a:r>
              <a:rPr lang="en-US" sz="3200" dirty="0">
                <a:solidFill>
                  <a:schemeClr val="bg1"/>
                </a:solidFill>
                <a:effectLst>
                  <a:outerShdw blurRad="50800" dist="38100" dir="5400000" algn="t" rotWithShape="0">
                    <a:prstClr val="black">
                      <a:alpha val="40000"/>
                    </a:prstClr>
                  </a:outerShdw>
                </a:effectLst>
              </a:rPr>
              <a:t>Adorn – </a:t>
            </a:r>
            <a:r>
              <a:rPr lang="en-US" sz="3200" i="1" dirty="0" err="1">
                <a:solidFill>
                  <a:schemeClr val="bg1"/>
                </a:solidFill>
                <a:effectLst>
                  <a:outerShdw blurRad="50800" dist="38100" dir="5400000" algn="t" rotWithShape="0">
                    <a:prstClr val="black">
                      <a:alpha val="40000"/>
                    </a:prstClr>
                  </a:outerShdw>
                </a:effectLst>
              </a:rPr>
              <a:t>kosmeo</a:t>
            </a:r>
            <a:r>
              <a:rPr lang="en-US" sz="3200" i="1" dirty="0">
                <a:solidFill>
                  <a:schemeClr val="bg1"/>
                </a:solidFill>
                <a:effectLst>
                  <a:outerShdw blurRad="50800" dist="38100" dir="5400000" algn="t" rotWithShape="0">
                    <a:prstClr val="black">
                      <a:alpha val="40000"/>
                    </a:prstClr>
                  </a:outerShdw>
                </a:effectLst>
              </a:rPr>
              <a:t>̄</a:t>
            </a:r>
            <a:r>
              <a:rPr lang="en-US" sz="3200" dirty="0">
                <a:solidFill>
                  <a:schemeClr val="bg1"/>
                </a:solidFill>
                <a:effectLst>
                  <a:outerShdw blurRad="50800" dist="38100" dir="5400000" algn="t" rotWithShape="0">
                    <a:prstClr val="black">
                      <a:alpha val="40000"/>
                    </a:prstClr>
                  </a:outerShdw>
                </a:effectLst>
              </a:rPr>
              <a:t>; Modest – </a:t>
            </a:r>
            <a:r>
              <a:rPr lang="en-US" sz="3200" i="1" dirty="0" err="1">
                <a:solidFill>
                  <a:schemeClr val="bg1"/>
                </a:solidFill>
                <a:effectLst>
                  <a:outerShdw blurRad="50800" dist="38100" dir="5400000" algn="t" rotWithShape="0">
                    <a:prstClr val="black">
                      <a:alpha val="40000"/>
                    </a:prstClr>
                  </a:outerShdw>
                </a:effectLst>
              </a:rPr>
              <a:t>kosmios</a:t>
            </a:r>
            <a:r>
              <a:rPr lang="en-US" sz="3200" i="1" dirty="0">
                <a:solidFill>
                  <a:schemeClr val="bg1"/>
                </a:solidFill>
                <a:effectLst>
                  <a:outerShdw blurRad="50800" dist="38100" dir="5400000" algn="t" rotWithShape="0">
                    <a:prstClr val="black">
                      <a:alpha val="40000"/>
                    </a:prstClr>
                  </a:outerShdw>
                </a:effectLst>
              </a:rPr>
              <a:t> </a:t>
            </a:r>
            <a:r>
              <a:rPr lang="en-US" sz="3200" dirty="0">
                <a:solidFill>
                  <a:schemeClr val="bg1"/>
                </a:solidFill>
                <a:effectLst>
                  <a:outerShdw blurRad="50800" dist="38100" dir="5400000" algn="t" rotWithShape="0">
                    <a:prstClr val="black">
                      <a:alpha val="40000"/>
                    </a:prstClr>
                  </a:outerShdw>
                </a:effectLst>
              </a:rPr>
              <a:t>(both consider orderliness)</a:t>
            </a:r>
          </a:p>
          <a:p>
            <a:pPr lvl="1"/>
            <a:r>
              <a:rPr lang="en-US" sz="3200" dirty="0">
                <a:solidFill>
                  <a:schemeClr val="bg1"/>
                </a:solidFill>
                <a:effectLst>
                  <a:outerShdw blurRad="50800" dist="38100" dir="5400000" algn="t" rotWithShape="0">
                    <a:prstClr val="black">
                      <a:alpha val="40000"/>
                    </a:prstClr>
                  </a:outerShdw>
                </a:effectLst>
              </a:rPr>
              <a:t>Where there is order there is law!</a:t>
            </a:r>
          </a:p>
          <a:p>
            <a:r>
              <a:rPr lang="en-US" sz="3200" dirty="0">
                <a:solidFill>
                  <a:schemeClr val="bg1"/>
                </a:solidFill>
                <a:effectLst>
                  <a:outerShdw blurRad="50800" dist="38100" dir="5400000" algn="t" rotWithShape="0">
                    <a:prstClr val="black">
                      <a:alpha val="40000"/>
                    </a:prstClr>
                  </a:outerShdw>
                </a:effectLst>
              </a:rPr>
              <a:t>Is it a sin to dress immodestly?</a:t>
            </a:r>
          </a:p>
          <a:p>
            <a:pPr lvl="1"/>
            <a:r>
              <a:rPr lang="en-US" sz="3200" dirty="0">
                <a:solidFill>
                  <a:schemeClr val="bg1"/>
                </a:solidFill>
                <a:effectLst>
                  <a:outerShdw blurRad="50800" dist="38100" dir="5400000" algn="t" rotWithShape="0">
                    <a:prstClr val="black">
                      <a:alpha val="40000"/>
                    </a:prstClr>
                  </a:outerShdw>
                </a:effectLst>
              </a:rPr>
              <a:t>What is sin? – </a:t>
            </a:r>
            <a:r>
              <a:rPr lang="en-US" sz="3200" i="1" dirty="0">
                <a:solidFill>
                  <a:schemeClr val="bg1"/>
                </a:solidFill>
                <a:effectLst>
                  <a:outerShdw blurRad="50800" dist="38100" dir="5400000" algn="t" rotWithShape="0">
                    <a:prstClr val="black">
                      <a:alpha val="40000"/>
                    </a:prstClr>
                  </a:outerShdw>
                </a:effectLst>
              </a:rPr>
              <a:t>1 John 3:4 </a:t>
            </a:r>
            <a:r>
              <a:rPr lang="en-US" sz="3200" dirty="0">
                <a:solidFill>
                  <a:schemeClr val="bg1"/>
                </a:solidFill>
                <a:effectLst>
                  <a:outerShdw blurRad="50800" dist="38100" dir="5400000" algn="t" rotWithShape="0">
                    <a:prstClr val="black">
                      <a:alpha val="40000"/>
                    </a:prstClr>
                  </a:outerShdw>
                </a:effectLst>
              </a:rPr>
              <a:t>– lawlessness</a:t>
            </a:r>
          </a:p>
          <a:p>
            <a:pPr lvl="1"/>
            <a:r>
              <a:rPr lang="en-US" sz="3200" dirty="0">
                <a:solidFill>
                  <a:schemeClr val="bg1"/>
                </a:solidFill>
                <a:effectLst>
                  <a:outerShdw blurRad="50800" dist="38100" dir="5400000" algn="t" rotWithShape="0">
                    <a:prstClr val="black">
                      <a:alpha val="40000"/>
                    </a:prstClr>
                  </a:outerShdw>
                </a:effectLst>
              </a:rPr>
              <a:t>A law of modesty?</a:t>
            </a:r>
          </a:p>
          <a:p>
            <a:r>
              <a:rPr lang="en-US" sz="3200" dirty="0">
                <a:solidFill>
                  <a:schemeClr val="bg1"/>
                </a:solidFill>
                <a:effectLst>
                  <a:outerShdw blurRad="50800" dist="38100" dir="5400000" algn="t" rotWithShape="0">
                    <a:prstClr val="black">
                      <a:alpha val="40000"/>
                    </a:prstClr>
                  </a:outerShdw>
                </a:effectLst>
              </a:rPr>
              <a:t>Modest dress proper for godliness.</a:t>
            </a:r>
          </a:p>
          <a:p>
            <a:pPr lvl="1"/>
            <a:r>
              <a:rPr lang="en-US" sz="3200" dirty="0">
                <a:solidFill>
                  <a:schemeClr val="bg1"/>
                </a:solidFill>
                <a:effectLst>
                  <a:outerShdw blurRad="50800" dist="38100" dir="5400000" algn="t" rotWithShape="0">
                    <a:prstClr val="black">
                      <a:alpha val="40000"/>
                    </a:prstClr>
                  </a:outerShdw>
                </a:effectLst>
              </a:rPr>
              <a:t>Godliness requires a standard – </a:t>
            </a:r>
            <a:r>
              <a:rPr lang="en-US" sz="3200" i="1" dirty="0">
                <a:solidFill>
                  <a:schemeClr val="bg1"/>
                </a:solidFill>
                <a:effectLst>
                  <a:outerShdw blurRad="50800" dist="38100" dir="5400000" algn="t" rotWithShape="0">
                    <a:prstClr val="black">
                      <a:alpha val="40000"/>
                    </a:prstClr>
                  </a:outerShdw>
                </a:effectLst>
              </a:rPr>
              <a:t>1 Timothy 3:16</a:t>
            </a:r>
          </a:p>
          <a:p>
            <a:pPr lvl="1"/>
            <a:r>
              <a:rPr lang="en-US" sz="3200" dirty="0">
                <a:solidFill>
                  <a:schemeClr val="bg1"/>
                </a:solidFill>
                <a:effectLst>
                  <a:outerShdw blurRad="50800" dist="38100" dir="5400000" algn="t" rotWithShape="0">
                    <a:prstClr val="black">
                      <a:alpha val="40000"/>
                    </a:prstClr>
                  </a:outerShdw>
                </a:effectLst>
              </a:rPr>
              <a:t>God reveals that we might do – </a:t>
            </a:r>
            <a:r>
              <a:rPr lang="en-US" sz="3200" i="1" dirty="0">
                <a:solidFill>
                  <a:schemeClr val="bg1"/>
                </a:solidFill>
                <a:effectLst>
                  <a:outerShdw blurRad="50800" dist="38100" dir="5400000" algn="t" rotWithShape="0">
                    <a:prstClr val="black">
                      <a:alpha val="40000"/>
                    </a:prstClr>
                  </a:outerShdw>
                </a:effectLst>
              </a:rPr>
              <a:t>Deuteronomy 29:29</a:t>
            </a:r>
          </a:p>
        </p:txBody>
      </p:sp>
    </p:spTree>
    <p:extLst>
      <p:ext uri="{BB962C8B-B14F-4D97-AF65-F5344CB8AC3E}">
        <p14:creationId xmlns:p14="http://schemas.microsoft.com/office/powerpoint/2010/main" val="34604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draw distinct lines?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YES! Distinct lines are necessary.</a:t>
            </a:r>
          </a:p>
          <a:p>
            <a:r>
              <a:rPr lang="en-US" sz="3200" dirty="0">
                <a:solidFill>
                  <a:schemeClr val="bg1"/>
                </a:solidFill>
                <a:effectLst>
                  <a:outerShdw blurRad="50800" dist="38100" dir="5400000" algn="t" rotWithShape="0">
                    <a:prstClr val="black">
                      <a:alpha val="40000"/>
                    </a:prstClr>
                  </a:outerShdw>
                </a:effectLst>
              </a:rPr>
              <a:t>If God did not give us distinct guidelines for modest dress He enforced something impossible to obey.</a:t>
            </a:r>
          </a:p>
          <a:p>
            <a:r>
              <a:rPr lang="en-US" sz="3200" dirty="0">
                <a:solidFill>
                  <a:schemeClr val="bg1"/>
                </a:solidFill>
                <a:effectLst>
                  <a:outerShdw blurRad="50800" dist="38100" dir="5400000" algn="t" rotWithShape="0">
                    <a:prstClr val="black">
                      <a:alpha val="40000"/>
                    </a:prstClr>
                  </a:outerShdw>
                </a:effectLst>
              </a:rPr>
              <a:t>Without specific guidelines from God modesty becomes a matter of subjectivity.</a:t>
            </a:r>
          </a:p>
          <a:p>
            <a:r>
              <a:rPr lang="en-US" sz="3200" dirty="0">
                <a:solidFill>
                  <a:schemeClr val="bg1"/>
                </a:solidFill>
                <a:effectLst>
                  <a:outerShdw blurRad="50800" dist="38100" dir="5400000" algn="t" rotWithShape="0">
                    <a:prstClr val="black">
                      <a:alpha val="40000"/>
                    </a:prstClr>
                  </a:outerShdw>
                </a:effectLst>
              </a:rPr>
              <a:t>What other command is given by God that is left to our subjective judgment?</a:t>
            </a:r>
            <a:endParaRPr lang="en-US"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1081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Nakedness</a:t>
            </a:r>
          </a:p>
          <a:p>
            <a:r>
              <a:rPr lang="en-US" sz="3200" dirty="0">
                <a:solidFill>
                  <a:schemeClr val="bg1"/>
                </a:solidFill>
                <a:effectLst>
                  <a:outerShdw blurRad="50800" dist="38100" dir="5400000" algn="t" rotWithShape="0">
                    <a:prstClr val="black">
                      <a:alpha val="40000"/>
                    </a:prstClr>
                  </a:outerShdw>
                </a:effectLst>
              </a:rPr>
              <a:t>Modest dress is that which covers the shame of nakedness.</a:t>
            </a:r>
          </a:p>
          <a:p>
            <a:r>
              <a:rPr lang="en-US" sz="3200" dirty="0">
                <a:solidFill>
                  <a:schemeClr val="bg1"/>
                </a:solidFill>
                <a:effectLst>
                  <a:outerShdw blurRad="50800" dist="38100" dir="5400000" algn="t" rotWithShape="0">
                    <a:prstClr val="black">
                      <a:alpha val="40000"/>
                    </a:prstClr>
                  </a:outerShdw>
                </a:effectLst>
              </a:rPr>
              <a:t>What is nakedness?</a:t>
            </a:r>
          </a:p>
          <a:p>
            <a:pPr lvl="1"/>
            <a:r>
              <a:rPr lang="en-US" sz="3200" dirty="0">
                <a:solidFill>
                  <a:schemeClr val="bg1"/>
                </a:solidFill>
                <a:effectLst>
                  <a:outerShdw blurRad="50800" dist="38100" dir="5400000" algn="t" rotWithShape="0">
                    <a:prstClr val="black">
                      <a:alpha val="40000"/>
                    </a:prstClr>
                  </a:outerShdw>
                </a:effectLst>
              </a:rPr>
              <a:t>There can be total nakedness (nudity; no clothing) – </a:t>
            </a:r>
            <a:r>
              <a:rPr lang="en-US" sz="3200" i="1" dirty="0">
                <a:solidFill>
                  <a:schemeClr val="bg1"/>
                </a:solidFill>
                <a:effectLst>
                  <a:outerShdw blurRad="50800" dist="38100" dir="5400000" algn="t" rotWithShape="0">
                    <a:prstClr val="black">
                      <a:alpha val="40000"/>
                    </a:prstClr>
                  </a:outerShdw>
                </a:effectLst>
              </a:rPr>
              <a:t>Genesis 2:25; Job 1:21</a:t>
            </a:r>
          </a:p>
          <a:p>
            <a:pPr lvl="1"/>
            <a:r>
              <a:rPr lang="en-US" sz="3200" dirty="0">
                <a:solidFill>
                  <a:schemeClr val="bg1"/>
                </a:solidFill>
                <a:effectLst>
                  <a:outerShdw blurRad="50800" dist="38100" dir="5400000" algn="t" rotWithShape="0">
                    <a:prstClr val="black">
                      <a:alpha val="40000"/>
                    </a:prstClr>
                  </a:outerShdw>
                </a:effectLst>
              </a:rPr>
              <a:t>One can be clothed, but still naked (insufficient clothing) – </a:t>
            </a:r>
            <a:r>
              <a:rPr lang="en-US" sz="3200" i="1" dirty="0">
                <a:solidFill>
                  <a:schemeClr val="bg1"/>
                </a:solidFill>
                <a:effectLst>
                  <a:outerShdw blurRad="50800" dist="38100" dir="5400000" algn="t" rotWithShape="0">
                    <a:prstClr val="black">
                      <a:alpha val="40000"/>
                    </a:prstClr>
                  </a:outerShdw>
                </a:effectLst>
              </a:rPr>
              <a:t>Genesis 3:7, 10</a:t>
            </a:r>
          </a:p>
          <a:p>
            <a:r>
              <a:rPr lang="en-US" sz="3200" dirty="0">
                <a:solidFill>
                  <a:schemeClr val="bg1"/>
                </a:solidFill>
                <a:effectLst>
                  <a:outerShdw blurRad="50800" dist="38100" dir="5400000" algn="t" rotWithShape="0">
                    <a:prstClr val="black">
                      <a:alpha val="40000"/>
                    </a:prstClr>
                  </a:outerShdw>
                </a:effectLst>
              </a:rPr>
              <a:t>If one can be clothed but still naked we must find what is sufficient clothing to cover the nakedness.</a:t>
            </a:r>
          </a:p>
        </p:txBody>
      </p:sp>
    </p:spTree>
    <p:extLst>
      <p:ext uri="{BB962C8B-B14F-4D97-AF65-F5344CB8AC3E}">
        <p14:creationId xmlns:p14="http://schemas.microsoft.com/office/powerpoint/2010/main" val="104325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Adam and Eve – Genesis 3</a:t>
            </a:r>
          </a:p>
          <a:p>
            <a:r>
              <a:rPr lang="en-US" sz="3200" i="1" dirty="0">
                <a:solidFill>
                  <a:schemeClr val="bg1"/>
                </a:solidFill>
                <a:effectLst>
                  <a:outerShdw blurRad="50800" dist="38100" dir="5400000" algn="t" rotWithShape="0">
                    <a:prstClr val="black">
                      <a:alpha val="40000"/>
                    </a:prstClr>
                  </a:outerShdw>
                </a:effectLst>
              </a:rPr>
              <a:t>(v. 7) </a:t>
            </a:r>
            <a:r>
              <a:rPr lang="en-US" sz="3200" dirty="0">
                <a:solidFill>
                  <a:schemeClr val="bg1"/>
                </a:solidFill>
                <a:effectLst>
                  <a:outerShdw blurRad="50800" dist="38100" dir="5400000" algn="t" rotWithShape="0">
                    <a:prstClr val="black">
                      <a:alpha val="40000"/>
                    </a:prstClr>
                  </a:outerShdw>
                </a:effectLst>
              </a:rPr>
              <a:t>– Naked, so made coverings.</a:t>
            </a:r>
          </a:p>
          <a:p>
            <a:pPr lvl="1"/>
            <a:r>
              <a:rPr lang="en-US" sz="3200" dirty="0">
                <a:solidFill>
                  <a:schemeClr val="bg1"/>
                </a:solidFill>
                <a:effectLst>
                  <a:outerShdw blurRad="50800" dist="38100" dir="5400000" algn="t" rotWithShape="0">
                    <a:prstClr val="black">
                      <a:alpha val="40000"/>
                    </a:prstClr>
                  </a:outerShdw>
                </a:effectLst>
              </a:rPr>
              <a:t>Coverings – </a:t>
            </a:r>
            <a:r>
              <a:rPr lang="en-US" sz="3200" i="1" dirty="0" err="1">
                <a:solidFill>
                  <a:schemeClr val="bg1"/>
                </a:solidFill>
                <a:effectLst>
                  <a:outerShdw blurRad="50800" dist="38100" dir="5400000" algn="t" rotWithShape="0">
                    <a:prstClr val="black">
                      <a:alpha val="40000"/>
                    </a:prstClr>
                  </a:outerShdw>
                </a:effectLst>
              </a:rPr>
              <a:t>chagowrah</a:t>
            </a:r>
            <a:r>
              <a:rPr lang="en-US" sz="3200" dirty="0">
                <a:solidFill>
                  <a:schemeClr val="bg1"/>
                </a:solidFill>
                <a:effectLst>
                  <a:outerShdw blurRad="50800" dist="38100" dir="5400000" algn="t" rotWithShape="0">
                    <a:prstClr val="black">
                      <a:alpha val="40000"/>
                    </a:prstClr>
                  </a:outerShdw>
                </a:effectLst>
              </a:rPr>
              <a:t> – a belt (for the waist). (Strong)</a:t>
            </a:r>
          </a:p>
          <a:p>
            <a:pPr lvl="1"/>
            <a:r>
              <a:rPr lang="en-US" sz="3200" dirty="0">
                <a:solidFill>
                  <a:schemeClr val="bg1"/>
                </a:solidFill>
                <a:effectLst>
                  <a:outerShdw blurRad="50800" dist="38100" dir="5400000" algn="t" rotWithShape="0">
                    <a:prstClr val="black">
                      <a:alpha val="40000"/>
                    </a:prstClr>
                  </a:outerShdw>
                </a:effectLst>
              </a:rPr>
              <a:t>“A sash or belt is bound around the waist for attaching weapons. A piece of cloth is brought from the front to the rear to make a loincloth.” (Ancient Hebrew Lexicon of the Bible)</a:t>
            </a:r>
          </a:p>
          <a:p>
            <a:r>
              <a:rPr lang="en-US" sz="3200" i="1" dirty="0">
                <a:solidFill>
                  <a:schemeClr val="bg1"/>
                </a:solidFill>
                <a:effectLst>
                  <a:outerShdw blurRad="50800" dist="38100" dir="5400000" algn="t" rotWithShape="0">
                    <a:prstClr val="black">
                      <a:alpha val="40000"/>
                    </a:prstClr>
                  </a:outerShdw>
                </a:effectLst>
              </a:rPr>
              <a:t>(v. 10) </a:t>
            </a:r>
            <a:r>
              <a:rPr lang="en-US" sz="3200" dirty="0">
                <a:solidFill>
                  <a:schemeClr val="bg1"/>
                </a:solidFill>
                <a:effectLst>
                  <a:outerShdw blurRad="50800" dist="38100" dir="5400000" algn="t" rotWithShape="0">
                    <a:prstClr val="black">
                      <a:alpha val="40000"/>
                    </a:prstClr>
                  </a:outerShdw>
                </a:effectLst>
              </a:rPr>
              <a:t>– still naked. </a:t>
            </a: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12" name="Rectangle 11">
            <a:extLst>
              <a:ext uri="{FF2B5EF4-FFF2-40B4-BE49-F238E27FC236}">
                <a16:creationId xmlns:a16="http://schemas.microsoft.com/office/drawing/2014/main" id="{736BA788-608A-EF4E-8407-76A69C1D2594}"/>
              </a:ext>
            </a:extLst>
          </p:cNvPr>
          <p:cNvSpPr/>
          <p:nvPr/>
        </p:nvSpPr>
        <p:spPr>
          <a:xfrm>
            <a:off x="9929627" y="3986219"/>
            <a:ext cx="1196579" cy="628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8B58FDA-25DC-5C49-A0DE-7D4D5A000678}"/>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C2B4A7-EE12-414F-A943-D6E85BAFC077}"/>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26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fontScale="55000" lnSpcReduction="20000"/>
          </a:bodyPr>
          <a:lstStyle/>
          <a:p>
            <a:pPr marL="0" indent="0">
              <a:buNone/>
            </a:pPr>
            <a:r>
              <a:rPr lang="en-US" sz="6500" b="1" dirty="0">
                <a:solidFill>
                  <a:schemeClr val="bg1"/>
                </a:solidFill>
                <a:effectLst>
                  <a:outerShdw blurRad="50800" dist="38100" dir="5400000" algn="t" rotWithShape="0">
                    <a:prstClr val="black">
                      <a:alpha val="40000"/>
                    </a:prstClr>
                  </a:outerShdw>
                </a:effectLst>
              </a:rPr>
              <a:t>Adam and Eve – Genesis 3</a:t>
            </a:r>
          </a:p>
          <a:p>
            <a:r>
              <a:rPr lang="en-US" sz="5800" i="1" dirty="0">
                <a:solidFill>
                  <a:schemeClr val="bg1"/>
                </a:solidFill>
                <a:effectLst>
                  <a:outerShdw blurRad="50800" dist="38100" dir="5400000" algn="t" rotWithShape="0">
                    <a:prstClr val="black">
                      <a:alpha val="40000"/>
                    </a:prstClr>
                  </a:outerShdw>
                </a:effectLst>
              </a:rPr>
              <a:t>(v. 21) </a:t>
            </a:r>
            <a:r>
              <a:rPr lang="en-US" sz="5800" dirty="0">
                <a:solidFill>
                  <a:schemeClr val="bg1"/>
                </a:solidFill>
                <a:effectLst>
                  <a:outerShdw blurRad="50800" dist="38100" dir="5400000" algn="t" rotWithShape="0">
                    <a:prstClr val="black">
                      <a:alpha val="40000"/>
                    </a:prstClr>
                  </a:outerShdw>
                </a:effectLst>
              </a:rPr>
              <a:t>– God provided sufficient clothing to cover their nakedness.</a:t>
            </a:r>
          </a:p>
          <a:p>
            <a:pPr marL="228600" lvl="3">
              <a:spcBef>
                <a:spcPts val="1000"/>
              </a:spcBef>
            </a:pPr>
            <a:r>
              <a:rPr lang="en-US" sz="5800" dirty="0">
                <a:solidFill>
                  <a:schemeClr val="bg1"/>
                </a:solidFill>
                <a:effectLst>
                  <a:outerShdw blurRad="50800" dist="38100" dir="5400000" algn="t" rotWithShape="0">
                    <a:prstClr val="black">
                      <a:alpha val="40000"/>
                    </a:prstClr>
                  </a:outerShdw>
                </a:effectLst>
              </a:rPr>
              <a:t>Tunic – </a:t>
            </a:r>
            <a:r>
              <a:rPr lang="en-US" sz="5800" i="1" dirty="0" err="1">
                <a:solidFill>
                  <a:schemeClr val="bg1"/>
                </a:solidFill>
                <a:effectLst>
                  <a:outerShdw blurRad="50800" dist="38100" dir="5400000" algn="t" rotWithShape="0">
                    <a:prstClr val="black">
                      <a:alpha val="40000"/>
                    </a:prstClr>
                  </a:outerShdw>
                </a:effectLst>
              </a:rPr>
              <a:t>kuttoneth</a:t>
            </a:r>
            <a:r>
              <a:rPr lang="en-US" sz="5800" dirty="0">
                <a:solidFill>
                  <a:schemeClr val="bg1"/>
                </a:solidFill>
                <a:effectLst>
                  <a:outerShdw blurRad="50800" dist="38100" dir="5400000" algn="t" rotWithShape="0">
                    <a:prstClr val="black">
                      <a:alpha val="40000"/>
                    </a:prstClr>
                  </a:outerShdw>
                </a:effectLst>
              </a:rPr>
              <a:t> – tunic, under-garment; a long shirt-like garment usually of linen. (Brown-Driver-Briggs)</a:t>
            </a:r>
          </a:p>
          <a:p>
            <a:pPr marL="228600" lvl="3">
              <a:spcBef>
                <a:spcPts val="1000"/>
              </a:spcBef>
            </a:pPr>
            <a:r>
              <a:rPr lang="en-US" sz="5800" dirty="0">
                <a:solidFill>
                  <a:schemeClr val="bg1"/>
                </a:solidFill>
                <a:effectLst>
                  <a:outerShdw blurRad="50800" dist="38100" dir="5400000" algn="t" rotWithShape="0">
                    <a:prstClr val="black">
                      <a:alpha val="40000"/>
                    </a:prstClr>
                  </a:outerShdw>
                </a:effectLst>
              </a:rPr>
              <a:t>“generally with sleeves, coming down to the knees, rarely to the ankles” (</a:t>
            </a:r>
            <a:r>
              <a:rPr lang="en-US" sz="5800" dirty="0" err="1">
                <a:solidFill>
                  <a:schemeClr val="bg1"/>
                </a:solidFill>
                <a:effectLst>
                  <a:outerShdw blurRad="50800" dist="38100" dir="5400000" algn="t" rotWithShape="0">
                    <a:prstClr val="black">
                      <a:alpha val="40000"/>
                    </a:prstClr>
                  </a:outerShdw>
                </a:effectLst>
              </a:rPr>
              <a:t>Gesenius</a:t>
            </a:r>
            <a:r>
              <a:rPr lang="en-US" sz="5800" dirty="0">
                <a:solidFill>
                  <a:schemeClr val="bg1"/>
                </a:solidFill>
                <a:effectLst>
                  <a:outerShdw blurRad="50800" dist="38100" dir="5400000" algn="t" rotWithShape="0">
                    <a:prstClr val="black">
                      <a:alpha val="40000"/>
                    </a:prstClr>
                  </a:outerShdw>
                </a:effectLst>
              </a:rPr>
              <a:t>’ Hebrew-</a:t>
            </a:r>
            <a:r>
              <a:rPr lang="en-US" sz="5800" dirty="0" err="1">
                <a:solidFill>
                  <a:schemeClr val="bg1"/>
                </a:solidFill>
                <a:effectLst>
                  <a:outerShdw blurRad="50800" dist="38100" dir="5400000" algn="t" rotWithShape="0">
                    <a:prstClr val="black">
                      <a:alpha val="40000"/>
                    </a:prstClr>
                  </a:outerShdw>
                </a:effectLst>
              </a:rPr>
              <a:t>Chaldee</a:t>
            </a:r>
            <a:r>
              <a:rPr lang="en-US" sz="5800" dirty="0">
                <a:solidFill>
                  <a:schemeClr val="bg1"/>
                </a:solidFill>
                <a:effectLst>
                  <a:outerShdw blurRad="50800" dist="38100" dir="5400000" algn="t" rotWithShape="0">
                    <a:prstClr val="black">
                      <a:alpha val="40000"/>
                    </a:prstClr>
                  </a:outerShdw>
                </a:effectLst>
              </a:rPr>
              <a:t> Lexicon)</a:t>
            </a:r>
          </a:p>
          <a:p>
            <a:pPr marL="228600" lvl="3">
              <a:spcBef>
                <a:spcPts val="1000"/>
              </a:spcBef>
            </a:pPr>
            <a:r>
              <a:rPr lang="en-US" sz="5800" dirty="0">
                <a:solidFill>
                  <a:schemeClr val="bg1"/>
                </a:solidFill>
                <a:effectLst>
                  <a:outerShdw blurRad="50800" dist="38100" dir="5400000" algn="t" rotWithShape="0">
                    <a:prstClr val="black">
                      <a:alpha val="40000"/>
                    </a:prstClr>
                  </a:outerShdw>
                </a:effectLst>
              </a:rPr>
              <a:t>“In biblical times, this important garment was typically a large square of cloth with armholes. It fell to or below the knee.” </a:t>
            </a:r>
            <a:r>
              <a:rPr lang="en-US" sz="3600" dirty="0">
                <a:solidFill>
                  <a:schemeClr val="bg1"/>
                </a:solidFill>
                <a:effectLst>
                  <a:outerShdw blurRad="50800" dist="38100" dir="5400000" algn="t" rotWithShape="0">
                    <a:prstClr val="black">
                      <a:alpha val="40000"/>
                    </a:prstClr>
                  </a:outerShdw>
                </a:effectLst>
              </a:rPr>
              <a:t>(The Revell Bible Dictionary (Grand Rapids, MI: Fleming H. Revell Co., 1990), </a:t>
            </a:r>
            <a:r>
              <a:rPr lang="en-US" sz="3600" dirty="0" err="1">
                <a:solidFill>
                  <a:schemeClr val="bg1"/>
                </a:solidFill>
                <a:effectLst>
                  <a:outerShdw blurRad="50800" dist="38100" dir="5400000" algn="t" rotWithShape="0">
                    <a:prstClr val="black">
                      <a:alpha val="40000"/>
                    </a:prstClr>
                  </a:outerShdw>
                </a:effectLst>
              </a:rPr>
              <a:t>s.v.</a:t>
            </a:r>
            <a:r>
              <a:rPr lang="en-US" sz="3600" dirty="0">
                <a:solidFill>
                  <a:schemeClr val="bg1"/>
                </a:solidFill>
                <a:effectLst>
                  <a:outerShdw blurRad="50800" dist="38100" dir="5400000" algn="t" rotWithShape="0">
                    <a:prstClr val="black">
                      <a:alpha val="40000"/>
                    </a:prstClr>
                  </a:outerShdw>
                </a:effectLst>
              </a:rPr>
              <a:t> “Cloak.” )</a:t>
            </a:r>
            <a:endParaRPr lang="en-US" sz="5800" dirty="0">
              <a:solidFill>
                <a:schemeClr val="bg1"/>
              </a:solidFill>
              <a:effectLst>
                <a:outerShdw blurRad="50800" dist="38100" dir="5400000" algn="t" rotWithShape="0">
                  <a:prstClr val="black">
                    <a:alpha val="40000"/>
                  </a:prstClr>
                </a:outerShdw>
              </a:effectLst>
            </a:endParaRP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12" name="Rectangle 11">
            <a:extLst>
              <a:ext uri="{FF2B5EF4-FFF2-40B4-BE49-F238E27FC236}">
                <a16:creationId xmlns:a16="http://schemas.microsoft.com/office/drawing/2014/main" id="{736BA788-608A-EF4E-8407-76A69C1D2594}"/>
              </a:ext>
            </a:extLst>
          </p:cNvPr>
          <p:cNvSpPr/>
          <p:nvPr/>
        </p:nvSpPr>
        <p:spPr>
          <a:xfrm>
            <a:off x="9929627" y="4014788"/>
            <a:ext cx="1196579" cy="6286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8A3D920-ECB5-A04F-9CA8-397A1E2B1EBC}"/>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0CECCC-0747-2648-B9F3-1D00BB075D88}"/>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0B26E7-DEE9-1F4F-95E4-5182236E3A48}"/>
              </a:ext>
            </a:extLst>
          </p:cNvPr>
          <p:cNvSpPr/>
          <p:nvPr/>
        </p:nvSpPr>
        <p:spPr>
          <a:xfrm>
            <a:off x="9929627" y="2243137"/>
            <a:ext cx="1196579" cy="2843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85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alpha val="40000"/>
                    </a:prstClr>
                  </a:outerShdw>
                </a:effectLst>
              </a:rPr>
              <a:t>Priests – Exodus 28:42-43</a:t>
            </a:r>
          </a:p>
          <a:p>
            <a:r>
              <a:rPr lang="en-US" sz="3200" dirty="0">
                <a:solidFill>
                  <a:schemeClr val="bg1"/>
                </a:solidFill>
                <a:effectLst>
                  <a:outerShdw blurRad="50800" dist="38100" dir="5400000" algn="t" rotWithShape="0">
                    <a:prstClr val="black">
                      <a:alpha val="40000"/>
                    </a:prstClr>
                  </a:outerShdw>
                </a:effectLst>
              </a:rPr>
              <a:t>God commanded trousers for the priests to cover their nakedness.</a:t>
            </a:r>
          </a:p>
          <a:p>
            <a:pPr lvl="1"/>
            <a:r>
              <a:rPr lang="en-US" sz="3200" dirty="0">
                <a:solidFill>
                  <a:schemeClr val="bg1"/>
                </a:solidFill>
                <a:effectLst>
                  <a:outerShdw blurRad="50800" dist="38100" dir="5400000" algn="t" rotWithShape="0">
                    <a:prstClr val="black">
                      <a:alpha val="40000"/>
                    </a:prstClr>
                  </a:outerShdw>
                </a:effectLst>
              </a:rPr>
              <a:t>Reach – waist to thighs.</a:t>
            </a:r>
          </a:p>
          <a:p>
            <a:r>
              <a:rPr lang="en-US" sz="3200" dirty="0">
                <a:solidFill>
                  <a:schemeClr val="bg1"/>
                </a:solidFill>
                <a:effectLst>
                  <a:outerShdw blurRad="50800" dist="38100" dir="5400000" algn="t" rotWithShape="0">
                    <a:prstClr val="black">
                      <a:alpha val="40000"/>
                    </a:prstClr>
                  </a:outerShdw>
                </a:effectLst>
              </a:rPr>
              <a:t>NOTE: </a:t>
            </a:r>
            <a:r>
              <a:rPr lang="en-US" sz="3200" i="1" dirty="0">
                <a:solidFill>
                  <a:schemeClr val="bg1"/>
                </a:solidFill>
                <a:effectLst>
                  <a:outerShdw blurRad="50800" dist="38100" dir="5400000" algn="t" rotWithShape="0">
                    <a:prstClr val="black">
                      <a:alpha val="40000"/>
                    </a:prstClr>
                  </a:outerShdw>
                </a:effectLst>
              </a:rPr>
              <a:t>“from…to” </a:t>
            </a:r>
            <a:r>
              <a:rPr lang="en-US" sz="3200" dirty="0">
                <a:solidFill>
                  <a:schemeClr val="bg1"/>
                </a:solidFill>
                <a:effectLst>
                  <a:outerShdw blurRad="50800" dist="38100" dir="5400000" algn="t" rotWithShape="0">
                    <a:prstClr val="black">
                      <a:alpha val="40000"/>
                    </a:prstClr>
                  </a:outerShdw>
                </a:effectLst>
              </a:rPr>
              <a:t>– an expression defining a range from one extreme to another including everything in between.</a:t>
            </a:r>
          </a:p>
          <a:p>
            <a:pPr lvl="1"/>
            <a:r>
              <a:rPr lang="en-US" sz="3200" i="1" dirty="0">
                <a:solidFill>
                  <a:schemeClr val="bg1"/>
                </a:solidFill>
                <a:effectLst>
                  <a:outerShdw blurRad="50800" dist="38100" dir="5400000" algn="t" rotWithShape="0">
                    <a:prstClr val="black">
                      <a:alpha val="40000"/>
                    </a:prstClr>
                  </a:outerShdw>
                </a:effectLst>
              </a:rPr>
              <a:t>Numbers 6:4 </a:t>
            </a:r>
            <a:r>
              <a:rPr lang="en-US" sz="3200" dirty="0">
                <a:solidFill>
                  <a:schemeClr val="bg1"/>
                </a:solidFill>
                <a:effectLst>
                  <a:outerShdw blurRad="50800" dist="38100" dir="5400000" algn="t" rotWithShape="0">
                    <a:prstClr val="black">
                      <a:alpha val="40000"/>
                    </a:prstClr>
                  </a:outerShdw>
                </a:effectLst>
              </a:rPr>
              <a:t>– Nazarite vow.</a:t>
            </a:r>
          </a:p>
          <a:p>
            <a:pPr lvl="1"/>
            <a:r>
              <a:rPr lang="en-US" sz="3200" i="1" dirty="0">
                <a:solidFill>
                  <a:schemeClr val="bg1"/>
                </a:solidFill>
                <a:effectLst>
                  <a:outerShdw blurRad="50800" dist="38100" dir="5400000" algn="t" rotWithShape="0">
                    <a:prstClr val="black">
                      <a:alpha val="40000"/>
                    </a:prstClr>
                  </a:outerShdw>
                </a:effectLst>
              </a:rPr>
              <a:t>2 Samuel 14:25 </a:t>
            </a:r>
            <a:r>
              <a:rPr lang="en-US" sz="3200" dirty="0">
                <a:solidFill>
                  <a:schemeClr val="bg1"/>
                </a:solidFill>
                <a:effectLst>
                  <a:outerShdw blurRad="50800" dist="38100" dir="5400000" algn="t" rotWithShape="0">
                    <a:prstClr val="black">
                      <a:alpha val="40000"/>
                    </a:prstClr>
                  </a:outerShdw>
                </a:effectLst>
              </a:rPr>
              <a:t>– Absalom’s looks.</a:t>
            </a:r>
          </a:p>
          <a:p>
            <a:r>
              <a:rPr lang="en-US" sz="3200" dirty="0">
                <a:solidFill>
                  <a:schemeClr val="bg1"/>
                </a:solidFill>
                <a:effectLst>
                  <a:outerShdw blurRad="50800" dist="38100" dir="5400000" algn="t" rotWithShape="0">
                    <a:prstClr val="black">
                      <a:alpha val="40000"/>
                    </a:prstClr>
                  </a:outerShdw>
                </a:effectLst>
              </a:rPr>
              <a:t>NOT covering PART of the thigh.</a:t>
            </a:r>
          </a:p>
          <a:p>
            <a:r>
              <a:rPr lang="en-US" sz="3200" dirty="0">
                <a:solidFill>
                  <a:schemeClr val="bg1"/>
                </a:solidFill>
                <a:effectLst>
                  <a:outerShdw blurRad="50800" dist="38100" dir="5400000" algn="t" rotWithShape="0">
                    <a:prstClr val="black">
                      <a:alpha val="40000"/>
                    </a:prstClr>
                  </a:outerShdw>
                </a:effectLst>
              </a:rPr>
              <a:t>Covering the WHOLE thigh.</a:t>
            </a: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7" name="Oval 6">
            <a:extLst>
              <a:ext uri="{FF2B5EF4-FFF2-40B4-BE49-F238E27FC236}">
                <a16:creationId xmlns:a16="http://schemas.microsoft.com/office/drawing/2014/main" id="{B8A3D920-ECB5-A04F-9CA8-397A1E2B1EBC}"/>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0CECCC-0747-2648-B9F3-1D00BB075D88}"/>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75F3B8-0CDE-BC49-B491-881AD7DD6E86}"/>
              </a:ext>
            </a:extLst>
          </p:cNvPr>
          <p:cNvSpPr/>
          <p:nvPr/>
        </p:nvSpPr>
        <p:spPr>
          <a:xfrm>
            <a:off x="9929627" y="4014788"/>
            <a:ext cx="1196579" cy="800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1129E6-16E2-084C-A256-A74A1FBD0571}"/>
              </a:ext>
            </a:extLst>
          </p:cNvPr>
          <p:cNvSpPr/>
          <p:nvPr/>
        </p:nvSpPr>
        <p:spPr>
          <a:xfrm>
            <a:off x="9929627" y="4014788"/>
            <a:ext cx="1196579" cy="1071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F474-4922-4449-8794-663019D6C306}"/>
              </a:ext>
            </a:extLst>
          </p:cNvPr>
          <p:cNvSpPr>
            <a:spLocks noGrp="1"/>
          </p:cNvSpPr>
          <p:nvPr>
            <p:ph type="ctrTitle"/>
          </p:nvPr>
        </p:nvSpPr>
        <p:spPr>
          <a:xfrm>
            <a:off x="762000" y="1255717"/>
            <a:ext cx="10668000" cy="2387600"/>
          </a:xfrm>
        </p:spPr>
        <p:txBody>
          <a:bodyPr>
            <a:normAutofit/>
          </a:bodyPr>
          <a:lstStyle/>
          <a:p>
            <a:r>
              <a:rPr lang="en-US" sz="8000" dirty="0">
                <a:solidFill>
                  <a:schemeClr val="bg1"/>
                </a:solidFill>
                <a:effectLst>
                  <a:outerShdw blurRad="50800" dist="38100" dir="5400000" algn="t" rotWithShape="0">
                    <a:prstClr val="black"/>
                  </a:outerShdw>
                </a:effectLst>
                <a:latin typeface="American Typewriter" panose="02090604020004020304" pitchFamily="18" charset="77"/>
              </a:rPr>
              <a:t>Concerning Modesty</a:t>
            </a:r>
          </a:p>
        </p:txBody>
      </p:sp>
      <p:sp>
        <p:nvSpPr>
          <p:cNvPr id="3" name="Subtitle 2">
            <a:extLst>
              <a:ext uri="{FF2B5EF4-FFF2-40B4-BE49-F238E27FC236}">
                <a16:creationId xmlns:a16="http://schemas.microsoft.com/office/drawing/2014/main" id="{3D859656-E0F7-9343-A530-C51F98F6D8FD}"/>
              </a:ext>
            </a:extLst>
          </p:cNvPr>
          <p:cNvSpPr>
            <a:spLocks noGrp="1"/>
          </p:cNvSpPr>
          <p:nvPr>
            <p:ph type="subTitle" idx="1"/>
          </p:nvPr>
        </p:nvSpPr>
        <p:spPr>
          <a:xfrm>
            <a:off x="1524000" y="3816355"/>
            <a:ext cx="9144000" cy="1655762"/>
          </a:xfrm>
        </p:spPr>
        <p:txBody>
          <a:bodyPr>
            <a:normAutofit/>
          </a:bodyPr>
          <a:lstStyle/>
          <a:p>
            <a:r>
              <a:rPr lang="en-US" sz="44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p>
        </p:txBody>
      </p:sp>
    </p:spTree>
    <p:extLst>
      <p:ext uri="{BB962C8B-B14F-4D97-AF65-F5344CB8AC3E}">
        <p14:creationId xmlns:p14="http://schemas.microsoft.com/office/powerpoint/2010/main" val="1410104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fontScale="92500" lnSpcReduction="20000"/>
          </a:bodyPr>
          <a:lstStyle/>
          <a:p>
            <a:pPr marL="0" indent="0">
              <a:buNone/>
            </a:pPr>
            <a:r>
              <a:rPr lang="en-US" sz="3900" b="1" dirty="0">
                <a:solidFill>
                  <a:schemeClr val="bg1"/>
                </a:solidFill>
                <a:effectLst>
                  <a:outerShdw blurRad="50800" dist="38100" dir="5400000" algn="t" rotWithShape="0">
                    <a:prstClr val="black">
                      <a:alpha val="40000"/>
                    </a:prstClr>
                  </a:outerShdw>
                </a:effectLst>
              </a:rPr>
              <a:t>Figuratively in the Prophets</a:t>
            </a:r>
          </a:p>
          <a:p>
            <a:r>
              <a:rPr lang="en-US" sz="3500" dirty="0">
                <a:solidFill>
                  <a:schemeClr val="bg1"/>
                </a:solidFill>
                <a:effectLst>
                  <a:outerShdw blurRad="50800" dist="38100" dir="5400000" algn="t" rotWithShape="0">
                    <a:prstClr val="black">
                      <a:alpha val="40000"/>
                    </a:prstClr>
                  </a:outerShdw>
                </a:effectLst>
              </a:rPr>
              <a:t>Concerning the humiliation of Babylon –            </a:t>
            </a:r>
            <a:r>
              <a:rPr lang="en-US" sz="3500" i="1" dirty="0">
                <a:solidFill>
                  <a:schemeClr val="bg1"/>
                </a:solidFill>
                <a:effectLst>
                  <a:outerShdw blurRad="50800" dist="38100" dir="5400000" algn="t" rotWithShape="0">
                    <a:prstClr val="black">
                      <a:alpha val="40000"/>
                    </a:prstClr>
                  </a:outerShdw>
                </a:effectLst>
              </a:rPr>
              <a:t>Isaiah 47:2-3</a:t>
            </a:r>
            <a:r>
              <a:rPr lang="en-US" sz="3500" dirty="0">
                <a:solidFill>
                  <a:schemeClr val="bg1"/>
                </a:solidFill>
                <a:effectLst>
                  <a:outerShdw blurRad="50800" dist="38100" dir="5400000" algn="t" rotWithShape="0">
                    <a:prstClr val="black">
                      <a:alpha val="40000"/>
                    </a:prstClr>
                  </a:outerShdw>
                </a:effectLst>
              </a:rPr>
              <a:t> – uncovered thigh is nakedness.</a:t>
            </a:r>
          </a:p>
          <a:p>
            <a:r>
              <a:rPr lang="en-US" sz="3500" dirty="0">
                <a:solidFill>
                  <a:schemeClr val="bg1"/>
                </a:solidFill>
                <a:effectLst>
                  <a:outerShdw blurRad="50800" dist="38100" dir="5400000" algn="t" rotWithShape="0">
                    <a:prstClr val="black">
                      <a:alpha val="40000"/>
                    </a:prstClr>
                  </a:outerShdw>
                </a:effectLst>
              </a:rPr>
              <a:t>Concerning the woe of Nineveh – </a:t>
            </a:r>
            <a:r>
              <a:rPr lang="en-US" sz="3500" i="1" dirty="0">
                <a:solidFill>
                  <a:schemeClr val="bg1"/>
                </a:solidFill>
                <a:effectLst>
                  <a:outerShdw blurRad="50800" dist="38100" dir="5400000" algn="t" rotWithShape="0">
                    <a:prstClr val="black">
                      <a:alpha val="40000"/>
                    </a:prstClr>
                  </a:outerShdw>
                </a:effectLst>
              </a:rPr>
              <a:t>Nahum 3:5 </a:t>
            </a:r>
            <a:r>
              <a:rPr lang="en-US" sz="3500" dirty="0">
                <a:solidFill>
                  <a:schemeClr val="bg1"/>
                </a:solidFill>
                <a:effectLst>
                  <a:outerShdw blurRad="50800" dist="38100" dir="5400000" algn="t" rotWithShape="0">
                    <a:prstClr val="black">
                      <a:alpha val="40000"/>
                    </a:prstClr>
                  </a:outerShdw>
                </a:effectLst>
              </a:rPr>
              <a:t>– lifted skirt revealed nakedness.</a:t>
            </a:r>
          </a:p>
          <a:p>
            <a:r>
              <a:rPr lang="en-US" sz="3500" dirty="0">
                <a:solidFill>
                  <a:schemeClr val="bg1"/>
                </a:solidFill>
                <a:effectLst>
                  <a:outerShdw blurRad="50800" dist="38100" dir="5400000" algn="t" rotWithShape="0">
                    <a:prstClr val="black">
                      <a:alpha val="40000"/>
                    </a:prstClr>
                  </a:outerShdw>
                </a:effectLst>
              </a:rPr>
              <a:t>Concerning the sign against Egypt and Assyria – </a:t>
            </a:r>
            <a:r>
              <a:rPr lang="en-US" sz="3500" i="1" dirty="0">
                <a:solidFill>
                  <a:schemeClr val="bg1"/>
                </a:solidFill>
                <a:effectLst>
                  <a:outerShdw blurRad="50800" dist="38100" dir="5400000" algn="t" rotWithShape="0">
                    <a:prstClr val="black">
                      <a:alpha val="40000"/>
                    </a:prstClr>
                  </a:outerShdw>
                </a:effectLst>
              </a:rPr>
              <a:t>Isaiah 20:3-4 </a:t>
            </a:r>
            <a:r>
              <a:rPr lang="en-US" sz="3500" dirty="0">
                <a:solidFill>
                  <a:schemeClr val="bg1"/>
                </a:solidFill>
                <a:effectLst>
                  <a:outerShdw blurRad="50800" dist="38100" dir="5400000" algn="t" rotWithShape="0">
                    <a:prstClr val="black">
                      <a:alpha val="40000"/>
                    </a:prstClr>
                  </a:outerShdw>
                </a:effectLst>
              </a:rPr>
              <a:t>– buttocks – the backside needs covering as well.</a:t>
            </a:r>
          </a:p>
          <a:p>
            <a:r>
              <a:rPr lang="en-US" sz="3500" dirty="0">
                <a:solidFill>
                  <a:schemeClr val="bg1"/>
                </a:solidFill>
                <a:effectLst>
                  <a:outerShdw blurRad="50800" dist="38100" dir="5400000" algn="t" rotWithShape="0">
                    <a:prstClr val="black">
                      <a:alpha val="40000"/>
                    </a:prstClr>
                  </a:outerShdw>
                </a:effectLst>
              </a:rPr>
              <a:t>Concerning God’s love for Jerusalem –               </a:t>
            </a:r>
            <a:r>
              <a:rPr lang="en-US" sz="3500" i="1" dirty="0">
                <a:solidFill>
                  <a:schemeClr val="bg1"/>
                </a:solidFill>
                <a:effectLst>
                  <a:outerShdw blurRad="50800" dist="38100" dir="5400000" algn="t" rotWithShape="0">
                    <a:prstClr val="black">
                      <a:alpha val="40000"/>
                    </a:prstClr>
                  </a:outerShdw>
                </a:effectLst>
              </a:rPr>
              <a:t>Ezekiel 16:7-8</a:t>
            </a:r>
            <a:r>
              <a:rPr lang="en-US" sz="3500" dirty="0">
                <a:solidFill>
                  <a:schemeClr val="bg1"/>
                </a:solidFill>
                <a:effectLst>
                  <a:outerShdw blurRad="50800" dist="38100" dir="5400000" algn="t" rotWithShape="0">
                    <a:prstClr val="black">
                      <a:alpha val="40000"/>
                    </a:prstClr>
                  </a:outerShdw>
                </a:effectLst>
              </a:rPr>
              <a:t> – uncovered breasts – both male and female – nakedness.</a:t>
            </a:r>
          </a:p>
          <a:p>
            <a:r>
              <a:rPr lang="en-US" sz="3500" dirty="0">
                <a:solidFill>
                  <a:schemeClr val="bg1"/>
                </a:solidFill>
                <a:effectLst>
                  <a:outerShdw blurRad="50800" dist="38100" dir="5400000" algn="t" rotWithShape="0">
                    <a:prstClr val="black">
                      <a:alpha val="40000"/>
                    </a:prstClr>
                  </a:outerShdw>
                </a:effectLst>
              </a:rPr>
              <a:t>Conclusion – those areas need covering.</a:t>
            </a: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7" name="Oval 6">
            <a:extLst>
              <a:ext uri="{FF2B5EF4-FFF2-40B4-BE49-F238E27FC236}">
                <a16:creationId xmlns:a16="http://schemas.microsoft.com/office/drawing/2014/main" id="{B8A3D920-ECB5-A04F-9CA8-397A1E2B1EBC}"/>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0CECCC-0747-2648-B9F3-1D00BB075D88}"/>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75F3B8-0CDE-BC49-B491-881AD7DD6E86}"/>
              </a:ext>
            </a:extLst>
          </p:cNvPr>
          <p:cNvSpPr/>
          <p:nvPr/>
        </p:nvSpPr>
        <p:spPr>
          <a:xfrm>
            <a:off x="9929627" y="4014788"/>
            <a:ext cx="1196579" cy="1071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1347A-4F08-DC4E-9C54-CC6758B11370}"/>
              </a:ext>
            </a:extLst>
          </p:cNvPr>
          <p:cNvSpPr/>
          <p:nvPr/>
        </p:nvSpPr>
        <p:spPr>
          <a:xfrm>
            <a:off x="9929627" y="2686047"/>
            <a:ext cx="1196579" cy="6214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6D2214-A17C-4740-A165-8DEF0DA1E78C}"/>
              </a:ext>
            </a:extLst>
          </p:cNvPr>
          <p:cNvSpPr/>
          <p:nvPr/>
        </p:nvSpPr>
        <p:spPr>
          <a:xfrm>
            <a:off x="9929627" y="2243137"/>
            <a:ext cx="1196579" cy="2843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95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dissolv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Conclusion</a:t>
            </a:r>
          </a:p>
          <a:p>
            <a:r>
              <a:rPr lang="en-US" sz="3200" dirty="0">
                <a:solidFill>
                  <a:schemeClr val="bg1"/>
                </a:solidFill>
                <a:effectLst>
                  <a:outerShdw blurRad="50800" dist="38100" dir="5400000" algn="t" rotWithShape="0">
                    <a:prstClr val="black">
                      <a:alpha val="40000"/>
                    </a:prstClr>
                  </a:outerShdw>
                </a:effectLst>
              </a:rPr>
              <a:t>Modest dress is that which covers nakedness.</a:t>
            </a:r>
          </a:p>
          <a:p>
            <a:r>
              <a:rPr lang="en-US" sz="3200" dirty="0">
                <a:solidFill>
                  <a:schemeClr val="bg1"/>
                </a:solidFill>
                <a:effectLst>
                  <a:outerShdw blurRad="50800" dist="38100" dir="5400000" algn="t" rotWithShape="0">
                    <a:prstClr val="black">
                      <a:alpha val="40000"/>
                    </a:prstClr>
                  </a:outerShdw>
                </a:effectLst>
              </a:rPr>
              <a:t>Nakedness includes:</a:t>
            </a:r>
          </a:p>
          <a:p>
            <a:pPr lvl="1"/>
            <a:r>
              <a:rPr lang="en-US" sz="3200" dirty="0">
                <a:solidFill>
                  <a:schemeClr val="bg1"/>
                </a:solidFill>
                <a:effectLst>
                  <a:outerShdw blurRad="50800" dist="38100" dir="5400000" algn="t" rotWithShape="0">
                    <a:prstClr val="black">
                      <a:alpha val="40000"/>
                    </a:prstClr>
                  </a:outerShdw>
                </a:effectLst>
              </a:rPr>
              <a:t>The waist to the thighs (to the knees).</a:t>
            </a:r>
          </a:p>
          <a:p>
            <a:pPr lvl="1"/>
            <a:r>
              <a:rPr lang="en-US" sz="3200" dirty="0">
                <a:solidFill>
                  <a:schemeClr val="bg1"/>
                </a:solidFill>
                <a:effectLst>
                  <a:outerShdw blurRad="50800" dist="38100" dir="5400000" algn="t" rotWithShape="0">
                    <a:prstClr val="black">
                      <a:alpha val="40000"/>
                    </a:prstClr>
                  </a:outerShdw>
                </a:effectLst>
              </a:rPr>
              <a:t>The uncovered thigh.</a:t>
            </a:r>
          </a:p>
          <a:p>
            <a:pPr lvl="1"/>
            <a:r>
              <a:rPr lang="en-US" sz="3200" dirty="0">
                <a:solidFill>
                  <a:schemeClr val="bg1"/>
                </a:solidFill>
                <a:effectLst>
                  <a:outerShdw blurRad="50800" dist="38100" dir="5400000" algn="t" rotWithShape="0">
                    <a:prstClr val="black">
                      <a:alpha val="40000"/>
                    </a:prstClr>
                  </a:outerShdw>
                </a:effectLst>
              </a:rPr>
              <a:t>The uncovered buttocks.</a:t>
            </a:r>
          </a:p>
          <a:p>
            <a:pPr lvl="1"/>
            <a:r>
              <a:rPr lang="en-US" sz="3200" dirty="0">
                <a:solidFill>
                  <a:schemeClr val="bg1"/>
                </a:solidFill>
                <a:effectLst>
                  <a:outerShdw blurRad="50800" dist="38100" dir="5400000" algn="t" rotWithShape="0">
                    <a:prstClr val="black">
                      <a:alpha val="40000"/>
                    </a:prstClr>
                  </a:outerShdw>
                </a:effectLst>
              </a:rPr>
              <a:t>The uncovered breasts.</a:t>
            </a:r>
          </a:p>
          <a:p>
            <a:pPr lvl="1"/>
            <a:r>
              <a:rPr lang="en-US" sz="3200" dirty="0">
                <a:solidFill>
                  <a:schemeClr val="bg1"/>
                </a:solidFill>
                <a:effectLst>
                  <a:outerShdw blurRad="50800" dist="38100" dir="5400000" algn="t" rotWithShape="0">
                    <a:prstClr val="black">
                      <a:alpha val="40000"/>
                    </a:prstClr>
                  </a:outerShdw>
                </a:effectLst>
              </a:rPr>
              <a:t>Everything from the shoulders down to the knees.</a:t>
            </a:r>
          </a:p>
          <a:p>
            <a:r>
              <a:rPr lang="en-US" sz="3200" dirty="0">
                <a:solidFill>
                  <a:schemeClr val="bg1"/>
                </a:solidFill>
                <a:effectLst>
                  <a:outerShdw blurRad="50800" dist="38100" dir="5400000" algn="t" rotWithShape="0">
                    <a:prstClr val="black">
                      <a:alpha val="40000"/>
                    </a:prstClr>
                  </a:outerShdw>
                </a:effectLst>
              </a:rPr>
              <a:t>Modest dress covers these areas at all times.</a:t>
            </a: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7" name="Oval 6">
            <a:extLst>
              <a:ext uri="{FF2B5EF4-FFF2-40B4-BE49-F238E27FC236}">
                <a16:creationId xmlns:a16="http://schemas.microsoft.com/office/drawing/2014/main" id="{B8A3D920-ECB5-A04F-9CA8-397A1E2B1EBC}"/>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0CECCC-0747-2648-B9F3-1D00BB075D88}"/>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75F3B8-0CDE-BC49-B491-881AD7DD6E86}"/>
              </a:ext>
            </a:extLst>
          </p:cNvPr>
          <p:cNvSpPr/>
          <p:nvPr/>
        </p:nvSpPr>
        <p:spPr>
          <a:xfrm>
            <a:off x="9929627" y="4014788"/>
            <a:ext cx="1196579" cy="1071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1347A-4F08-DC4E-9C54-CC6758B11370}"/>
              </a:ext>
            </a:extLst>
          </p:cNvPr>
          <p:cNvSpPr/>
          <p:nvPr/>
        </p:nvSpPr>
        <p:spPr>
          <a:xfrm>
            <a:off x="9929627" y="2686047"/>
            <a:ext cx="1196579" cy="6214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BB286-40FF-AE44-B057-93B158B509C4}"/>
              </a:ext>
            </a:extLst>
          </p:cNvPr>
          <p:cNvSpPr/>
          <p:nvPr/>
        </p:nvSpPr>
        <p:spPr>
          <a:xfrm>
            <a:off x="9933186" y="2243137"/>
            <a:ext cx="1196579" cy="2843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6D2214-A17C-4740-A165-8DEF0DA1E78C}"/>
              </a:ext>
            </a:extLst>
          </p:cNvPr>
          <p:cNvSpPr/>
          <p:nvPr/>
        </p:nvSpPr>
        <p:spPr>
          <a:xfrm>
            <a:off x="9929627" y="2243137"/>
            <a:ext cx="1210867" cy="2843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ssolv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fade">
                                      <p:cBhvr>
                                        <p:cTn id="72" dur="1000"/>
                                        <p:tgtEl>
                                          <p:spTgt spid="3">
                                            <p:txEl>
                                              <p:pRg st="8" end="8"/>
                                            </p:txEl>
                                          </p:spTgt>
                                        </p:tgtEl>
                                      </p:cBhvr>
                                    </p:animEffect>
                                    <p:anim calcmode="lin" valueType="num">
                                      <p:cBhvr>
                                        <p:cTn id="7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use the OT in this way?</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have we done?</a:t>
            </a:r>
          </a:p>
          <a:p>
            <a:r>
              <a:rPr lang="en-US" sz="3200" dirty="0">
                <a:solidFill>
                  <a:schemeClr val="bg1"/>
                </a:solidFill>
                <a:effectLst>
                  <a:outerShdw blurRad="50800" dist="38100" dir="5400000" algn="t" rotWithShape="0">
                    <a:prstClr val="black">
                      <a:alpha val="40000"/>
                    </a:prstClr>
                  </a:outerShdw>
                </a:effectLst>
              </a:rPr>
              <a:t>We have not bound the Old Testament.</a:t>
            </a:r>
          </a:p>
          <a:p>
            <a:r>
              <a:rPr lang="en-US" sz="3200" dirty="0">
                <a:solidFill>
                  <a:schemeClr val="bg1"/>
                </a:solidFill>
                <a:effectLst>
                  <a:outerShdw blurRad="50800" dist="38100" dir="5400000" algn="t" rotWithShape="0">
                    <a:prstClr val="black">
                      <a:alpha val="40000"/>
                    </a:prstClr>
                  </a:outerShdw>
                </a:effectLst>
              </a:rPr>
              <a:t>We have simply defined nakedness.</a:t>
            </a:r>
          </a:p>
          <a:p>
            <a:pPr lvl="1"/>
            <a:r>
              <a:rPr lang="en-US" sz="3200" dirty="0">
                <a:solidFill>
                  <a:schemeClr val="bg1"/>
                </a:solidFill>
                <a:effectLst>
                  <a:outerShdw blurRad="50800" dist="38100" dir="5400000" algn="t" rotWithShape="0">
                    <a:prstClr val="black">
                      <a:alpha val="40000"/>
                    </a:prstClr>
                  </a:outerShdw>
                </a:effectLst>
              </a:rPr>
              <a:t>Nakedness pertains to the creation of God that is the human body.</a:t>
            </a:r>
          </a:p>
          <a:p>
            <a:pPr lvl="1"/>
            <a:r>
              <a:rPr lang="en-US" sz="3200" dirty="0">
                <a:solidFill>
                  <a:schemeClr val="bg1"/>
                </a:solidFill>
                <a:effectLst>
                  <a:outerShdw blurRad="50800" dist="38100" dir="5400000" algn="t" rotWithShape="0">
                    <a:prstClr val="black">
                      <a:alpha val="40000"/>
                    </a:prstClr>
                  </a:outerShdw>
                </a:effectLst>
              </a:rPr>
              <a:t>God has not changed His view on what portion of the body is considered nakedness.</a:t>
            </a:r>
          </a:p>
        </p:txBody>
      </p:sp>
    </p:spTree>
    <p:extLst>
      <p:ext uri="{BB962C8B-B14F-4D97-AF65-F5344CB8AC3E}">
        <p14:creationId xmlns:p14="http://schemas.microsoft.com/office/powerpoint/2010/main" val="85667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Can we use the OT in this way?</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have we done?</a:t>
            </a:r>
          </a:p>
          <a:p>
            <a:pPr marL="0" indent="0">
              <a:buNone/>
            </a:pPr>
            <a:r>
              <a:rPr lang="en-US" sz="3600" b="1" dirty="0">
                <a:solidFill>
                  <a:schemeClr val="bg1"/>
                </a:solidFill>
                <a:effectLst>
                  <a:outerShdw blurRad="50800" dist="38100" dir="5400000" algn="t" rotWithShape="0">
                    <a:prstClr val="black">
                      <a:alpha val="40000"/>
                    </a:prstClr>
                  </a:outerShdw>
                </a:effectLst>
              </a:rPr>
              <a:t>We have used the Old Testament for our learning –         </a:t>
            </a:r>
            <a:r>
              <a:rPr lang="en-US" sz="3600" i="1" dirty="0">
                <a:solidFill>
                  <a:schemeClr val="bg1"/>
                </a:solidFill>
                <a:effectLst>
                  <a:outerShdw blurRad="50800" dist="38100" dir="5400000" algn="t" rotWithShape="0">
                    <a:prstClr val="black">
                      <a:alpha val="40000"/>
                    </a:prstClr>
                  </a:outerShdw>
                </a:effectLst>
              </a:rPr>
              <a:t>Romans 15:4; 1 Corinthians 10:6</a:t>
            </a:r>
          </a:p>
          <a:p>
            <a:r>
              <a:rPr lang="en-US" sz="3200" dirty="0">
                <a:solidFill>
                  <a:schemeClr val="bg1"/>
                </a:solidFill>
                <a:effectLst>
                  <a:outerShdw blurRad="50800" dist="38100" dir="5400000" algn="t" rotWithShape="0">
                    <a:prstClr val="black">
                      <a:alpha val="40000"/>
                    </a:prstClr>
                  </a:outerShdw>
                </a:effectLst>
              </a:rPr>
              <a:t>What is faith? – </a:t>
            </a:r>
            <a:r>
              <a:rPr lang="en-US" sz="3200" i="1" dirty="0">
                <a:solidFill>
                  <a:schemeClr val="bg1"/>
                </a:solidFill>
                <a:effectLst>
                  <a:outerShdw blurRad="50800" dist="38100" dir="5400000" algn="t" rotWithShape="0">
                    <a:prstClr val="black">
                      <a:alpha val="40000"/>
                    </a:prstClr>
                  </a:outerShdw>
                </a:effectLst>
              </a:rPr>
              <a:t>Hebrews 11</a:t>
            </a:r>
          </a:p>
          <a:p>
            <a:r>
              <a:rPr lang="en-US" sz="3200" dirty="0">
                <a:solidFill>
                  <a:schemeClr val="bg1"/>
                </a:solidFill>
                <a:effectLst>
                  <a:outerShdw blurRad="50800" dist="38100" dir="5400000" algn="t" rotWithShape="0">
                    <a:prstClr val="black">
                      <a:alpha val="40000"/>
                    </a:prstClr>
                  </a:outerShdw>
                </a:effectLst>
              </a:rPr>
              <a:t>What is apostasy? – </a:t>
            </a:r>
            <a:r>
              <a:rPr lang="en-US" sz="3200" i="1" dirty="0">
                <a:solidFill>
                  <a:schemeClr val="bg1"/>
                </a:solidFill>
                <a:effectLst>
                  <a:outerShdw blurRad="50800" dist="38100" dir="5400000" algn="t" rotWithShape="0">
                    <a:prstClr val="black">
                      <a:alpha val="40000"/>
                    </a:prstClr>
                  </a:outerShdw>
                </a:effectLst>
              </a:rPr>
              <a:t>Hebrews 3-4</a:t>
            </a:r>
          </a:p>
          <a:p>
            <a:r>
              <a:rPr lang="en-US" sz="3200" dirty="0">
                <a:solidFill>
                  <a:schemeClr val="bg1"/>
                </a:solidFill>
                <a:effectLst>
                  <a:outerShdw blurRad="50800" dist="38100" dir="5400000" algn="t" rotWithShape="0">
                    <a:prstClr val="black">
                      <a:alpha val="40000"/>
                    </a:prstClr>
                  </a:outerShdw>
                </a:effectLst>
              </a:rPr>
              <a:t>What is God’s intention for marriage? – </a:t>
            </a:r>
            <a:r>
              <a:rPr lang="en-US" sz="3200" i="1" dirty="0">
                <a:solidFill>
                  <a:schemeClr val="bg1"/>
                </a:solidFill>
                <a:effectLst>
                  <a:outerShdw blurRad="50800" dist="38100" dir="5400000" algn="t" rotWithShape="0">
                    <a:prstClr val="black">
                      <a:alpha val="40000"/>
                    </a:prstClr>
                  </a:outerShdw>
                </a:effectLst>
              </a:rPr>
              <a:t>Matthew 19</a:t>
            </a:r>
          </a:p>
          <a:p>
            <a:r>
              <a:rPr lang="en-US" sz="3200" b="1" dirty="0">
                <a:solidFill>
                  <a:schemeClr val="bg1"/>
                </a:solidFill>
                <a:effectLst>
                  <a:outerShdw blurRad="50800" dist="38100" dir="5400000" algn="t" rotWithShape="0">
                    <a:prstClr val="black">
                      <a:alpha val="40000"/>
                    </a:prstClr>
                  </a:outerShdw>
                </a:effectLst>
              </a:rPr>
              <a:t>What is nakedness? – It has not changed since the beginning. Adam and Eve were before the OT. Nakedness remains the same.</a:t>
            </a:r>
          </a:p>
        </p:txBody>
      </p:sp>
    </p:spTree>
    <p:extLst>
      <p:ext uri="{BB962C8B-B14F-4D97-AF65-F5344CB8AC3E}">
        <p14:creationId xmlns:p14="http://schemas.microsoft.com/office/powerpoint/2010/main" val="317247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F474-4922-4449-8794-663019D6C306}"/>
              </a:ext>
            </a:extLst>
          </p:cNvPr>
          <p:cNvSpPr>
            <a:spLocks noGrp="1"/>
          </p:cNvSpPr>
          <p:nvPr>
            <p:ph type="ctrTitle"/>
          </p:nvPr>
        </p:nvSpPr>
        <p:spPr>
          <a:xfrm>
            <a:off x="762000" y="1255717"/>
            <a:ext cx="10668000" cy="2387600"/>
          </a:xfrm>
        </p:spPr>
        <p:txBody>
          <a:bodyPr>
            <a:normAutofit/>
          </a:bodyPr>
          <a:lstStyle/>
          <a:p>
            <a:r>
              <a:rPr lang="en-US" sz="8000" dirty="0">
                <a:solidFill>
                  <a:schemeClr val="bg1"/>
                </a:solidFill>
                <a:effectLst>
                  <a:outerShdw blurRad="50800" dist="38100" dir="5400000" algn="t" rotWithShape="0">
                    <a:prstClr val="black"/>
                  </a:outerShdw>
                </a:effectLst>
                <a:latin typeface="American Typewriter" panose="02090604020004020304" pitchFamily="18" charset="77"/>
              </a:rPr>
              <a:t>Concerning Modesty</a:t>
            </a:r>
          </a:p>
        </p:txBody>
      </p:sp>
      <p:sp>
        <p:nvSpPr>
          <p:cNvPr id="3" name="Subtitle 2">
            <a:extLst>
              <a:ext uri="{FF2B5EF4-FFF2-40B4-BE49-F238E27FC236}">
                <a16:creationId xmlns:a16="http://schemas.microsoft.com/office/drawing/2014/main" id="{3D859656-E0F7-9343-A530-C51F98F6D8FD}"/>
              </a:ext>
            </a:extLst>
          </p:cNvPr>
          <p:cNvSpPr>
            <a:spLocks noGrp="1"/>
          </p:cNvSpPr>
          <p:nvPr>
            <p:ph type="subTitle" idx="1"/>
          </p:nvPr>
        </p:nvSpPr>
        <p:spPr>
          <a:xfrm>
            <a:off x="1524000" y="3816355"/>
            <a:ext cx="9144000" cy="1655762"/>
          </a:xfrm>
        </p:spPr>
        <p:txBody>
          <a:bodyPr>
            <a:normAutofit/>
          </a:bodyPr>
          <a:lstStyle/>
          <a:p>
            <a:r>
              <a:rPr lang="en-US" sz="44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p>
        </p:txBody>
      </p:sp>
    </p:spTree>
    <p:extLst>
      <p:ext uri="{BB962C8B-B14F-4D97-AF65-F5344CB8AC3E}">
        <p14:creationId xmlns:p14="http://schemas.microsoft.com/office/powerpoint/2010/main" val="381235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Context</a:t>
            </a:r>
          </a:p>
          <a:p>
            <a:r>
              <a:rPr lang="en-US" sz="3200" dirty="0">
                <a:solidFill>
                  <a:schemeClr val="bg1"/>
                </a:solidFill>
                <a:effectLst>
                  <a:outerShdw blurRad="50800" dist="38100" dir="5400000" algn="t" rotWithShape="0">
                    <a:prstClr val="black">
                      <a:alpha val="40000"/>
                    </a:prstClr>
                  </a:outerShdw>
                </a:effectLst>
              </a:rPr>
              <a:t>Conduct in the worship assembly</a:t>
            </a:r>
          </a:p>
          <a:p>
            <a:pPr lvl="1"/>
            <a:r>
              <a:rPr lang="en-US" sz="3200" i="1" dirty="0">
                <a:solidFill>
                  <a:schemeClr val="bg1"/>
                </a:solidFill>
                <a:effectLst>
                  <a:outerShdw blurRad="50800" dist="38100" dir="5400000" algn="t" rotWithShape="0">
                    <a:prstClr val="black">
                      <a:alpha val="40000"/>
                    </a:prstClr>
                  </a:outerShdw>
                </a:effectLst>
              </a:rPr>
              <a:t>(v. 8) </a:t>
            </a:r>
            <a:r>
              <a:rPr lang="en-US" sz="3200" dirty="0">
                <a:solidFill>
                  <a:schemeClr val="bg1"/>
                </a:solidFill>
                <a:effectLst>
                  <a:outerShdw blurRad="50800" dist="38100" dir="5400000" algn="t" rotWithShape="0">
                    <a:prstClr val="black">
                      <a:alpha val="40000"/>
                    </a:prstClr>
                  </a:outerShdw>
                </a:effectLst>
              </a:rPr>
              <a:t>– males praying.</a:t>
            </a:r>
          </a:p>
          <a:p>
            <a:pPr lvl="1"/>
            <a:r>
              <a:rPr lang="en-US" sz="3200" i="1" dirty="0">
                <a:solidFill>
                  <a:schemeClr val="bg1"/>
                </a:solidFill>
                <a:effectLst>
                  <a:outerShdw blurRad="50800" dist="38100" dir="5400000" algn="t" rotWithShape="0">
                    <a:prstClr val="black">
                      <a:alpha val="40000"/>
                    </a:prstClr>
                  </a:outerShdw>
                </a:effectLst>
              </a:rPr>
              <a:t>(vv. 11-12) </a:t>
            </a:r>
            <a:r>
              <a:rPr lang="en-US" sz="3200" dirty="0">
                <a:solidFill>
                  <a:schemeClr val="bg1"/>
                </a:solidFill>
                <a:effectLst>
                  <a:outerShdw blurRad="50800" dist="38100" dir="5400000" algn="t" rotWithShape="0">
                    <a:prstClr val="black">
                      <a:alpha val="40000"/>
                    </a:prstClr>
                  </a:outerShdw>
                </a:effectLst>
              </a:rPr>
              <a:t>– females silent.</a:t>
            </a:r>
          </a:p>
          <a:p>
            <a:r>
              <a:rPr lang="en-US" sz="3200" dirty="0">
                <a:solidFill>
                  <a:schemeClr val="bg1"/>
                </a:solidFill>
                <a:effectLst>
                  <a:outerShdw blurRad="50800" dist="38100" dir="5400000" algn="t" rotWithShape="0">
                    <a:prstClr val="black">
                      <a:alpha val="40000"/>
                    </a:prstClr>
                  </a:outerShdw>
                </a:effectLst>
              </a:rPr>
              <a:t>How each conducts themselves appropriately in the assembly:</a:t>
            </a:r>
          </a:p>
          <a:p>
            <a:pPr lvl="1"/>
            <a:r>
              <a:rPr lang="en-US" sz="3200" dirty="0">
                <a:solidFill>
                  <a:schemeClr val="bg1"/>
                </a:solidFill>
                <a:effectLst>
                  <a:outerShdw blurRad="50800" dist="38100" dir="5400000" algn="t" rotWithShape="0">
                    <a:prstClr val="black">
                      <a:alpha val="40000"/>
                    </a:prstClr>
                  </a:outerShdw>
                </a:effectLst>
              </a:rPr>
              <a:t>Men – </a:t>
            </a:r>
            <a:r>
              <a:rPr lang="en-US" sz="3200" i="1" dirty="0">
                <a:solidFill>
                  <a:schemeClr val="bg1"/>
                </a:solidFill>
                <a:effectLst>
                  <a:outerShdw blurRad="50800" dist="38100" dir="5400000" algn="t" rotWithShape="0">
                    <a:prstClr val="black">
                      <a:alpha val="40000"/>
                    </a:prstClr>
                  </a:outerShdw>
                </a:effectLst>
              </a:rPr>
              <a:t>(v. 8) </a:t>
            </a:r>
            <a:r>
              <a:rPr lang="en-US" sz="3200" dirty="0">
                <a:solidFill>
                  <a:schemeClr val="bg1"/>
                </a:solidFill>
                <a:effectLst>
                  <a:outerShdw blurRad="50800" dist="38100" dir="5400000" algn="t" rotWithShape="0">
                    <a:prstClr val="black">
                      <a:alpha val="40000"/>
                    </a:prstClr>
                  </a:outerShdw>
                </a:effectLst>
              </a:rPr>
              <a:t>– holiness, no wrath or doubting.</a:t>
            </a:r>
          </a:p>
          <a:p>
            <a:pPr lvl="1"/>
            <a:r>
              <a:rPr lang="en-US" sz="3200" i="1" dirty="0">
                <a:solidFill>
                  <a:schemeClr val="bg1"/>
                </a:solidFill>
                <a:effectLst>
                  <a:outerShdw blurRad="50800" dist="38100" dir="5400000" algn="t" rotWithShape="0">
                    <a:prstClr val="black">
                      <a:alpha val="40000"/>
                    </a:prstClr>
                  </a:outerShdw>
                </a:effectLst>
              </a:rPr>
              <a:t>“in like manner…women” </a:t>
            </a:r>
            <a:r>
              <a:rPr lang="en-US" sz="3200" dirty="0">
                <a:solidFill>
                  <a:schemeClr val="bg1"/>
                </a:solidFill>
                <a:effectLst>
                  <a:outerShdw blurRad="50800" dist="38100" dir="5400000" algn="t" rotWithShape="0">
                    <a:prstClr val="black">
                      <a:alpha val="40000"/>
                    </a:prstClr>
                  </a:outerShdw>
                </a:effectLst>
              </a:rPr>
              <a:t>– </a:t>
            </a:r>
            <a:r>
              <a:rPr lang="en-US" sz="3200" i="1" dirty="0">
                <a:solidFill>
                  <a:schemeClr val="bg1"/>
                </a:solidFill>
                <a:effectLst>
                  <a:outerShdw blurRad="50800" dist="38100" dir="5400000" algn="t" rotWithShape="0">
                    <a:prstClr val="black">
                      <a:alpha val="40000"/>
                    </a:prstClr>
                  </a:outerShdw>
                </a:effectLst>
              </a:rPr>
              <a:t>(vv. 9-10)</a:t>
            </a:r>
            <a:r>
              <a:rPr lang="en-US" sz="3200" dirty="0">
                <a:solidFill>
                  <a:schemeClr val="bg1"/>
                </a:solidFill>
                <a:effectLst>
                  <a:outerShdw blurRad="50800" dist="38100" dir="5400000" algn="t" rotWithShape="0">
                    <a:prstClr val="black">
                      <a:alpha val="40000"/>
                    </a:prstClr>
                  </a:outerShdw>
                </a:effectLst>
              </a:rPr>
              <a:t> – dress that is congruous with </a:t>
            </a:r>
            <a:r>
              <a:rPr lang="en-US" sz="3200" i="1" dirty="0">
                <a:solidFill>
                  <a:schemeClr val="bg1"/>
                </a:solidFill>
                <a:effectLst>
                  <a:outerShdw blurRad="50800" dist="38100" dir="5400000" algn="t" rotWithShape="0">
                    <a:prstClr val="black">
                      <a:alpha val="40000"/>
                    </a:prstClr>
                  </a:outerShdw>
                </a:effectLst>
              </a:rPr>
              <a:t>“professing godliness, with good works”</a:t>
            </a:r>
          </a:p>
        </p:txBody>
      </p:sp>
    </p:spTree>
    <p:extLst>
      <p:ext uri="{BB962C8B-B14F-4D97-AF65-F5344CB8AC3E}">
        <p14:creationId xmlns:p14="http://schemas.microsoft.com/office/powerpoint/2010/main" val="24149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Context</a:t>
            </a:r>
          </a:p>
          <a:p>
            <a:r>
              <a:rPr lang="en-US" sz="3200" dirty="0">
                <a:solidFill>
                  <a:schemeClr val="bg1"/>
                </a:solidFill>
                <a:effectLst>
                  <a:outerShdw blurRad="50800" dist="38100" dir="5400000" algn="t" rotWithShape="0">
                    <a:prstClr val="black">
                      <a:alpha val="40000"/>
                    </a:prstClr>
                  </a:outerShdw>
                </a:effectLst>
              </a:rPr>
              <a:t>Is it limited to the worship assembly?</a:t>
            </a:r>
          </a:p>
          <a:p>
            <a:pPr lvl="1"/>
            <a:r>
              <a:rPr lang="en-US" sz="3200" i="1" dirty="0">
                <a:solidFill>
                  <a:schemeClr val="bg1"/>
                </a:solidFill>
                <a:effectLst>
                  <a:outerShdw blurRad="50800" dist="38100" dir="5400000" algn="t" rotWithShape="0">
                    <a:prstClr val="black">
                      <a:alpha val="40000"/>
                    </a:prstClr>
                  </a:outerShdw>
                </a:effectLst>
              </a:rPr>
              <a:t>(v. 8) </a:t>
            </a:r>
            <a:r>
              <a:rPr lang="en-US" sz="3200" dirty="0">
                <a:solidFill>
                  <a:schemeClr val="bg1"/>
                </a:solidFill>
                <a:effectLst>
                  <a:outerShdw blurRad="50800" dist="38100" dir="5400000" algn="t" rotWithShape="0">
                    <a:prstClr val="black">
                      <a:alpha val="40000"/>
                    </a:prstClr>
                  </a:outerShdw>
                </a:effectLst>
              </a:rPr>
              <a:t>– Men COME TO the assembly as holy.</a:t>
            </a:r>
          </a:p>
          <a:p>
            <a:pPr lvl="2"/>
            <a:r>
              <a:rPr lang="en-US" sz="3200" dirty="0">
                <a:solidFill>
                  <a:schemeClr val="bg1"/>
                </a:solidFill>
                <a:effectLst>
                  <a:outerShdw blurRad="50800" dist="38100" dir="5400000" algn="t" rotWithShape="0">
                    <a:prstClr val="black">
                      <a:alpha val="40000"/>
                    </a:prstClr>
                  </a:outerShdw>
                </a:effectLst>
              </a:rPr>
              <a:t>Can they be unholy outside of church?</a:t>
            </a:r>
          </a:p>
          <a:p>
            <a:pPr lvl="2"/>
            <a:r>
              <a:rPr lang="en-US" sz="3200" dirty="0">
                <a:solidFill>
                  <a:schemeClr val="bg1"/>
                </a:solidFill>
                <a:effectLst>
                  <a:outerShdw blurRad="50800" dist="38100" dir="5400000" algn="t" rotWithShape="0">
                    <a:prstClr val="black">
                      <a:alpha val="40000"/>
                    </a:prstClr>
                  </a:outerShdw>
                </a:effectLst>
              </a:rPr>
              <a:t>Can they be wrathful and disputatious outside of church?</a:t>
            </a:r>
          </a:p>
          <a:p>
            <a:pPr lvl="1"/>
            <a:r>
              <a:rPr lang="en-US" sz="3200" i="1" dirty="0">
                <a:solidFill>
                  <a:schemeClr val="bg1"/>
                </a:solidFill>
                <a:effectLst>
                  <a:outerShdw blurRad="50800" dist="38100" dir="5400000" algn="t" rotWithShape="0">
                    <a:prstClr val="black">
                      <a:alpha val="40000"/>
                    </a:prstClr>
                  </a:outerShdw>
                </a:effectLst>
              </a:rPr>
              <a:t>(vv. 9-10) </a:t>
            </a:r>
            <a:r>
              <a:rPr lang="en-US" sz="3200" dirty="0">
                <a:solidFill>
                  <a:schemeClr val="bg1"/>
                </a:solidFill>
                <a:effectLst>
                  <a:outerShdw blurRad="50800" dist="38100" dir="5400000" algn="t" rotWithShape="0">
                    <a:prstClr val="black">
                      <a:alpha val="40000"/>
                    </a:prstClr>
                  </a:outerShdw>
                </a:effectLst>
              </a:rPr>
              <a:t>– Women COME TO the assembly in modest dress. They adorn themselves (get dressed) at home.</a:t>
            </a:r>
          </a:p>
          <a:p>
            <a:pPr lvl="2"/>
            <a:r>
              <a:rPr lang="en-US" sz="3200" dirty="0">
                <a:solidFill>
                  <a:schemeClr val="bg1"/>
                </a:solidFill>
                <a:effectLst>
                  <a:outerShdw blurRad="50800" dist="38100" dir="5400000" algn="t" rotWithShape="0">
                    <a:prstClr val="black">
                      <a:alpha val="40000"/>
                    </a:prstClr>
                  </a:outerShdw>
                </a:effectLst>
              </a:rPr>
              <a:t>Can they wait to adorn themselves at church?</a:t>
            </a:r>
          </a:p>
          <a:p>
            <a:pPr lvl="2"/>
            <a:r>
              <a:rPr lang="en-US" sz="3200" dirty="0">
                <a:solidFill>
                  <a:schemeClr val="bg1"/>
                </a:solidFill>
                <a:effectLst>
                  <a:outerShdw blurRad="50800" dist="38100" dir="5400000" algn="t" rotWithShape="0">
                    <a:prstClr val="black">
                      <a:alpha val="40000"/>
                    </a:prstClr>
                  </a:outerShdw>
                </a:effectLst>
              </a:rPr>
              <a:t>Is what is proper for godly women different outside of church?</a:t>
            </a:r>
          </a:p>
          <a:p>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4011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Goal</a:t>
            </a:r>
          </a:p>
          <a:p>
            <a:r>
              <a:rPr lang="en-US" sz="3200" i="1" dirty="0">
                <a:solidFill>
                  <a:schemeClr val="bg1"/>
                </a:solidFill>
                <a:effectLst>
                  <a:outerShdw blurRad="50800" dist="38100" dir="5400000" algn="t" rotWithShape="0">
                    <a:prstClr val="black">
                      <a:alpha val="40000"/>
                    </a:prstClr>
                  </a:outerShdw>
                </a:effectLst>
              </a:rPr>
              <a:t>(v. 10) </a:t>
            </a:r>
            <a:r>
              <a:rPr lang="en-US" sz="3200" dirty="0">
                <a:solidFill>
                  <a:schemeClr val="bg1"/>
                </a:solidFill>
                <a:effectLst>
                  <a:outerShdw blurRad="50800" dist="38100" dir="5400000" algn="t" rotWithShape="0">
                    <a:prstClr val="black">
                      <a:alpha val="40000"/>
                    </a:prstClr>
                  </a:outerShdw>
                </a:effectLst>
              </a:rPr>
              <a:t>– to profess godliness and submission to God’s will in </a:t>
            </a:r>
            <a:r>
              <a:rPr lang="en-US" sz="3200" i="1" dirty="0">
                <a:solidFill>
                  <a:schemeClr val="bg1"/>
                </a:solidFill>
                <a:effectLst>
                  <a:outerShdw blurRad="50800" dist="38100" dir="5400000" algn="t" rotWithShape="0">
                    <a:prstClr val="black">
                      <a:alpha val="40000"/>
                    </a:prstClr>
                  </a:outerShdw>
                </a:effectLst>
              </a:rPr>
              <a:t>“good works.”</a:t>
            </a:r>
          </a:p>
          <a:p>
            <a:r>
              <a:rPr lang="en-US" sz="3200" dirty="0">
                <a:solidFill>
                  <a:schemeClr val="bg1"/>
                </a:solidFill>
                <a:effectLst>
                  <a:outerShdw blurRad="50800" dist="38100" dir="5400000" algn="t" rotWithShape="0">
                    <a:prstClr val="black">
                      <a:alpha val="40000"/>
                    </a:prstClr>
                  </a:outerShdw>
                </a:effectLst>
              </a:rPr>
              <a:t>Clothing which projects that inner man:</a:t>
            </a:r>
          </a:p>
          <a:p>
            <a:pPr lvl="1"/>
            <a:r>
              <a:rPr lang="en-US" sz="3200" dirty="0">
                <a:solidFill>
                  <a:schemeClr val="bg1"/>
                </a:solidFill>
                <a:effectLst>
                  <a:outerShdw blurRad="50800" dist="38100" dir="5400000" algn="t" rotWithShape="0">
                    <a:prstClr val="black">
                      <a:alpha val="40000"/>
                    </a:prstClr>
                  </a:outerShdw>
                </a:effectLst>
              </a:rPr>
              <a:t>It is a heart issue, but what we wear can reveal the condition of our hearts:</a:t>
            </a:r>
          </a:p>
          <a:p>
            <a:pPr lvl="2"/>
            <a:r>
              <a:rPr lang="en-US" sz="3200" dirty="0">
                <a:solidFill>
                  <a:schemeClr val="bg1"/>
                </a:solidFill>
                <a:effectLst>
                  <a:outerShdw blurRad="50800" dist="38100" dir="5400000" algn="t" rotWithShape="0">
                    <a:prstClr val="black">
                      <a:alpha val="40000"/>
                    </a:prstClr>
                  </a:outerShdw>
                </a:effectLst>
              </a:rPr>
              <a:t>Lacking the proper wedding garment – </a:t>
            </a:r>
            <a:r>
              <a:rPr lang="en-US" sz="3200" i="1" dirty="0">
                <a:solidFill>
                  <a:schemeClr val="bg1"/>
                </a:solidFill>
                <a:effectLst>
                  <a:outerShdw blurRad="50800" dist="38100" dir="5400000" algn="t" rotWithShape="0">
                    <a:prstClr val="black">
                      <a:alpha val="40000"/>
                    </a:prstClr>
                  </a:outerShdw>
                </a:effectLst>
              </a:rPr>
              <a:t>Matthew 22:11-13</a:t>
            </a:r>
          </a:p>
          <a:p>
            <a:pPr lvl="2"/>
            <a:r>
              <a:rPr lang="en-US" sz="3200" dirty="0">
                <a:solidFill>
                  <a:schemeClr val="bg1"/>
                </a:solidFill>
                <a:effectLst>
                  <a:outerShdw blurRad="50800" dist="38100" dir="5400000" algn="t" rotWithShape="0">
                    <a:prstClr val="black">
                      <a:alpha val="40000"/>
                    </a:prstClr>
                  </a:outerShdw>
                </a:effectLst>
              </a:rPr>
              <a:t>Attire of a harlot – </a:t>
            </a:r>
            <a:r>
              <a:rPr lang="en-US" sz="3200" i="1" dirty="0">
                <a:solidFill>
                  <a:schemeClr val="bg1"/>
                </a:solidFill>
                <a:effectLst>
                  <a:outerShdw blurRad="50800" dist="38100" dir="5400000" algn="t" rotWithShape="0">
                    <a:prstClr val="black">
                      <a:alpha val="40000"/>
                    </a:prstClr>
                  </a:outerShdw>
                </a:effectLst>
              </a:rPr>
              <a:t>Proverbs 7:10</a:t>
            </a:r>
          </a:p>
          <a:p>
            <a:pPr lvl="2"/>
            <a:r>
              <a:rPr lang="en-US" sz="3200" dirty="0">
                <a:solidFill>
                  <a:schemeClr val="bg1"/>
                </a:solidFill>
                <a:effectLst>
                  <a:outerShdw blurRad="50800" dist="38100" dir="5400000" algn="t" rotWithShape="0">
                    <a:prstClr val="black">
                      <a:alpha val="40000"/>
                    </a:prstClr>
                  </a:outerShdw>
                </a:effectLst>
              </a:rPr>
              <a:t>Out of the heart proceeds the issues of life – </a:t>
            </a:r>
            <a:r>
              <a:rPr lang="en-US" sz="3200" i="1" dirty="0">
                <a:solidFill>
                  <a:schemeClr val="bg1"/>
                </a:solidFill>
                <a:effectLst>
                  <a:outerShdw blurRad="50800" dist="38100" dir="5400000" algn="t" rotWithShape="0">
                    <a:prstClr val="black">
                      <a:alpha val="40000"/>
                    </a:prstClr>
                  </a:outerShdw>
                </a:effectLst>
              </a:rPr>
              <a:t>Proverbs 4:23</a:t>
            </a:r>
          </a:p>
        </p:txBody>
      </p:sp>
    </p:spTree>
    <p:extLst>
      <p:ext uri="{BB962C8B-B14F-4D97-AF65-F5344CB8AC3E}">
        <p14:creationId xmlns:p14="http://schemas.microsoft.com/office/powerpoint/2010/main" val="390921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Goal</a:t>
            </a:r>
          </a:p>
          <a:p>
            <a:r>
              <a:rPr lang="en-US" sz="3200" i="1" dirty="0">
                <a:solidFill>
                  <a:schemeClr val="bg1"/>
                </a:solidFill>
                <a:effectLst>
                  <a:outerShdw blurRad="50800" dist="38100" dir="5400000" algn="t" rotWithShape="0">
                    <a:prstClr val="black">
                      <a:alpha val="40000"/>
                    </a:prstClr>
                  </a:outerShdw>
                </a:effectLst>
              </a:rPr>
              <a:t>(v. 10) </a:t>
            </a:r>
            <a:r>
              <a:rPr lang="en-US" sz="3200" dirty="0">
                <a:solidFill>
                  <a:schemeClr val="bg1"/>
                </a:solidFill>
                <a:effectLst>
                  <a:outerShdw blurRad="50800" dist="38100" dir="5400000" algn="t" rotWithShape="0">
                    <a:prstClr val="black">
                      <a:alpha val="40000"/>
                    </a:prstClr>
                  </a:outerShdw>
                </a:effectLst>
              </a:rPr>
              <a:t>– to profess godliness and submission to God’s will in </a:t>
            </a:r>
            <a:r>
              <a:rPr lang="en-US" sz="3200" i="1" dirty="0">
                <a:solidFill>
                  <a:schemeClr val="bg1"/>
                </a:solidFill>
                <a:effectLst>
                  <a:outerShdw blurRad="50800" dist="38100" dir="5400000" algn="t" rotWithShape="0">
                    <a:prstClr val="black">
                      <a:alpha val="40000"/>
                    </a:prstClr>
                  </a:outerShdw>
                </a:effectLst>
              </a:rPr>
              <a:t>“good works.”</a:t>
            </a:r>
          </a:p>
          <a:p>
            <a:r>
              <a:rPr lang="en-US" sz="3200" dirty="0">
                <a:solidFill>
                  <a:schemeClr val="bg1"/>
                </a:solidFill>
                <a:effectLst>
                  <a:outerShdw blurRad="50800" dist="38100" dir="5400000" algn="t" rotWithShape="0">
                    <a:prstClr val="black">
                      <a:alpha val="40000"/>
                    </a:prstClr>
                  </a:outerShdw>
                </a:effectLst>
              </a:rPr>
              <a:t>Clothing which projects that inner man:</a:t>
            </a:r>
          </a:p>
          <a:p>
            <a:pPr lvl="1"/>
            <a:r>
              <a:rPr lang="en-US" sz="3200" dirty="0">
                <a:solidFill>
                  <a:schemeClr val="bg1"/>
                </a:solidFill>
                <a:effectLst>
                  <a:outerShdw blurRad="50800" dist="38100" dir="5400000" algn="t" rotWithShape="0">
                    <a:prstClr val="black">
                      <a:alpha val="40000"/>
                    </a:prstClr>
                  </a:outerShdw>
                </a:effectLst>
              </a:rPr>
              <a:t>Apparel – </a:t>
            </a:r>
            <a:r>
              <a:rPr lang="en-US" sz="3200" i="1" dirty="0" err="1">
                <a:solidFill>
                  <a:schemeClr val="bg1"/>
                </a:solidFill>
                <a:effectLst>
                  <a:outerShdw blurRad="50800" dist="38100" dir="5400000" algn="t" rotWithShape="0">
                    <a:prstClr val="black">
                      <a:alpha val="40000"/>
                    </a:prstClr>
                  </a:outerShdw>
                </a:effectLst>
              </a:rPr>
              <a:t>katastole</a:t>
            </a:r>
            <a:r>
              <a:rPr lang="en-US" sz="3200" dirty="0">
                <a:solidFill>
                  <a:schemeClr val="bg1"/>
                </a:solidFill>
                <a:effectLst>
                  <a:outerShdw blurRad="50800" dist="38100" dir="5400000" algn="t" rotWithShape="0">
                    <a:prstClr val="black">
                      <a:alpha val="40000"/>
                    </a:prstClr>
                  </a:outerShdw>
                </a:effectLst>
              </a:rPr>
              <a:t>̄ – a lowering, letting down. (Thayer)</a:t>
            </a:r>
          </a:p>
          <a:p>
            <a:pPr lvl="2"/>
            <a:r>
              <a:rPr lang="en-US" sz="3200" dirty="0">
                <a:solidFill>
                  <a:schemeClr val="bg1"/>
                </a:solidFill>
                <a:effectLst>
                  <a:outerShdw blurRad="50800" dist="38100" dir="5400000" algn="t" rotWithShape="0">
                    <a:prstClr val="black">
                      <a:alpha val="40000"/>
                    </a:prstClr>
                  </a:outerShdw>
                </a:effectLst>
              </a:rPr>
              <a:t>“a garment let down, dress, attire” (ibid.)</a:t>
            </a:r>
          </a:p>
          <a:p>
            <a:pPr lvl="1"/>
            <a:r>
              <a:rPr lang="en-US" sz="3200" i="1" dirty="0">
                <a:solidFill>
                  <a:schemeClr val="bg1"/>
                </a:solidFill>
                <a:effectLst>
                  <a:outerShdw blurRad="50800" dist="38100" dir="5400000" algn="t" rotWithShape="0">
                    <a:prstClr val="black">
                      <a:alpha val="40000"/>
                    </a:prstClr>
                  </a:outerShdw>
                </a:effectLst>
              </a:rPr>
              <a:t>“adorn themselves in…apparel…which is proper for women professing godliness, with good works.”</a:t>
            </a:r>
          </a:p>
        </p:txBody>
      </p:sp>
    </p:spTree>
    <p:extLst>
      <p:ext uri="{BB962C8B-B14F-4D97-AF65-F5344CB8AC3E}">
        <p14:creationId xmlns:p14="http://schemas.microsoft.com/office/powerpoint/2010/main" val="3948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Instruction</a:t>
            </a:r>
          </a:p>
          <a:p>
            <a:pPr marL="0" indent="0">
              <a:buNone/>
            </a:pPr>
            <a:r>
              <a:rPr lang="en-US" sz="3200" dirty="0">
                <a:solidFill>
                  <a:schemeClr val="bg1"/>
                </a:solidFill>
                <a:effectLst>
                  <a:outerShdw blurRad="50800" dist="38100" dir="5400000" algn="t" rotWithShape="0">
                    <a:prstClr val="black">
                      <a:alpha val="40000"/>
                    </a:prstClr>
                  </a:outerShdw>
                </a:effectLst>
              </a:rPr>
              <a:t>Adorn self in modest apparel:</a:t>
            </a:r>
          </a:p>
          <a:p>
            <a:r>
              <a:rPr lang="en-US" sz="3200" dirty="0">
                <a:solidFill>
                  <a:schemeClr val="bg1"/>
                </a:solidFill>
                <a:effectLst>
                  <a:outerShdw blurRad="50800" dist="38100" dir="5400000" algn="t" rotWithShape="0">
                    <a:prstClr val="black">
                      <a:alpha val="40000"/>
                    </a:prstClr>
                  </a:outerShdw>
                </a:effectLst>
              </a:rPr>
              <a:t>Adorn – </a:t>
            </a:r>
            <a:r>
              <a:rPr lang="en-US" sz="3200" i="1" dirty="0" err="1">
                <a:solidFill>
                  <a:schemeClr val="bg1"/>
                </a:solidFill>
                <a:effectLst>
                  <a:outerShdw blurRad="50800" dist="38100" dir="5400000" algn="t" rotWithShape="0">
                    <a:prstClr val="black">
                      <a:alpha val="40000"/>
                    </a:prstClr>
                  </a:outerShdw>
                </a:effectLst>
              </a:rPr>
              <a:t>kosmeo</a:t>
            </a:r>
            <a:r>
              <a:rPr lang="en-US" sz="3200" i="1" dirty="0">
                <a:solidFill>
                  <a:schemeClr val="bg1"/>
                </a:solidFill>
                <a:effectLst>
                  <a:outerShdw blurRad="50800" dist="38100" dir="5400000" algn="t" rotWithShape="0">
                    <a:prstClr val="black">
                      <a:alpha val="40000"/>
                    </a:prstClr>
                  </a:outerShdw>
                </a:effectLst>
              </a:rPr>
              <a:t>̄</a:t>
            </a:r>
            <a:r>
              <a:rPr lang="en-US" sz="3200" dirty="0">
                <a:solidFill>
                  <a:schemeClr val="bg1"/>
                </a:solidFill>
                <a:effectLst>
                  <a:outerShdw blurRad="50800" dist="38100" dir="5400000" algn="t" rotWithShape="0">
                    <a:prstClr val="black">
                      <a:alpha val="40000"/>
                    </a:prstClr>
                  </a:outerShdw>
                </a:effectLst>
              </a:rPr>
              <a:t> –  primarily “to arrange, to put in order” (Vine)</a:t>
            </a:r>
          </a:p>
          <a:p>
            <a:r>
              <a:rPr lang="en-US" sz="3200" dirty="0">
                <a:solidFill>
                  <a:schemeClr val="bg1"/>
                </a:solidFill>
                <a:effectLst>
                  <a:outerShdw blurRad="50800" dist="38100" dir="5400000" algn="t" rotWithShape="0">
                    <a:prstClr val="black">
                      <a:alpha val="40000"/>
                    </a:prstClr>
                  </a:outerShdw>
                </a:effectLst>
              </a:rPr>
              <a:t>Modest – </a:t>
            </a:r>
            <a:r>
              <a:rPr lang="en-US" sz="3200" i="1" dirty="0" err="1">
                <a:solidFill>
                  <a:schemeClr val="bg1"/>
                </a:solidFill>
                <a:effectLst>
                  <a:outerShdw blurRad="50800" dist="38100" dir="5400000" algn="t" rotWithShape="0">
                    <a:prstClr val="black">
                      <a:alpha val="40000"/>
                    </a:prstClr>
                  </a:outerShdw>
                </a:effectLst>
              </a:rPr>
              <a:t>kosmios</a:t>
            </a:r>
            <a:r>
              <a:rPr lang="en-US" sz="3200" dirty="0">
                <a:solidFill>
                  <a:schemeClr val="bg1"/>
                </a:solidFill>
                <a:effectLst>
                  <a:outerShdw blurRad="50800" dist="38100" dir="5400000" algn="t" rotWithShape="0">
                    <a:prstClr val="black">
                      <a:alpha val="40000"/>
                    </a:prstClr>
                  </a:outerShdw>
                </a:effectLst>
              </a:rPr>
              <a:t> – orderly, i.e. decorous: — of good behavior, modest. (Strong) (cf. </a:t>
            </a:r>
            <a:r>
              <a:rPr lang="en-US" sz="3200" i="1" dirty="0">
                <a:solidFill>
                  <a:schemeClr val="bg1"/>
                </a:solidFill>
                <a:effectLst>
                  <a:outerShdw blurRad="50800" dist="38100" dir="5400000" algn="t" rotWithShape="0">
                    <a:prstClr val="black">
                      <a:alpha val="40000"/>
                    </a:prstClr>
                  </a:outerShdw>
                </a:effectLst>
              </a:rPr>
              <a:t>1 Timothy 3:2 </a:t>
            </a:r>
            <a:r>
              <a:rPr lang="en-US" sz="3200" dirty="0">
                <a:solidFill>
                  <a:schemeClr val="bg1"/>
                </a:solidFill>
                <a:effectLst>
                  <a:outerShdw blurRad="50800" dist="38100" dir="5400000" algn="t" rotWithShape="0">
                    <a:prstClr val="black">
                      <a:alpha val="40000"/>
                    </a:prstClr>
                  </a:outerShdw>
                </a:effectLst>
              </a:rPr>
              <a:t>– </a:t>
            </a:r>
            <a:r>
              <a:rPr lang="en-US" sz="3200" i="1" dirty="0">
                <a:solidFill>
                  <a:schemeClr val="bg1"/>
                </a:solidFill>
                <a:effectLst>
                  <a:outerShdw blurRad="50800" dist="38100" dir="5400000" algn="t" rotWithShape="0">
                    <a:prstClr val="black">
                      <a:alpha val="40000"/>
                    </a:prstClr>
                  </a:outerShdw>
                </a:effectLst>
              </a:rPr>
              <a:t>“good behavior”</a:t>
            </a:r>
            <a:r>
              <a:rPr lang="en-US" sz="3200" dirty="0">
                <a:solidFill>
                  <a:schemeClr val="bg1"/>
                </a:solidFill>
                <a:effectLst>
                  <a:outerShdw blurRad="50800" dist="38100" dir="5400000" algn="t" rotWithShape="0">
                    <a:prstClr val="black">
                      <a:alpha val="40000"/>
                    </a:prstClr>
                  </a:outerShdw>
                </a:effectLst>
              </a:rPr>
              <a:t>)</a:t>
            </a:r>
          </a:p>
          <a:p>
            <a:pPr lvl="1"/>
            <a:r>
              <a:rPr lang="en-US" sz="3200" dirty="0">
                <a:solidFill>
                  <a:schemeClr val="bg1"/>
                </a:solidFill>
                <a:effectLst>
                  <a:outerShdw blurRad="50800" dist="38100" dir="5400000" algn="t" rotWithShape="0">
                    <a:prstClr val="black">
                      <a:alpha val="40000"/>
                    </a:prstClr>
                  </a:outerShdw>
                </a:effectLst>
              </a:rPr>
              <a:t>“The well ordering is not of dress and demeanor only, but of the inner life; uttering indeed and expressing itself in the outward conversation.” (R.C. Trench, Synonyms of the New Testament)</a:t>
            </a:r>
          </a:p>
          <a:p>
            <a:r>
              <a:rPr lang="en-US" sz="3200" dirty="0">
                <a:solidFill>
                  <a:schemeClr val="bg1"/>
                </a:solidFill>
                <a:effectLst>
                  <a:outerShdw blurRad="50800" dist="38100" dir="5400000" algn="t" rotWithShape="0">
                    <a:prstClr val="black">
                      <a:alpha val="40000"/>
                    </a:prstClr>
                  </a:outerShdw>
                </a:effectLst>
              </a:rPr>
              <a:t>Apparel – </a:t>
            </a:r>
            <a:r>
              <a:rPr lang="en-US" sz="3200" i="1" dirty="0" err="1">
                <a:solidFill>
                  <a:schemeClr val="bg1"/>
                </a:solidFill>
                <a:effectLst>
                  <a:outerShdw blurRad="50800" dist="38100" dir="5400000" algn="t" rotWithShape="0">
                    <a:prstClr val="black">
                      <a:alpha val="40000"/>
                    </a:prstClr>
                  </a:outerShdw>
                </a:effectLst>
              </a:rPr>
              <a:t>katastole</a:t>
            </a:r>
            <a:r>
              <a:rPr lang="en-US" sz="3200" i="1" dirty="0">
                <a:solidFill>
                  <a:schemeClr val="bg1"/>
                </a:solidFill>
                <a:effectLst>
                  <a:outerShdw blurRad="50800" dist="38100" dir="5400000" algn="t" rotWithShape="0">
                    <a:prstClr val="black">
                      <a:alpha val="40000"/>
                    </a:prstClr>
                  </a:outerShdw>
                </a:effectLst>
              </a:rPr>
              <a:t>̄</a:t>
            </a:r>
            <a:r>
              <a:rPr lang="en-US" sz="3200" dirty="0">
                <a:solidFill>
                  <a:schemeClr val="bg1"/>
                </a:solidFill>
                <a:effectLst>
                  <a:outerShdw blurRad="50800" dist="38100" dir="5400000" algn="t" rotWithShape="0">
                    <a:prstClr val="black">
                      <a:alpha val="40000"/>
                    </a:prstClr>
                  </a:outerShdw>
                </a:effectLst>
              </a:rPr>
              <a:t> – “a garment let down, dress, attire” (Thayer)</a:t>
            </a:r>
          </a:p>
          <a:p>
            <a:endParaRPr lang="en-US" sz="3200" i="1" dirty="0">
              <a:solidFill>
                <a:schemeClr val="bg1"/>
              </a:solidFill>
              <a:effectLst>
                <a:outerShdw blurRad="50800" dist="38100" dir="5400000" algn="t" rotWithShape="0">
                  <a:prstClr val="black">
                    <a:alpha val="40000"/>
                  </a:prstClr>
                </a:outerShdw>
              </a:effectLst>
            </a:endParaRPr>
          </a:p>
          <a:p>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5763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Instruction</a:t>
            </a:r>
          </a:p>
          <a:p>
            <a:pPr marL="0" indent="0">
              <a:buNone/>
            </a:pPr>
            <a:r>
              <a:rPr lang="en-US" sz="3200" dirty="0">
                <a:solidFill>
                  <a:schemeClr val="bg1"/>
                </a:solidFill>
                <a:effectLst>
                  <a:outerShdw blurRad="50800" dist="38100" dir="5400000" algn="t" rotWithShape="0">
                    <a:prstClr val="black">
                      <a:alpha val="40000"/>
                    </a:prstClr>
                  </a:outerShdw>
                </a:effectLst>
              </a:rPr>
              <a:t>Adorn self in modest apparel:</a:t>
            </a:r>
          </a:p>
          <a:p>
            <a:pPr marL="0" indent="0">
              <a:buNone/>
            </a:pPr>
            <a:r>
              <a:rPr lang="en-US" sz="3200" dirty="0">
                <a:solidFill>
                  <a:schemeClr val="bg1"/>
                </a:solidFill>
                <a:effectLst>
                  <a:outerShdw blurRad="50800" dist="38100" dir="5400000" algn="t" rotWithShape="0">
                    <a:prstClr val="black">
                      <a:alpha val="40000"/>
                    </a:prstClr>
                  </a:outerShdw>
                </a:effectLst>
              </a:rPr>
              <a:t>How? With propriety and moderation:</a:t>
            </a:r>
          </a:p>
          <a:p>
            <a:r>
              <a:rPr lang="en-US" sz="3200" dirty="0">
                <a:solidFill>
                  <a:schemeClr val="bg1"/>
                </a:solidFill>
                <a:effectLst>
                  <a:outerShdw blurRad="50800" dist="38100" dir="5400000" algn="t" rotWithShape="0">
                    <a:prstClr val="black">
                      <a:alpha val="40000"/>
                    </a:prstClr>
                  </a:outerShdw>
                </a:effectLst>
              </a:rPr>
              <a:t>Propriety – </a:t>
            </a:r>
            <a:r>
              <a:rPr lang="en-US" sz="3200" i="1" dirty="0" err="1">
                <a:solidFill>
                  <a:schemeClr val="bg1"/>
                </a:solidFill>
                <a:effectLst>
                  <a:outerShdw blurRad="50800" dist="38100" dir="5400000" algn="t" rotWithShape="0">
                    <a:prstClr val="black">
                      <a:alpha val="40000"/>
                    </a:prstClr>
                  </a:outerShdw>
                </a:effectLst>
              </a:rPr>
              <a:t>aidōs</a:t>
            </a:r>
            <a:r>
              <a:rPr lang="en-US" sz="3200" dirty="0">
                <a:solidFill>
                  <a:schemeClr val="bg1"/>
                </a:solidFill>
                <a:effectLst>
                  <a:outerShdw blurRad="50800" dist="38100" dir="5400000" algn="t" rotWithShape="0">
                    <a:prstClr val="black">
                      <a:alpha val="40000"/>
                    </a:prstClr>
                  </a:outerShdw>
                </a:effectLst>
              </a:rPr>
              <a:t> – </a:t>
            </a:r>
            <a:r>
              <a:rPr lang="en-US" sz="3200" i="1" dirty="0">
                <a:solidFill>
                  <a:schemeClr val="bg1"/>
                </a:solidFill>
                <a:effectLst>
                  <a:outerShdw blurRad="50800" dist="38100" dir="5400000" algn="t" rotWithShape="0">
                    <a:prstClr val="black">
                      <a:alpha val="40000"/>
                    </a:prstClr>
                  </a:outerShdw>
                </a:effectLst>
              </a:rPr>
              <a:t>“shamefacedness”</a:t>
            </a:r>
            <a:r>
              <a:rPr lang="en-US" sz="3200" dirty="0">
                <a:solidFill>
                  <a:schemeClr val="bg1"/>
                </a:solidFill>
                <a:effectLst>
                  <a:outerShdw blurRad="50800" dist="38100" dir="5400000" algn="t" rotWithShape="0">
                    <a:prstClr val="black">
                      <a:alpha val="40000"/>
                    </a:prstClr>
                  </a:outerShdw>
                </a:effectLst>
              </a:rPr>
              <a:t> (KJV); </a:t>
            </a:r>
            <a:r>
              <a:rPr lang="en-US" sz="3200" i="1" dirty="0">
                <a:solidFill>
                  <a:schemeClr val="bg1"/>
                </a:solidFill>
                <a:effectLst>
                  <a:outerShdw blurRad="50800" dist="38100" dir="5400000" algn="t" rotWithShape="0">
                    <a:prstClr val="black">
                      <a:alpha val="40000"/>
                    </a:prstClr>
                  </a:outerShdw>
                </a:effectLst>
              </a:rPr>
              <a:t>“</a:t>
            </a:r>
            <a:r>
              <a:rPr lang="en-US" sz="3200" i="1" dirty="0" err="1">
                <a:solidFill>
                  <a:schemeClr val="bg1"/>
                </a:solidFill>
                <a:effectLst>
                  <a:outerShdw blurRad="50800" dist="38100" dir="5400000" algn="t" rotWithShape="0">
                    <a:prstClr val="black">
                      <a:alpha val="40000"/>
                    </a:prstClr>
                  </a:outerShdw>
                </a:effectLst>
              </a:rPr>
              <a:t>Shamefastness</a:t>
            </a:r>
            <a:r>
              <a:rPr lang="en-US" sz="3200" i="1" dirty="0">
                <a:solidFill>
                  <a:schemeClr val="bg1"/>
                </a:solidFill>
                <a:effectLst>
                  <a:outerShdw blurRad="50800" dist="38100" dir="5400000" algn="t" rotWithShape="0">
                    <a:prstClr val="black">
                      <a:alpha val="40000"/>
                    </a:prstClr>
                  </a:outerShdw>
                </a:effectLst>
              </a:rPr>
              <a:t>” </a:t>
            </a:r>
            <a:r>
              <a:rPr lang="en-US" sz="3200" dirty="0">
                <a:solidFill>
                  <a:schemeClr val="bg1"/>
                </a:solidFill>
                <a:effectLst>
                  <a:outerShdw blurRad="50800" dist="38100" dir="5400000" algn="t" rotWithShape="0">
                    <a:prstClr val="black">
                      <a:alpha val="40000"/>
                    </a:prstClr>
                  </a:outerShdw>
                </a:effectLst>
              </a:rPr>
              <a:t>(ASV)</a:t>
            </a:r>
          </a:p>
          <a:p>
            <a:pPr lvl="1"/>
            <a:r>
              <a:rPr lang="en-US" sz="3200" dirty="0">
                <a:solidFill>
                  <a:schemeClr val="bg1"/>
                </a:solidFill>
                <a:effectLst>
                  <a:outerShdw blurRad="50800" dist="38100" dir="5400000" algn="t" rotWithShape="0">
                    <a:prstClr val="black">
                      <a:alpha val="40000"/>
                    </a:prstClr>
                  </a:outerShdw>
                </a:effectLst>
              </a:rPr>
              <a:t>Bashfulness (Strong); “a sense of shame, modesty,” (Vine)</a:t>
            </a:r>
          </a:p>
          <a:p>
            <a:pPr lvl="1"/>
            <a:r>
              <a:rPr lang="en-US" sz="3200" dirty="0">
                <a:solidFill>
                  <a:schemeClr val="bg1"/>
                </a:solidFill>
                <a:effectLst>
                  <a:outerShdw blurRad="50800" dist="38100" dir="5400000" algn="t" rotWithShape="0">
                    <a:prstClr val="black">
                      <a:alpha val="40000"/>
                    </a:prstClr>
                  </a:outerShdw>
                </a:effectLst>
              </a:rPr>
              <a:t>“innate moral repugnance to the doing of [a] dishonorable act” (R.C. Trench, Synonyms of the New Testament).</a:t>
            </a:r>
          </a:p>
          <a:p>
            <a:pPr lvl="1"/>
            <a:r>
              <a:rPr lang="en-US" sz="3200" dirty="0">
                <a:solidFill>
                  <a:schemeClr val="bg1"/>
                </a:solidFill>
                <a:effectLst>
                  <a:outerShdw blurRad="50800" dist="38100" dir="5400000" algn="t" rotWithShape="0">
                    <a:prstClr val="black">
                      <a:alpha val="40000"/>
                    </a:prstClr>
                  </a:outerShdw>
                </a:effectLst>
              </a:rPr>
              <a:t>Shame of nakedness – </a:t>
            </a:r>
            <a:r>
              <a:rPr lang="en-US" sz="3200" i="1" dirty="0">
                <a:solidFill>
                  <a:schemeClr val="bg1"/>
                </a:solidFill>
                <a:effectLst>
                  <a:outerShdw blurRad="50800" dist="38100" dir="5400000" algn="t" rotWithShape="0">
                    <a:prstClr val="black">
                      <a:alpha val="40000"/>
                    </a:prstClr>
                  </a:outerShdw>
                </a:effectLst>
              </a:rPr>
              <a:t>Isaiah 20:3-4; 47:3</a:t>
            </a:r>
          </a:p>
          <a:p>
            <a:r>
              <a:rPr lang="en-US" sz="3200" dirty="0">
                <a:solidFill>
                  <a:schemeClr val="bg1"/>
                </a:solidFill>
                <a:effectLst>
                  <a:outerShdw blurRad="50800" dist="38100" dir="5400000" algn="t" rotWithShape="0">
                    <a:prstClr val="black">
                      <a:alpha val="40000"/>
                    </a:prstClr>
                  </a:outerShdw>
                </a:effectLst>
              </a:rPr>
              <a:t>Moderation – </a:t>
            </a:r>
            <a:r>
              <a:rPr lang="en-US" sz="3200" i="1" dirty="0" err="1">
                <a:solidFill>
                  <a:schemeClr val="bg1"/>
                </a:solidFill>
                <a:effectLst>
                  <a:outerShdw blurRad="50800" dist="38100" dir="5400000" algn="t" rotWithShape="0">
                    <a:prstClr val="black">
                      <a:alpha val="40000"/>
                    </a:prstClr>
                  </a:outerShdw>
                </a:effectLst>
              </a:rPr>
              <a:t>sōphrosyne</a:t>
            </a:r>
            <a:r>
              <a:rPr lang="en-US" sz="3200" dirty="0">
                <a:solidFill>
                  <a:schemeClr val="bg1"/>
                </a:solidFill>
                <a:effectLst>
                  <a:outerShdw blurRad="50800" dist="38100" dir="5400000" algn="t" rotWithShape="0">
                    <a:prstClr val="black">
                      <a:alpha val="40000"/>
                    </a:prstClr>
                  </a:outerShdw>
                </a:effectLst>
              </a:rPr>
              <a:t>̄ – </a:t>
            </a:r>
            <a:r>
              <a:rPr lang="en-US" sz="3200" i="1" dirty="0">
                <a:solidFill>
                  <a:schemeClr val="bg1"/>
                </a:solidFill>
                <a:effectLst>
                  <a:outerShdw blurRad="50800" dist="38100" dir="5400000" algn="t" rotWithShape="0">
                    <a:prstClr val="black">
                      <a:alpha val="40000"/>
                    </a:prstClr>
                  </a:outerShdw>
                </a:effectLst>
              </a:rPr>
              <a:t>“Sobriety” </a:t>
            </a:r>
            <a:r>
              <a:rPr lang="en-US" sz="3200" dirty="0">
                <a:solidFill>
                  <a:schemeClr val="bg1"/>
                </a:solidFill>
                <a:effectLst>
                  <a:outerShdw blurRad="50800" dist="38100" dir="5400000" algn="t" rotWithShape="0">
                    <a:prstClr val="black">
                      <a:alpha val="40000"/>
                    </a:prstClr>
                  </a:outerShdw>
                </a:effectLst>
              </a:rPr>
              <a:t>(ASV)</a:t>
            </a:r>
          </a:p>
          <a:p>
            <a:pPr lvl="1"/>
            <a:r>
              <a:rPr lang="en-US" sz="3200" dirty="0">
                <a:solidFill>
                  <a:schemeClr val="bg1"/>
                </a:solidFill>
                <a:effectLst>
                  <a:outerShdw blurRad="50800" dist="38100" dir="5400000" algn="t" rotWithShape="0">
                    <a:prstClr val="black">
                      <a:alpha val="40000"/>
                    </a:prstClr>
                  </a:outerShdw>
                </a:effectLst>
              </a:rPr>
              <a:t>soundness of mind, i.e. (literally) sanity or (figuratively) self-control (Strong)</a:t>
            </a:r>
          </a:p>
          <a:p>
            <a:endParaRPr lang="en-US" sz="3200" i="1" dirty="0">
              <a:solidFill>
                <a:schemeClr val="bg1"/>
              </a:solidFill>
              <a:effectLst>
                <a:outerShdw blurRad="50800" dist="38100" dir="5400000" algn="t" rotWithShape="0">
                  <a:prstClr val="black">
                    <a:alpha val="40000"/>
                  </a:prstClr>
                </a:outerShdw>
              </a:effectLst>
            </a:endParaRPr>
          </a:p>
          <a:p>
            <a:endParaRPr lang="en-US" sz="3200" i="1" dirty="0">
              <a:solidFill>
                <a:schemeClr val="bg1"/>
              </a:solidFill>
              <a:effectLst>
                <a:outerShdw blurRad="50800" dist="38100" dir="5400000" algn="t" rotWithShape="0">
                  <a:prstClr val="black">
                    <a:alpha val="40000"/>
                  </a:prstClr>
                </a:outerShdw>
              </a:effectLst>
            </a:endParaRPr>
          </a:p>
          <a:p>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0832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Text – 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Instruction</a:t>
            </a:r>
          </a:p>
          <a:p>
            <a:pPr marL="0" indent="0">
              <a:buNone/>
            </a:pPr>
            <a:r>
              <a:rPr lang="en-US" sz="3200" dirty="0">
                <a:solidFill>
                  <a:schemeClr val="bg1"/>
                </a:solidFill>
                <a:effectLst>
                  <a:outerShdw blurRad="50800" dist="38100" dir="5400000" algn="t" rotWithShape="0">
                    <a:prstClr val="black">
                      <a:alpha val="40000"/>
                    </a:prstClr>
                  </a:outerShdw>
                </a:effectLst>
              </a:rPr>
              <a:t>Adorn self in modest apparel:</a:t>
            </a:r>
          </a:p>
          <a:p>
            <a:pPr marL="0" indent="0">
              <a:buNone/>
            </a:pPr>
            <a:r>
              <a:rPr lang="en-US" sz="3200" dirty="0">
                <a:solidFill>
                  <a:schemeClr val="bg1"/>
                </a:solidFill>
                <a:effectLst>
                  <a:outerShdw blurRad="50800" dist="38100" dir="5400000" algn="t" rotWithShape="0">
                    <a:prstClr val="black">
                      <a:alpha val="40000"/>
                    </a:prstClr>
                  </a:outerShdw>
                </a:effectLst>
              </a:rPr>
              <a:t>How? With propriety and moderation:</a:t>
            </a:r>
          </a:p>
          <a:p>
            <a:r>
              <a:rPr lang="en-US" sz="3200" dirty="0">
                <a:solidFill>
                  <a:schemeClr val="bg1"/>
                </a:solidFill>
                <a:effectLst>
                  <a:outerShdw blurRad="50800" dist="38100" dir="5400000" algn="t" rotWithShape="0">
                    <a:prstClr val="black">
                      <a:alpha val="40000"/>
                    </a:prstClr>
                  </a:outerShdw>
                </a:effectLst>
              </a:rPr>
              <a:t>Not with:</a:t>
            </a:r>
          </a:p>
          <a:p>
            <a:pPr lvl="1"/>
            <a:r>
              <a:rPr lang="en-US" sz="3200" dirty="0">
                <a:solidFill>
                  <a:schemeClr val="bg1"/>
                </a:solidFill>
                <a:effectLst>
                  <a:outerShdw blurRad="50800" dist="38100" dir="5400000" algn="t" rotWithShape="0">
                    <a:prstClr val="black">
                      <a:alpha val="40000"/>
                    </a:prstClr>
                  </a:outerShdw>
                </a:effectLst>
              </a:rPr>
              <a:t>Braided hair</a:t>
            </a:r>
          </a:p>
          <a:p>
            <a:pPr lvl="1"/>
            <a:r>
              <a:rPr lang="en-US" sz="3200" dirty="0">
                <a:solidFill>
                  <a:schemeClr val="bg1"/>
                </a:solidFill>
                <a:effectLst>
                  <a:outerShdw blurRad="50800" dist="38100" dir="5400000" algn="t" rotWithShape="0">
                    <a:prstClr val="black">
                      <a:alpha val="40000"/>
                    </a:prstClr>
                  </a:outerShdw>
                </a:effectLst>
              </a:rPr>
              <a:t>Gold</a:t>
            </a:r>
          </a:p>
          <a:p>
            <a:pPr lvl="1"/>
            <a:r>
              <a:rPr lang="en-US" sz="3200" dirty="0">
                <a:solidFill>
                  <a:schemeClr val="bg1"/>
                </a:solidFill>
                <a:effectLst>
                  <a:outerShdw blurRad="50800" dist="38100" dir="5400000" algn="t" rotWithShape="0">
                    <a:prstClr val="black">
                      <a:alpha val="40000"/>
                    </a:prstClr>
                  </a:outerShdw>
                </a:effectLst>
              </a:rPr>
              <a:t>Pearls</a:t>
            </a:r>
          </a:p>
          <a:p>
            <a:pPr lvl="1"/>
            <a:r>
              <a:rPr lang="en-US" sz="3200" dirty="0">
                <a:solidFill>
                  <a:schemeClr val="bg1"/>
                </a:solidFill>
                <a:effectLst>
                  <a:outerShdw blurRad="50800" dist="38100" dir="5400000" algn="t" rotWithShape="0">
                    <a:prstClr val="black">
                      <a:alpha val="40000"/>
                    </a:prstClr>
                  </a:outerShdw>
                </a:effectLst>
              </a:rPr>
              <a:t>Costly clothing</a:t>
            </a:r>
          </a:p>
          <a:p>
            <a:r>
              <a:rPr lang="en-US" sz="3200" i="1" dirty="0">
                <a:solidFill>
                  <a:schemeClr val="bg1"/>
                </a:solidFill>
                <a:effectLst>
                  <a:outerShdw blurRad="50800" dist="38100" dir="5400000" algn="t" rotWithShape="0">
                    <a:prstClr val="black">
                      <a:alpha val="40000"/>
                    </a:prstClr>
                  </a:outerShdw>
                </a:effectLst>
              </a:rPr>
              <a:t>“not…but” </a:t>
            </a:r>
            <a:r>
              <a:rPr lang="en-US" sz="3200" dirty="0">
                <a:solidFill>
                  <a:schemeClr val="bg1"/>
                </a:solidFill>
                <a:effectLst>
                  <a:outerShdw blurRad="50800" dist="38100" dir="5400000" algn="t" rotWithShape="0">
                    <a:prstClr val="black">
                      <a:alpha val="40000"/>
                    </a:prstClr>
                  </a:outerShdw>
                </a:effectLst>
              </a:rPr>
              <a:t>– not merely, but especially – </a:t>
            </a:r>
            <a:r>
              <a:rPr lang="en-US" sz="3200" i="1" dirty="0">
                <a:solidFill>
                  <a:schemeClr val="bg1"/>
                </a:solidFill>
                <a:effectLst>
                  <a:outerShdw blurRad="50800" dist="38100" dir="5400000" algn="t" rotWithShape="0">
                    <a:prstClr val="black">
                      <a:alpha val="40000"/>
                    </a:prstClr>
                  </a:outerShdw>
                </a:effectLst>
              </a:rPr>
              <a:t>cf. 1 Peter 3:3-4</a:t>
            </a:r>
          </a:p>
          <a:p>
            <a:endParaRPr lang="en-US" sz="3200" i="1" dirty="0">
              <a:solidFill>
                <a:schemeClr val="bg1"/>
              </a:solidFill>
              <a:effectLst>
                <a:outerShdw blurRad="50800" dist="38100" dir="5400000" algn="t" rotWithShape="0">
                  <a:prstClr val="black">
                    <a:alpha val="40000"/>
                  </a:prstClr>
                </a:outerShdw>
              </a:effectLst>
            </a:endParaRPr>
          </a:p>
          <a:p>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5173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1949</Words>
  <Application>Microsoft Macintosh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American Typewriter</vt:lpstr>
      <vt:lpstr>Arial</vt:lpstr>
      <vt:lpstr>Calibri</vt:lpstr>
      <vt:lpstr>Calibri Light</vt:lpstr>
      <vt:lpstr>Office Theme</vt:lpstr>
      <vt:lpstr>PowerPoint Presentation</vt:lpstr>
      <vt:lpstr>Concerning Modesty</vt:lpstr>
      <vt:lpstr>The Text – 1 Timothy 2:9-10</vt:lpstr>
      <vt:lpstr>The Text – 1 Timothy 2:9-10</vt:lpstr>
      <vt:lpstr>The Text – 1 Timothy 2:9-10</vt:lpstr>
      <vt:lpstr>The Text – 1 Timothy 2:9-10</vt:lpstr>
      <vt:lpstr>The Text – 1 Timothy 2:9-10</vt:lpstr>
      <vt:lpstr>The Text – 1 Timothy 2:9-10</vt:lpstr>
      <vt:lpstr>The Text – 1 Timothy 2:9-10</vt:lpstr>
      <vt:lpstr>Concerning “Costly Clothing”</vt:lpstr>
      <vt:lpstr>The Text – 1 Timothy 2:9-10</vt:lpstr>
      <vt:lpstr>Can we draw distinct lines?</vt:lpstr>
      <vt:lpstr>Can we draw distinct lines?</vt:lpstr>
      <vt:lpstr>Can we draw distinct lines?</vt:lpstr>
      <vt:lpstr>Can we draw distinct lines?</vt:lpstr>
      <vt:lpstr>The Standard of Modest Dress</vt:lpstr>
      <vt:lpstr>PowerPoint Presentation</vt:lpstr>
      <vt:lpstr>PowerPoint Presentation</vt:lpstr>
      <vt:lpstr>PowerPoint Presentation</vt:lpstr>
      <vt:lpstr>PowerPoint Presentation</vt:lpstr>
      <vt:lpstr>PowerPoint Presentation</vt:lpstr>
      <vt:lpstr>Can we use the OT in this way?</vt:lpstr>
      <vt:lpstr>Can we use the OT in this way?</vt:lpstr>
      <vt:lpstr>Concerning Modesty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Concerning Modesty</dc:title>
  <dc:creator>Jeremiah Cox</dc:creator>
  <cp:lastModifiedBy>Jeremiah Cox</cp:lastModifiedBy>
  <cp:revision>20</cp:revision>
  <dcterms:created xsi:type="dcterms:W3CDTF">2019-08-12T17:11:40Z</dcterms:created>
  <dcterms:modified xsi:type="dcterms:W3CDTF">2019-08-17T20:41:48Z</dcterms:modified>
</cp:coreProperties>
</file>