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1018A-F3CF-8A4D-946C-723DD803A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5FB7-1A36-7F40-A87F-491F55FF9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1B27-18EA-F14B-8B05-D20E278D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4BFAB-D557-0D42-9200-5DCB4582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F6BC-3F3B-3B42-A174-BF5CC462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0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C538-5BE8-2842-AB8F-AEEDADDD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FE4E7-7C4F-0E40-B637-8F31F9A4E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5A69-4766-D44E-A37B-4CC8E648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D6F7C-0456-4748-A6EE-808A662F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3D057-4AFC-6449-BD62-01878C2E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0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99D2F-4579-2345-B3FA-AA77A52B8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7FEFB-29F8-FB46-85A4-3D5C7FE09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AC1DE-0C14-D744-9FCE-A96E8CE9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FA13-8C07-FF45-B115-B6D95E4A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09AF7-2885-F844-B5C2-D9DBBD19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E70B-851E-874F-8DC9-4191F770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4589C-7455-E340-8F99-9B52F8C83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9CAAE-A653-F94E-A965-46129FDC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55C50-049F-F442-A046-D1DC6DDE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ED1A3-48CF-8C44-9267-E1D3102D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4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AFA84-541C-0148-AC9B-4383C8D5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BCEE0-BB0C-184B-BAC9-30C98507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3750-17BE-AA4E-B650-507F3AEE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4AD-E363-824B-9326-161CDC3D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17AC0-826F-AD45-B591-D07CFAEA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9291-8BB8-3D4D-9D43-54528668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2B1D-B391-B048-A781-60B44E706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4001D-4AFD-7F43-8B87-C67BB9D4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081F8-64A3-C64E-8136-01FC9EC0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F3E7C-267F-DA42-838E-48EABF4A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A048E-5EF1-AF47-AD88-E87BA33A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6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D7DD-9D15-4C42-B163-DE0D14CD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95FC1-DBC2-614D-ACD2-51522B08A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1C7A1-EFFA-0E49-95E0-84A6D2629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7F2A3-A48E-6146-953E-EB662CB70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CA4BB-E837-6B48-A007-AF3C47CC3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1FD46-D92F-574C-898F-E49F407C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6C955-3606-164A-A47C-09C5A0CF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D895A-7B59-6D47-B178-9893A97E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AC2E-6C13-A94B-9971-7D6557CD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671AE-2906-3F48-A7AE-9ADD44A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94CE7-9F38-D34F-997C-4107E058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7D8AB-3EBE-1E4F-B672-556CCE88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95927-D0AF-5141-9387-AF9DA935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8930F-045D-A148-8CB1-73C932B4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7882A-FB8A-704F-BAFA-697D2CF9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25BC6-C45A-FF4B-B1AB-96A30CC7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EE206-AAF8-6D41-850F-3A58AFA9B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C3406-ADD7-614F-9FF7-EAB26B4BA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43780-8DC8-9944-8B06-2A315FBF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257C2-AEBD-6646-B031-77E467DC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F4040-109E-9D40-9CAB-E497D4AF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3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4C4E-E959-0B4F-956A-1A473384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D5349-7591-2A4C-9384-789C9B05B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3D55F-666F-064B-98CE-A9EB1DA38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29368-8D95-E649-90D1-01DE4525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F0829-FFA0-CA42-9E2B-29BFC84C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52EBC-CB32-5142-BF05-6773A626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0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A6FBD-1DA0-E440-BF89-BAA8D435B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D9590-CB8B-D947-81DD-71DE0901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05C6B-D76B-134B-A0A2-87C6F33E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F11C-3B67-6F4D-99DB-40CE94135F36}" type="datetimeFigureOut">
              <a:rPr lang="en-US" smtClean="0"/>
              <a:t>8/3/19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705A-2029-054F-898E-F4E63BD2F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7DF63-1108-0445-BF5F-7EFCAD6C4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3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4648-8C30-6241-A145-0A19B7AA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B387-310D-2141-A991-E860F7EF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4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Remain 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 algn="ctr">
              <a:buNone/>
            </a:pPr>
            <a:endParaRPr lang="en-US" sz="36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This is the same way to remain free, and avoid falling into sin again: always listen to God, always present self to His will, and He will reign in dominion on the throne of our heart.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Listen to God </a:t>
            </a:r>
            <a:r>
              <a:rPr lang="en-US" sz="3600" b="1" dirty="0">
                <a:solidFill>
                  <a:schemeClr val="bg1"/>
                </a:solidFill>
                <a:sym typeface="Wingdings" pitchFamily="2" charset="2"/>
              </a:rPr>
              <a:t> Present to God  Give God Dominion</a:t>
            </a:r>
          </a:p>
        </p:txBody>
      </p:sp>
    </p:spTree>
    <p:extLst>
      <p:ext uri="{BB962C8B-B14F-4D97-AF65-F5344CB8AC3E}">
        <p14:creationId xmlns:p14="http://schemas.microsoft.com/office/powerpoint/2010/main" val="210118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A6C0-4853-BF4C-B90C-31DE2A52A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045" y="1900238"/>
            <a:ext cx="7948614" cy="2229655"/>
          </a:xfrm>
        </p:spPr>
        <p:txBody>
          <a:bodyPr>
            <a:prstTxWarp prst="textCascadeUp">
              <a:avLst/>
            </a:prstTxWarp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Ascent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7C769-DBFB-694B-A8C0-DFF974A05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6063" y="6208294"/>
            <a:ext cx="4118810" cy="8347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6:12-14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E0B8F88-12B6-3442-8518-960F06DC5B74}"/>
              </a:ext>
            </a:extLst>
          </p:cNvPr>
          <p:cNvSpPr txBox="1">
            <a:spLocks/>
          </p:cNvSpPr>
          <p:nvPr/>
        </p:nvSpPr>
        <p:spPr>
          <a:xfrm>
            <a:off x="3623888" y="2170721"/>
            <a:ext cx="5691189" cy="20405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800" dirty="0">
                <a:solidFill>
                  <a:schemeClr val="bg1"/>
                </a:solidFill>
                <a:latin typeface="The Night Creatures" pitchFamily="2" charset="0"/>
              </a:rPr>
              <a:t>to</a:t>
            </a:r>
            <a:endParaRPr lang="en-US" dirty="0">
              <a:solidFill>
                <a:schemeClr val="bg1"/>
              </a:solidFill>
              <a:latin typeface="The Night Creatures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E2F6FE6-DD2C-8D42-8E3D-905418DEDB44}"/>
              </a:ext>
            </a:extLst>
          </p:cNvPr>
          <p:cNvSpPr txBox="1">
            <a:spLocks/>
          </p:cNvSpPr>
          <p:nvPr/>
        </p:nvSpPr>
        <p:spPr>
          <a:xfrm>
            <a:off x="3245020" y="3868350"/>
            <a:ext cx="7948614" cy="2229655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CascadeUp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Dominion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E3923EC-9489-7F44-87AB-284F2319AFEB}"/>
              </a:ext>
            </a:extLst>
          </p:cNvPr>
          <p:cNvSpPr txBox="1">
            <a:spLocks/>
          </p:cNvSpPr>
          <p:nvPr/>
        </p:nvSpPr>
        <p:spPr>
          <a:xfrm>
            <a:off x="240636" y="31158"/>
            <a:ext cx="5691189" cy="20405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0" dirty="0">
                <a:solidFill>
                  <a:schemeClr val="bg1"/>
                </a:solidFill>
                <a:latin typeface="The Night Creatures" pitchFamily="2" charset="0"/>
              </a:rPr>
              <a:t>Sin’s</a:t>
            </a:r>
            <a:endParaRPr lang="en-US" dirty="0">
              <a:solidFill>
                <a:schemeClr val="bg1"/>
              </a:solidFill>
              <a:latin typeface="The Night Creatur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3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A6C0-4853-BF4C-B90C-31DE2A52A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045" y="1900238"/>
            <a:ext cx="7948614" cy="2229655"/>
          </a:xfrm>
        </p:spPr>
        <p:txBody>
          <a:bodyPr>
            <a:prstTxWarp prst="textCascadeUp">
              <a:avLst/>
            </a:prstTxWarp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Ascent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7C769-DBFB-694B-A8C0-DFF974A05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6063" y="6208294"/>
            <a:ext cx="4118810" cy="8347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6:12-14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E0B8F88-12B6-3442-8518-960F06DC5B74}"/>
              </a:ext>
            </a:extLst>
          </p:cNvPr>
          <p:cNvSpPr txBox="1">
            <a:spLocks/>
          </p:cNvSpPr>
          <p:nvPr/>
        </p:nvSpPr>
        <p:spPr>
          <a:xfrm>
            <a:off x="3623888" y="2170721"/>
            <a:ext cx="5691189" cy="20405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800" dirty="0">
                <a:solidFill>
                  <a:schemeClr val="bg1"/>
                </a:solidFill>
                <a:latin typeface="The Night Creatures" pitchFamily="2" charset="0"/>
              </a:rPr>
              <a:t>to</a:t>
            </a:r>
            <a:endParaRPr lang="en-US" dirty="0">
              <a:solidFill>
                <a:schemeClr val="bg1"/>
              </a:solidFill>
              <a:latin typeface="The Night Creatures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E2F6FE6-DD2C-8D42-8E3D-905418DEDB44}"/>
              </a:ext>
            </a:extLst>
          </p:cNvPr>
          <p:cNvSpPr txBox="1">
            <a:spLocks/>
          </p:cNvSpPr>
          <p:nvPr/>
        </p:nvSpPr>
        <p:spPr>
          <a:xfrm>
            <a:off x="3245020" y="3868350"/>
            <a:ext cx="7948614" cy="2229655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CascadeUp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Dominion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E3923EC-9489-7F44-87AB-284F2319AFEB}"/>
              </a:ext>
            </a:extLst>
          </p:cNvPr>
          <p:cNvSpPr txBox="1">
            <a:spLocks/>
          </p:cNvSpPr>
          <p:nvPr/>
        </p:nvSpPr>
        <p:spPr>
          <a:xfrm>
            <a:off x="240636" y="31158"/>
            <a:ext cx="5691189" cy="20405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0" dirty="0">
                <a:solidFill>
                  <a:schemeClr val="bg1"/>
                </a:solidFill>
                <a:latin typeface="The Night Creatures" pitchFamily="2" charset="0"/>
              </a:rPr>
              <a:t>Sin’s</a:t>
            </a:r>
            <a:endParaRPr lang="en-US" dirty="0">
              <a:solidFill>
                <a:schemeClr val="bg1"/>
              </a:solidFill>
              <a:latin typeface="The Night Creatur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8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Where We Were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Under the Dominion of Sin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Sold under sin – </a:t>
            </a:r>
            <a:r>
              <a:rPr lang="en-US" sz="3200" i="1" dirty="0">
                <a:solidFill>
                  <a:schemeClr val="bg1"/>
                </a:solidFill>
              </a:rPr>
              <a:t>Romans 7:14 </a:t>
            </a:r>
            <a:r>
              <a:rPr lang="en-US" sz="3200" dirty="0">
                <a:solidFill>
                  <a:schemeClr val="bg1"/>
                </a:solidFill>
              </a:rPr>
              <a:t>(as a slave)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Pictured – </a:t>
            </a:r>
            <a:r>
              <a:rPr lang="en-US" sz="3200" i="1" dirty="0">
                <a:solidFill>
                  <a:schemeClr val="bg1"/>
                </a:solidFill>
              </a:rPr>
              <a:t>Romans 7:15-20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There is a desire to do right, but there is not the practice of right. Why? Sin is in control.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Under the Dominion of Death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There is need of deliverance from death – </a:t>
            </a:r>
            <a:r>
              <a:rPr lang="en-US" sz="3200" i="1" dirty="0">
                <a:solidFill>
                  <a:schemeClr val="bg1"/>
                </a:solidFill>
              </a:rPr>
              <a:t>Romans 7:24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end is death – </a:t>
            </a:r>
            <a:r>
              <a:rPr lang="en-US" sz="3200" i="1" dirty="0">
                <a:solidFill>
                  <a:schemeClr val="bg1"/>
                </a:solidFill>
              </a:rPr>
              <a:t>Romans 6:20-21, 23</a:t>
            </a:r>
          </a:p>
        </p:txBody>
      </p:sp>
    </p:spTree>
    <p:extLst>
      <p:ext uri="{BB962C8B-B14F-4D97-AF65-F5344CB8AC3E}">
        <p14:creationId xmlns:p14="http://schemas.microsoft.com/office/powerpoint/2010/main" val="364646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Got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Listened to Sin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Obey – </a:t>
            </a:r>
            <a:r>
              <a:rPr lang="en-US" sz="3200" i="1" dirty="0" err="1">
                <a:solidFill>
                  <a:schemeClr val="bg1"/>
                </a:solidFill>
              </a:rPr>
              <a:t>hypakouo</a:t>
            </a:r>
            <a:r>
              <a:rPr lang="en-US" sz="3200" i="1" dirty="0">
                <a:solidFill>
                  <a:schemeClr val="bg1"/>
                </a:solidFill>
              </a:rPr>
              <a:t>̄;</a:t>
            </a:r>
            <a:r>
              <a:rPr lang="en-US" sz="3200" dirty="0">
                <a:solidFill>
                  <a:schemeClr val="bg1"/>
                </a:solidFill>
              </a:rPr>
              <a:t> to hear under (as a subordinate), i.e. to listen attentively. (Strong)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Sin spoke to us, and we gave an ear – </a:t>
            </a:r>
            <a:r>
              <a:rPr lang="en-US" sz="3200" i="1" dirty="0">
                <a:solidFill>
                  <a:schemeClr val="bg1"/>
                </a:solidFill>
              </a:rPr>
              <a:t>Romans 7:7-8, 11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are told not to give place to the devil – </a:t>
            </a:r>
            <a:r>
              <a:rPr lang="en-US" sz="3200" i="1" dirty="0">
                <a:solidFill>
                  <a:schemeClr val="bg1"/>
                </a:solidFill>
              </a:rPr>
              <a:t>Ephesians 4:26-27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43B90C6-F8CC-3C47-90A5-D2F16A2E454F}"/>
              </a:ext>
            </a:extLst>
          </p:cNvPr>
          <p:cNvSpPr txBox="1">
            <a:spLocks/>
          </p:cNvSpPr>
          <p:nvPr/>
        </p:nvSpPr>
        <p:spPr>
          <a:xfrm>
            <a:off x="0" y="951238"/>
            <a:ext cx="4118810" cy="61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Romans 6:12-14</a:t>
            </a:r>
          </a:p>
        </p:txBody>
      </p:sp>
    </p:spTree>
    <p:extLst>
      <p:ext uri="{BB962C8B-B14F-4D97-AF65-F5344CB8AC3E}">
        <p14:creationId xmlns:p14="http://schemas.microsoft.com/office/powerpoint/2010/main" val="29324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Got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Listened to Sin </a:t>
            </a:r>
            <a:r>
              <a:rPr lang="en-US" sz="3600" b="1" dirty="0">
                <a:solidFill>
                  <a:schemeClr val="bg1"/>
                </a:solidFill>
                <a:sym typeface="Wingdings" pitchFamily="2" charset="2"/>
              </a:rPr>
              <a:t> Presented to Sin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Present – </a:t>
            </a:r>
            <a:r>
              <a:rPr lang="en-US" sz="3200" i="1" dirty="0" err="1">
                <a:solidFill>
                  <a:schemeClr val="bg1"/>
                </a:solidFill>
              </a:rPr>
              <a:t>paristēmi</a:t>
            </a:r>
            <a:r>
              <a:rPr lang="en-US" sz="3200" dirty="0">
                <a:solidFill>
                  <a:schemeClr val="bg1"/>
                </a:solidFill>
              </a:rPr>
              <a:t>; lit., "to place near, set before," (</a:t>
            </a:r>
            <a:r>
              <a:rPr lang="en-US" sz="3200" i="1" dirty="0">
                <a:solidFill>
                  <a:schemeClr val="bg1"/>
                </a:solidFill>
              </a:rPr>
              <a:t>para</a:t>
            </a:r>
            <a:r>
              <a:rPr lang="en-US" sz="3200" dirty="0">
                <a:solidFill>
                  <a:schemeClr val="bg1"/>
                </a:solidFill>
              </a:rPr>
              <a:t>, "near," </a:t>
            </a:r>
            <a:r>
              <a:rPr lang="en-US" sz="3200" i="1" dirty="0" err="1">
                <a:solidFill>
                  <a:schemeClr val="bg1"/>
                </a:solidFill>
              </a:rPr>
              <a:t>histemi</a:t>
            </a:r>
            <a:r>
              <a:rPr lang="en-US" sz="3200" dirty="0">
                <a:solidFill>
                  <a:schemeClr val="bg1"/>
                </a:solidFill>
              </a:rPr>
              <a:t>, "to set"). (Vine)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Concerning a young man and a harlot – </a:t>
            </a:r>
            <a:r>
              <a:rPr lang="en-US" sz="3200" i="1" dirty="0">
                <a:solidFill>
                  <a:schemeClr val="bg1"/>
                </a:solidFill>
              </a:rPr>
              <a:t>Proverbs 7:6-9, 21-27 </a:t>
            </a:r>
            <a:r>
              <a:rPr lang="en-US" sz="3200" dirty="0">
                <a:solidFill>
                  <a:schemeClr val="bg1"/>
                </a:solidFill>
              </a:rPr>
              <a:t>– he took the path to her, and went after her.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are told to make no provision for sin – </a:t>
            </a:r>
            <a:r>
              <a:rPr lang="en-US" sz="3200" i="1" dirty="0">
                <a:solidFill>
                  <a:schemeClr val="bg1"/>
                </a:solidFill>
              </a:rPr>
              <a:t>Romans 13:14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are told to depart, and flee –</a:t>
            </a:r>
            <a:r>
              <a:rPr lang="en-US" sz="3200" i="1" dirty="0">
                <a:solidFill>
                  <a:schemeClr val="bg1"/>
                </a:solidFill>
              </a:rPr>
              <a:t> 2 Timothy 2:19, 22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43B90C6-F8CC-3C47-90A5-D2F16A2E454F}"/>
              </a:ext>
            </a:extLst>
          </p:cNvPr>
          <p:cNvSpPr txBox="1">
            <a:spLocks/>
          </p:cNvSpPr>
          <p:nvPr/>
        </p:nvSpPr>
        <p:spPr>
          <a:xfrm>
            <a:off x="0" y="951238"/>
            <a:ext cx="4118810" cy="61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Romans 6:12-14</a:t>
            </a:r>
          </a:p>
        </p:txBody>
      </p:sp>
    </p:spTree>
    <p:extLst>
      <p:ext uri="{BB962C8B-B14F-4D97-AF65-F5344CB8AC3E}">
        <p14:creationId xmlns:p14="http://schemas.microsoft.com/office/powerpoint/2010/main" val="37385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Got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Listened to Sin </a:t>
            </a: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sym typeface="Wingdings" pitchFamily="2" charset="2"/>
              </a:rPr>
              <a:t> Presented to Sin </a:t>
            </a:r>
            <a:r>
              <a:rPr lang="en-US" sz="3600" b="1" dirty="0">
                <a:solidFill>
                  <a:schemeClr val="bg1"/>
                </a:solidFill>
                <a:sym typeface="Wingdings" pitchFamily="2" charset="2"/>
              </a:rPr>
              <a:t> Gave Sin Dominion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Dominion – </a:t>
            </a:r>
            <a:r>
              <a:rPr lang="en-US" sz="3200" i="1" dirty="0" err="1">
                <a:solidFill>
                  <a:schemeClr val="bg1"/>
                </a:solidFill>
              </a:rPr>
              <a:t>kyrieuo</a:t>
            </a:r>
            <a:r>
              <a:rPr lang="en-US" sz="3200" dirty="0">
                <a:solidFill>
                  <a:schemeClr val="bg1"/>
                </a:solidFill>
              </a:rPr>
              <a:t>̄; to rule: — have dominion over, lord, be lord of, exercise lordship over. (Strong)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To present self to sin is to become sin’s slave – </a:t>
            </a:r>
            <a:r>
              <a:rPr lang="en-US" sz="3200" i="1" dirty="0">
                <a:solidFill>
                  <a:schemeClr val="bg1"/>
                </a:solidFill>
              </a:rPr>
              <a:t>Romans 6:16; 7:14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Sin becomes easier, and habitual – </a:t>
            </a:r>
            <a:r>
              <a:rPr lang="en-US" sz="3200" i="1" dirty="0">
                <a:solidFill>
                  <a:schemeClr val="bg1"/>
                </a:solidFill>
              </a:rPr>
              <a:t>Romans 6:19 </a:t>
            </a:r>
            <a:r>
              <a:rPr lang="en-US" sz="3200" dirty="0">
                <a:solidFill>
                  <a:schemeClr val="bg1"/>
                </a:solidFill>
              </a:rPr>
              <a:t>– what it means for sin to have dominion.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When sin is in control –</a:t>
            </a:r>
            <a:r>
              <a:rPr lang="en-US" sz="3200" i="1" dirty="0">
                <a:solidFill>
                  <a:schemeClr val="bg1"/>
                </a:solidFill>
              </a:rPr>
              <a:t> Romans 7:21-24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43B90C6-F8CC-3C47-90A5-D2F16A2E454F}"/>
              </a:ext>
            </a:extLst>
          </p:cNvPr>
          <p:cNvSpPr txBox="1">
            <a:spLocks/>
          </p:cNvSpPr>
          <p:nvPr/>
        </p:nvSpPr>
        <p:spPr>
          <a:xfrm>
            <a:off x="0" y="951238"/>
            <a:ext cx="4118810" cy="61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Romans 6:12-14</a:t>
            </a:r>
          </a:p>
        </p:txBody>
      </p:sp>
    </p:spTree>
    <p:extLst>
      <p:ext uri="{BB962C8B-B14F-4D97-AF65-F5344CB8AC3E}">
        <p14:creationId xmlns:p14="http://schemas.microsoft.com/office/powerpoint/2010/main" val="193286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Escaped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Listened to God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Listen to what God’s law says – </a:t>
            </a:r>
            <a:r>
              <a:rPr lang="en-US" sz="3200" i="1" dirty="0">
                <a:solidFill>
                  <a:schemeClr val="bg1"/>
                </a:solidFill>
              </a:rPr>
              <a:t>Romans 7:7, 12, 14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Set your mind on the spiritual, and let the Holy Spirit dwell in you through the word – </a:t>
            </a:r>
            <a:r>
              <a:rPr lang="en-US" sz="3200" i="1" dirty="0">
                <a:solidFill>
                  <a:schemeClr val="bg1"/>
                </a:solidFill>
              </a:rPr>
              <a:t>Romans 8:5, 9</a:t>
            </a:r>
          </a:p>
        </p:txBody>
      </p:sp>
    </p:spTree>
    <p:extLst>
      <p:ext uri="{BB962C8B-B14F-4D97-AF65-F5344CB8AC3E}">
        <p14:creationId xmlns:p14="http://schemas.microsoft.com/office/powerpoint/2010/main" val="4486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Escaped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Listened to God </a:t>
            </a:r>
            <a:r>
              <a:rPr lang="en-US" sz="3600" b="1" dirty="0">
                <a:solidFill>
                  <a:schemeClr val="bg1"/>
                </a:solidFill>
                <a:sym typeface="Wingdings" pitchFamily="2" charset="2"/>
              </a:rPr>
              <a:t> Presented to God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Present self to righteousness – </a:t>
            </a:r>
            <a:r>
              <a:rPr lang="en-US" sz="3200" i="1" dirty="0">
                <a:solidFill>
                  <a:schemeClr val="bg1"/>
                </a:solidFill>
              </a:rPr>
              <a:t>Romans 6:13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Pursue the will of God, the new life – </a:t>
            </a:r>
            <a:r>
              <a:rPr lang="en-US" sz="3200" i="1" dirty="0">
                <a:solidFill>
                  <a:schemeClr val="bg1"/>
                </a:solidFill>
              </a:rPr>
              <a:t>Romans 6:4, 11</a:t>
            </a:r>
          </a:p>
        </p:txBody>
      </p:sp>
    </p:spTree>
    <p:extLst>
      <p:ext uri="{BB962C8B-B14F-4D97-AF65-F5344CB8AC3E}">
        <p14:creationId xmlns:p14="http://schemas.microsoft.com/office/powerpoint/2010/main" val="222873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DE29BD-7B9D-AA4A-A369-FCE05436E845}"/>
              </a:ext>
            </a:extLst>
          </p:cNvPr>
          <p:cNvSpPr/>
          <p:nvPr/>
        </p:nvSpPr>
        <p:spPr>
          <a:xfrm>
            <a:off x="-721895" y="1583664"/>
            <a:ext cx="13607716" cy="5907505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C59F3-1571-EB49-92BC-401F7FBD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8" y="240631"/>
            <a:ext cx="11690684" cy="1325563"/>
          </a:xfrm>
        </p:spPr>
        <p:txBody>
          <a:bodyPr>
            <a:norm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The Night Creatures" pitchFamily="2" charset="0"/>
              </a:rPr>
              <a:t>How We Escaped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407D-13C4-B949-AA20-E64D0694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8" y="1785938"/>
            <a:ext cx="11690684" cy="48314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Listened to God </a:t>
            </a: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sym typeface="Wingdings" pitchFamily="2" charset="2"/>
              </a:rPr>
              <a:t> Presented to God </a:t>
            </a:r>
            <a:r>
              <a:rPr lang="en-US" sz="3600" b="1" dirty="0">
                <a:solidFill>
                  <a:schemeClr val="bg1"/>
                </a:solidFill>
                <a:sym typeface="Wingdings" pitchFamily="2" charset="2"/>
              </a:rPr>
              <a:t> Gave God Dominion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Become God’s slave through obedience – </a:t>
            </a:r>
            <a:r>
              <a:rPr lang="en-US" sz="3200" i="1" dirty="0">
                <a:solidFill>
                  <a:schemeClr val="bg1"/>
                </a:solidFill>
              </a:rPr>
              <a:t>Romans 6:16-19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end result is eternal life – </a:t>
            </a:r>
            <a:r>
              <a:rPr lang="en-US" sz="3200" i="1" dirty="0">
                <a:solidFill>
                  <a:schemeClr val="bg1"/>
                </a:solidFill>
              </a:rPr>
              <a:t>Romans 6:22</a:t>
            </a:r>
          </a:p>
        </p:txBody>
      </p:sp>
    </p:spTree>
    <p:extLst>
      <p:ext uri="{BB962C8B-B14F-4D97-AF65-F5344CB8AC3E}">
        <p14:creationId xmlns:p14="http://schemas.microsoft.com/office/powerpoint/2010/main" val="31164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484</Words>
  <Application>Microsoft Macintosh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The Night Creatures</vt:lpstr>
      <vt:lpstr>Wingdings</vt:lpstr>
      <vt:lpstr>Office Theme</vt:lpstr>
      <vt:lpstr>PowerPoint Presentation</vt:lpstr>
      <vt:lpstr>Ascent</vt:lpstr>
      <vt:lpstr>Where We Were</vt:lpstr>
      <vt:lpstr>How We Got There</vt:lpstr>
      <vt:lpstr>How We Got There</vt:lpstr>
      <vt:lpstr>How We Got There</vt:lpstr>
      <vt:lpstr>How We Escaped</vt:lpstr>
      <vt:lpstr>How We Escaped</vt:lpstr>
      <vt:lpstr>How We Escaped</vt:lpstr>
      <vt:lpstr>How We Remain Free</vt:lpstr>
      <vt:lpstr>Ascent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Ascent</dc:title>
  <dc:creator>Jeremiah Cox</dc:creator>
  <cp:lastModifiedBy>Jeremiah Cox</cp:lastModifiedBy>
  <cp:revision>12</cp:revision>
  <dcterms:created xsi:type="dcterms:W3CDTF">2019-08-01T19:34:46Z</dcterms:created>
  <dcterms:modified xsi:type="dcterms:W3CDTF">2019-08-03T20:31:00Z</dcterms:modified>
</cp:coreProperties>
</file>