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72197-E900-3040-84C9-27BAC491D101}" type="datetimeFigureOut">
              <a:rPr lang="en-US" smtClean="0"/>
              <a:t>8/11/19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3FE9F-668D-C54E-9F24-2F5CDB13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3FE9F-668D-C54E-9F24-2F5CDB1302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9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3FE9F-668D-C54E-9F24-2F5CDB1302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9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3FE9F-668D-C54E-9F24-2F5CDB1302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3FE9F-668D-C54E-9F24-2F5CDB1302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30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43FE9F-668D-C54E-9F24-2F5CDB1302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8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7C79-2166-6842-89EB-9C3572120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3A2FE-1D15-F24A-805A-972F12A68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CE3CD-2CD4-7A42-994D-9877D76F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B760-2804-C340-82CA-67796C67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181D0-677B-604F-876E-ECA75BD7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EF02-0530-4D4D-9424-C700846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95E3C-7A5D-2546-A58A-89C825E5E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7DF83-BB0F-FC48-904E-878DDBDF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3BD9C-E6DF-624A-A01E-D9761979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10851-58D3-1544-A5B8-1C3AF4FD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942C6-38D7-D042-BBC6-85019D511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CDD4E-714F-3D47-A7FA-9902F98D3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57DC-4A19-4F49-867B-967C634C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AE5FE-AA52-BB4C-A202-C93657F36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2F11-AD2A-114F-948F-11884748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CAA4-0829-4449-88E3-1D5719C8C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5465A-8BB3-784A-BD7E-8C9515318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49DB6-8D4E-9E41-9D93-0A4894E1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315C0-0BE1-2543-92D0-C0AAB7E3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761E2-C63C-D94B-9D58-07F6CB3C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A0D7-BE8F-8747-8E5A-07A1FA5A6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191DC-C707-A342-8AAF-C0C8B0FC9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D076B-D131-6A42-A1AA-6E45CE65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AD3B2-582A-F24C-82C2-1B3EEA12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39C5-7B7B-3C4B-BCF5-7F0E278A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9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ECCC6-6316-8343-963C-27ABEAC5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98876-A28C-7149-BF19-5E808D0F0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E9BE1-D45B-0948-B4BC-9AD19CBC2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1ED50-F7EB-4C4C-A276-B8322145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383DC-015F-A34C-BB41-27007460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16A7E-2CC9-D649-AB99-3981DD6C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2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CE9B-98AB-DD49-824F-A0CDADA2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52DCF-D031-9F43-9FF6-73789BAA2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13264-6F14-0B42-86C8-5849414E5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85F33-0837-4A4A-982A-8AE0DD9BF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6A9FF-3058-6B42-A141-7DDE8C678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2D115-1FC2-764D-88F2-C1707C63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D8F02F-620E-D542-8DAD-27CBB45F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C7B69-6F7A-4E44-8E8B-E3EDE7E7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7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0F98-5A27-AC42-BEBC-1278FDEB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6364F-6D06-4343-8916-9D3C28A2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BA78D-CC30-A847-BFEE-C06AE44F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71B11-9936-8946-9E0D-1A733535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B830D-B19B-B64C-9B11-11DF670B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DEE7A-9BDB-9C4A-9CED-F770B574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5D6F8-FA76-6547-A66E-7ACB649A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4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B4E5-18A4-7E49-9965-DE664609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FC35-4D75-4049-8858-D8B211D53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3ABCB-C55D-1F4F-929E-E5AB152F8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A0483-8AA9-2747-A3DC-8DF6659D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BE838-27DD-3040-93ED-6B0AE220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2A19E-99E7-B643-9185-886C07E9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8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AB8FC-8B58-0E4D-ADCB-63202E70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5536C-02B2-0E43-B5AE-4A780C7F9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9EF9C-8AD4-814F-B717-207C2C530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B30C6-D227-0D46-988B-3A1BFE0D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54BEB-55EF-B54B-BA48-22585DF3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9F27-039D-FF4C-8CD1-6C88D321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2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EE588-7049-DE45-9BAE-6CE540D6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CC3B1-F625-B44F-9F47-C3CAEC1D9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E3B00-1AF1-8E4C-97FA-910C796A0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0709-50A7-1148-8CF3-DA85457502DD}" type="datetimeFigureOut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DF8B-3685-F045-8608-C325C023B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0DAD-9073-B546-A6B8-EA2DDAC1B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0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A4AF-5916-054C-9990-38BD4B8A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9FD5B-1285-9D4D-931A-618E0E8B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95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D9EE-4CD2-1D4A-ACE5-014D9357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5919" y="455895"/>
            <a:ext cx="3033713" cy="1302708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The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CB5BA-C633-8244-9C64-547016816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7865" y="6167836"/>
            <a:ext cx="5486648" cy="70445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5:5-11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8C725A-5571-FE4A-AD1F-520F316079D9}"/>
              </a:ext>
            </a:extLst>
          </p:cNvPr>
          <p:cNvSpPr txBox="1">
            <a:spLocks/>
          </p:cNvSpPr>
          <p:nvPr/>
        </p:nvSpPr>
        <p:spPr>
          <a:xfrm>
            <a:off x="1728540" y="704451"/>
            <a:ext cx="502682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5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</a:effectLst>
                <a:latin typeface="LOVES REG" panose="02000500000000000000" pitchFamily="2" charset="0"/>
              </a:rPr>
              <a:t>Love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C655EF-1B7E-6D43-A400-B4EA8DC1225A}"/>
              </a:ext>
            </a:extLst>
          </p:cNvPr>
          <p:cNvSpPr txBox="1">
            <a:spLocks/>
          </p:cNvSpPr>
          <p:nvPr/>
        </p:nvSpPr>
        <p:spPr>
          <a:xfrm>
            <a:off x="3330185" y="3035644"/>
            <a:ext cx="2328863" cy="84117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of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F668012-1C33-D14E-A3B9-4C814F34F092}"/>
              </a:ext>
            </a:extLst>
          </p:cNvPr>
          <p:cNvSpPr txBox="1">
            <a:spLocks/>
          </p:cNvSpPr>
          <p:nvPr/>
        </p:nvSpPr>
        <p:spPr>
          <a:xfrm>
            <a:off x="2602714" y="204777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</a:effectLst>
                <a:latin typeface="LOVES REG" panose="02000500000000000000" pitchFamily="2" charset="0"/>
              </a:rPr>
              <a:t>God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984DE1-9D62-DE40-864F-F1679E368695}"/>
              </a:ext>
            </a:extLst>
          </p:cNvPr>
          <p:cNvSpPr txBox="1">
            <a:spLocks/>
          </p:cNvSpPr>
          <p:nvPr/>
        </p:nvSpPr>
        <p:spPr>
          <a:xfrm>
            <a:off x="7326667" y="3294026"/>
            <a:ext cx="2252663" cy="1166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in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90151-8F5C-3B46-8D15-8E269F8F13CD}"/>
              </a:ext>
            </a:extLst>
          </p:cNvPr>
          <p:cNvSpPr txBox="1">
            <a:spLocks/>
          </p:cNvSpPr>
          <p:nvPr/>
        </p:nvSpPr>
        <p:spPr>
          <a:xfrm>
            <a:off x="632033" y="334060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</a:effectLst>
                <a:latin typeface="LOVES REG" panose="02000500000000000000" pitchFamily="2" charset="0"/>
              </a:rPr>
              <a:t>Hearts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A4106CF-64CE-0C48-B131-73C78A4FFB03}"/>
              </a:ext>
            </a:extLst>
          </p:cNvPr>
          <p:cNvSpPr txBox="1">
            <a:spLocks/>
          </p:cNvSpPr>
          <p:nvPr/>
        </p:nvSpPr>
        <p:spPr>
          <a:xfrm>
            <a:off x="7329047" y="3962166"/>
            <a:ext cx="2252663" cy="1166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41395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0BC86-8FC4-8246-93E3-7CF4B392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Romans 5:1-5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ED3FE-63B8-F34D-981C-D06B277BD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58" y="1690687"/>
            <a:ext cx="11233484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Joy of Hope </a:t>
            </a:r>
            <a:r>
              <a:rPr lang="en-US" sz="4000" i="1" dirty="0">
                <a:solidFill>
                  <a:schemeClr val="bg1"/>
                </a:solidFill>
              </a:rPr>
              <a:t>(vv. 1-4)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Obtained Through Faith </a:t>
            </a:r>
            <a:r>
              <a:rPr lang="en-US" sz="3600" i="1" dirty="0">
                <a:solidFill>
                  <a:schemeClr val="bg1"/>
                </a:solidFill>
              </a:rPr>
              <a:t>(vv. 1-2)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Strengthened Through Tribulation </a:t>
            </a:r>
            <a:r>
              <a:rPr lang="en-US" sz="3600" i="1" dirty="0">
                <a:solidFill>
                  <a:schemeClr val="bg1"/>
                </a:solidFill>
              </a:rPr>
              <a:t>(vv. 3-4)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Confidence of Hope </a:t>
            </a:r>
            <a:r>
              <a:rPr lang="en-US" sz="4000" i="1" dirty="0">
                <a:solidFill>
                  <a:schemeClr val="bg1"/>
                </a:solidFill>
              </a:rPr>
              <a:t>(v. 5)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“Now hope does not disappoint”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“because the love of God has been poured out in our hearts”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“by the Holy Spirit who was given to us.”</a:t>
            </a:r>
          </a:p>
        </p:txBody>
      </p:sp>
    </p:spTree>
    <p:extLst>
      <p:ext uri="{BB962C8B-B14F-4D97-AF65-F5344CB8AC3E}">
        <p14:creationId xmlns:p14="http://schemas.microsoft.com/office/powerpoint/2010/main" val="315292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D9EE-4CD2-1D4A-ACE5-014D9357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5919" y="455895"/>
            <a:ext cx="3033713" cy="1302708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The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CB5BA-C633-8244-9C64-547016816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7865" y="6167836"/>
            <a:ext cx="5486648" cy="70445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5:5-11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8C725A-5571-FE4A-AD1F-520F316079D9}"/>
              </a:ext>
            </a:extLst>
          </p:cNvPr>
          <p:cNvSpPr txBox="1">
            <a:spLocks/>
          </p:cNvSpPr>
          <p:nvPr/>
        </p:nvSpPr>
        <p:spPr>
          <a:xfrm>
            <a:off x="1728540" y="704451"/>
            <a:ext cx="502682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5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</a:effectLst>
                <a:latin typeface="LOVES REG" panose="02000500000000000000" pitchFamily="2" charset="0"/>
              </a:rPr>
              <a:t>Love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C655EF-1B7E-6D43-A400-B4EA8DC1225A}"/>
              </a:ext>
            </a:extLst>
          </p:cNvPr>
          <p:cNvSpPr txBox="1">
            <a:spLocks/>
          </p:cNvSpPr>
          <p:nvPr/>
        </p:nvSpPr>
        <p:spPr>
          <a:xfrm>
            <a:off x="3330185" y="3035644"/>
            <a:ext cx="2328863" cy="84117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of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F668012-1C33-D14E-A3B9-4C814F34F092}"/>
              </a:ext>
            </a:extLst>
          </p:cNvPr>
          <p:cNvSpPr txBox="1">
            <a:spLocks/>
          </p:cNvSpPr>
          <p:nvPr/>
        </p:nvSpPr>
        <p:spPr>
          <a:xfrm>
            <a:off x="2602714" y="204777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</a:effectLst>
                <a:latin typeface="LOVES REG" panose="02000500000000000000" pitchFamily="2" charset="0"/>
              </a:rPr>
              <a:t>God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984DE1-9D62-DE40-864F-F1679E368695}"/>
              </a:ext>
            </a:extLst>
          </p:cNvPr>
          <p:cNvSpPr txBox="1">
            <a:spLocks/>
          </p:cNvSpPr>
          <p:nvPr/>
        </p:nvSpPr>
        <p:spPr>
          <a:xfrm>
            <a:off x="7326667" y="3294026"/>
            <a:ext cx="2252663" cy="1166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in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90151-8F5C-3B46-8D15-8E269F8F13CD}"/>
              </a:ext>
            </a:extLst>
          </p:cNvPr>
          <p:cNvSpPr txBox="1">
            <a:spLocks/>
          </p:cNvSpPr>
          <p:nvPr/>
        </p:nvSpPr>
        <p:spPr>
          <a:xfrm>
            <a:off x="632033" y="334060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</a:effectLst>
                <a:latin typeface="LOVES REG" panose="02000500000000000000" pitchFamily="2" charset="0"/>
              </a:rPr>
              <a:t>Hearts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A4106CF-64CE-0C48-B131-73C78A4FFB03}"/>
              </a:ext>
            </a:extLst>
          </p:cNvPr>
          <p:cNvSpPr txBox="1">
            <a:spLocks/>
          </p:cNvSpPr>
          <p:nvPr/>
        </p:nvSpPr>
        <p:spPr>
          <a:xfrm>
            <a:off x="7329047" y="3962166"/>
            <a:ext cx="2252663" cy="1166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latin typeface="LOVES REG" panose="02000500000000000000" pitchFamily="2" charset="0"/>
              </a:rPr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16143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56E2-1FE1-E340-8958-694071C6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0" y="-121116"/>
            <a:ext cx="10892589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Christ Died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ABC1-B11E-7A4A-A3BB-0335F9B2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0" y="1204447"/>
            <a:ext cx="11269579" cy="5425037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Plan – </a:t>
            </a:r>
            <a:r>
              <a:rPr lang="en-US" sz="4000" b="1" i="1" dirty="0">
                <a:solidFill>
                  <a:schemeClr val="bg1"/>
                </a:solidFill>
              </a:rPr>
              <a:t>“in due time” </a:t>
            </a:r>
            <a:r>
              <a:rPr lang="en-US" sz="4000" i="1" dirty="0">
                <a:solidFill>
                  <a:schemeClr val="bg1"/>
                </a:solidFill>
              </a:rPr>
              <a:t>(v. 6)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Devised before time – </a:t>
            </a:r>
            <a:r>
              <a:rPr lang="en-US" sz="3600" i="1" dirty="0">
                <a:solidFill>
                  <a:schemeClr val="bg1"/>
                </a:solidFill>
              </a:rPr>
              <a:t>2 Timothy 1:9 </a:t>
            </a:r>
            <a:r>
              <a:rPr lang="en-US" sz="3600" dirty="0">
                <a:solidFill>
                  <a:schemeClr val="bg1"/>
                </a:solidFill>
              </a:rPr>
              <a:t>– shows consideration.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Executed with perfect timing – </a:t>
            </a:r>
            <a:r>
              <a:rPr lang="en-US" sz="3600" i="1" dirty="0">
                <a:solidFill>
                  <a:schemeClr val="bg1"/>
                </a:solidFill>
              </a:rPr>
              <a:t>Galatians 4:4-5 </a:t>
            </a:r>
            <a:r>
              <a:rPr lang="en-US" sz="3600" dirty="0">
                <a:solidFill>
                  <a:schemeClr val="bg1"/>
                </a:solidFill>
              </a:rPr>
              <a:t>– shows care, and deliberation.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A7FF7E-B709-BC4A-B62E-94A67FD7D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303" y="4668255"/>
            <a:ext cx="4288883" cy="241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0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56E2-1FE1-E340-8958-694071C6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0" y="-121116"/>
            <a:ext cx="10892589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Christ Died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ABC1-B11E-7A4A-A3BB-0335F9B2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0" y="1204447"/>
            <a:ext cx="11269579" cy="5425037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Plan – </a:t>
            </a:r>
            <a:r>
              <a:rPr lang="en-US" sz="4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“in due time” </a:t>
            </a:r>
            <a:r>
              <a:rPr lang="en-US" sz="4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(v. 6)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For who? </a:t>
            </a:r>
            <a:r>
              <a:rPr lang="en-US" sz="4000" i="1" dirty="0">
                <a:solidFill>
                  <a:schemeClr val="bg1"/>
                </a:solidFill>
              </a:rPr>
              <a:t>(vv. 6-10)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 contrast – </a:t>
            </a:r>
            <a:r>
              <a:rPr lang="en-US" sz="3600" i="1" dirty="0">
                <a:solidFill>
                  <a:schemeClr val="bg1"/>
                </a:solidFill>
              </a:rPr>
              <a:t>(v. 7)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Ungodly </a:t>
            </a:r>
            <a:r>
              <a:rPr lang="en-US" sz="3600" i="1" dirty="0">
                <a:solidFill>
                  <a:schemeClr val="bg1"/>
                </a:solidFill>
              </a:rPr>
              <a:t>(v. 6)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cf. Romans 1:18-21; 2:23-24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Still sinners </a:t>
            </a:r>
            <a:r>
              <a:rPr lang="en-US" sz="3600" i="1" dirty="0">
                <a:solidFill>
                  <a:schemeClr val="bg1"/>
                </a:solidFill>
              </a:rPr>
              <a:t>(v. 8) – cf. Luke 23:39-42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Enemies </a:t>
            </a:r>
            <a:r>
              <a:rPr lang="en-US" sz="3600" i="1" dirty="0">
                <a:solidFill>
                  <a:schemeClr val="bg1"/>
                </a:solidFill>
              </a:rPr>
              <a:t>(v. 10) – cf. Matthew 12:30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A7FF7E-B709-BC4A-B62E-94A67FD7D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303" y="4668255"/>
            <a:ext cx="4288883" cy="241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2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56E2-1FE1-E340-8958-694071C6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0" y="-121116"/>
            <a:ext cx="10892589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Christ Died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ABC1-B11E-7A4A-A3BB-0335F9B2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0" y="1204447"/>
            <a:ext cx="11269579" cy="5425037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Plan – </a:t>
            </a:r>
            <a:r>
              <a:rPr lang="en-US" sz="4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“in due time” </a:t>
            </a:r>
            <a:r>
              <a:rPr lang="en-US" sz="4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(v. 6)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who? </a:t>
            </a:r>
            <a:r>
              <a:rPr lang="en-US" sz="4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(vv. 6-10)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Efficacy of His Death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i="1" dirty="0">
                <a:solidFill>
                  <a:schemeClr val="bg1"/>
                </a:solidFill>
              </a:rPr>
              <a:t>(vv. 9-10)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“Christ died </a:t>
            </a:r>
            <a:r>
              <a:rPr lang="en-US" sz="3600" b="1" i="1" u="sng" dirty="0">
                <a:solidFill>
                  <a:schemeClr val="bg1"/>
                </a:solidFill>
              </a:rPr>
              <a:t>for</a:t>
            </a:r>
            <a:r>
              <a:rPr lang="en-US" sz="3600" i="1" dirty="0">
                <a:solidFill>
                  <a:schemeClr val="bg1"/>
                </a:solidFill>
              </a:rPr>
              <a:t>”</a:t>
            </a:r>
            <a:r>
              <a:rPr lang="en-US" sz="3600" dirty="0">
                <a:solidFill>
                  <a:schemeClr val="bg1"/>
                </a:solidFill>
              </a:rPr>
              <a:t> – i.e. instead of – </a:t>
            </a:r>
            <a:r>
              <a:rPr lang="en-US" sz="3600" i="1" dirty="0">
                <a:solidFill>
                  <a:schemeClr val="bg1"/>
                </a:solidFill>
              </a:rPr>
              <a:t>Isaiah 53:4-6;                2 Corinthians 5:21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Justified – </a:t>
            </a:r>
            <a:r>
              <a:rPr lang="en-US" sz="3600" i="1" dirty="0">
                <a:solidFill>
                  <a:schemeClr val="bg1"/>
                </a:solidFill>
              </a:rPr>
              <a:t>(v. 9)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Reconciled – </a:t>
            </a:r>
            <a:r>
              <a:rPr lang="en-US" sz="3600" i="1" dirty="0">
                <a:solidFill>
                  <a:schemeClr val="bg1"/>
                </a:solidFill>
              </a:rPr>
              <a:t>(v. 10)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A7FF7E-B709-BC4A-B62E-94A67FD7D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303" y="4668255"/>
            <a:ext cx="4288883" cy="241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0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56E2-1FE1-E340-8958-694071C6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0" y="-121116"/>
            <a:ext cx="10892589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          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ABC1-B11E-7A4A-A3BB-0335F9B2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0" y="1204447"/>
            <a:ext cx="11269579" cy="5425037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“much more” </a:t>
            </a:r>
            <a:r>
              <a:rPr lang="en-US" sz="4000" i="1" dirty="0">
                <a:solidFill>
                  <a:schemeClr val="bg1"/>
                </a:solidFill>
              </a:rPr>
              <a:t>(vv. 9-10) </a:t>
            </a:r>
            <a:r>
              <a:rPr lang="en-US" sz="4000" b="1" dirty="0">
                <a:solidFill>
                  <a:schemeClr val="bg1"/>
                </a:solidFill>
              </a:rPr>
              <a:t>– His life in comparison to His death.</a:t>
            </a:r>
            <a:endParaRPr lang="en-US" sz="4000" i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weak appearance of His death – </a:t>
            </a:r>
            <a:r>
              <a:rPr lang="en-US" sz="3600" i="1" dirty="0">
                <a:solidFill>
                  <a:schemeClr val="bg1"/>
                </a:solidFill>
              </a:rPr>
              <a:t>2 Corinthians 13:4a; Philippians 2:8; 1 Corinthians 1:23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power of His resurrected life – </a:t>
            </a:r>
            <a:r>
              <a:rPr lang="en-US" sz="3600" i="1" dirty="0">
                <a:solidFill>
                  <a:schemeClr val="bg1"/>
                </a:solidFill>
              </a:rPr>
              <a:t>2 Corinthians 13:4b; Romans 1:4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In relation to us – </a:t>
            </a:r>
            <a:r>
              <a:rPr lang="en-US" sz="3600" i="1" dirty="0">
                <a:solidFill>
                  <a:schemeClr val="bg1"/>
                </a:solidFill>
              </a:rPr>
              <a:t>Romans 8:11;                                             2 Corinthians 4:10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A7FF7E-B709-BC4A-B62E-94A67FD7D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303" y="4668255"/>
            <a:ext cx="4288883" cy="241433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81B64AC-E44A-C04D-9CA9-71E1020B3BFA}"/>
              </a:ext>
            </a:extLst>
          </p:cNvPr>
          <p:cNvSpPr txBox="1">
            <a:spLocks/>
          </p:cNvSpPr>
          <p:nvPr/>
        </p:nvSpPr>
        <p:spPr>
          <a:xfrm>
            <a:off x="461210" y="-121117"/>
            <a:ext cx="108925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Christ          for Us</a:t>
            </a:r>
          </a:p>
        </p:txBody>
      </p:sp>
    </p:spTree>
    <p:extLst>
      <p:ext uri="{BB962C8B-B14F-4D97-AF65-F5344CB8AC3E}">
        <p14:creationId xmlns:p14="http://schemas.microsoft.com/office/powerpoint/2010/main" val="55200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56E2-1FE1-E340-8958-694071C6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0" y="-121116"/>
            <a:ext cx="10892589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          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ABC1-B11E-7A4A-A3BB-0335F9B2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0" y="1204447"/>
            <a:ext cx="11269579" cy="5425037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“much more” </a:t>
            </a:r>
            <a:r>
              <a:rPr lang="en-US" sz="4000" i="1" dirty="0">
                <a:solidFill>
                  <a:schemeClr val="bg1"/>
                </a:solidFill>
              </a:rPr>
              <a:t>(vv. 9-10) </a:t>
            </a:r>
            <a:r>
              <a:rPr lang="en-US" sz="4000" b="1" dirty="0">
                <a:solidFill>
                  <a:schemeClr val="bg1"/>
                </a:solidFill>
              </a:rPr>
              <a:t>– His life in comparison to His death.</a:t>
            </a:r>
            <a:endParaRPr lang="en-US" sz="4000" i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His Resurrection – </a:t>
            </a:r>
            <a:r>
              <a:rPr lang="en-US" sz="3600" i="1" dirty="0">
                <a:solidFill>
                  <a:schemeClr val="bg1"/>
                </a:solidFill>
              </a:rPr>
              <a:t>Ephesians 1:19-20;                                      1 Corinthians 15:56-58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His Kingly Rule – </a:t>
            </a:r>
            <a:r>
              <a:rPr lang="en-US" sz="3600" i="1" dirty="0">
                <a:solidFill>
                  <a:schemeClr val="bg1"/>
                </a:solidFill>
              </a:rPr>
              <a:t>Acts 2:36; 5:29-31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His High Priesthood – </a:t>
            </a:r>
            <a:r>
              <a:rPr lang="en-US" sz="3600" i="1" dirty="0">
                <a:solidFill>
                  <a:schemeClr val="bg1"/>
                </a:solidFill>
              </a:rPr>
              <a:t>Hebrews 7:23-25; 4:14-16;                   1 John 2:1-2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A7FF7E-B709-BC4A-B62E-94A67FD7D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303" y="4668255"/>
            <a:ext cx="4288883" cy="241433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81B64AC-E44A-C04D-9CA9-71E1020B3BFA}"/>
              </a:ext>
            </a:extLst>
          </p:cNvPr>
          <p:cNvSpPr txBox="1">
            <a:spLocks/>
          </p:cNvSpPr>
          <p:nvPr/>
        </p:nvSpPr>
        <p:spPr>
          <a:xfrm>
            <a:off x="461210" y="-121117"/>
            <a:ext cx="108925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Christ          for Us</a:t>
            </a:r>
          </a:p>
        </p:txBody>
      </p:sp>
    </p:spTree>
    <p:extLst>
      <p:ext uri="{BB962C8B-B14F-4D97-AF65-F5344CB8AC3E}">
        <p14:creationId xmlns:p14="http://schemas.microsoft.com/office/powerpoint/2010/main" val="146870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56E2-1FE1-E340-8958-694071C6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0" y="-121116"/>
            <a:ext cx="10892589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          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ABC1-B11E-7A4A-A3BB-0335F9B2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0" y="1204447"/>
            <a:ext cx="11269579" cy="5425037"/>
          </a:xfrm>
        </p:spPr>
        <p:txBody>
          <a:bodyPr/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“much more…we shall be from wrath through Him…we shall be saved by His life” </a:t>
            </a:r>
            <a:r>
              <a:rPr lang="en-US" sz="4000" i="1" dirty="0">
                <a:solidFill>
                  <a:schemeClr val="bg1"/>
                </a:solidFill>
              </a:rPr>
              <a:t>(vv. 9-10)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“able to save to the uttermost” – Hebrews 7:25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“able to keep you from stumbling” – Jude 24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“sanctify you completely…whole spirit, soul, and body be preserved blameless” – 1 Thessalonians 5:23-24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“perfect, establish, strengthen,                                              and settle you” – 1 Peter 5:10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A7FF7E-B709-BC4A-B62E-94A67FD7D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303" y="4668255"/>
            <a:ext cx="4288883" cy="241433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81B64AC-E44A-C04D-9CA9-71E1020B3BFA}"/>
              </a:ext>
            </a:extLst>
          </p:cNvPr>
          <p:cNvSpPr txBox="1">
            <a:spLocks/>
          </p:cNvSpPr>
          <p:nvPr/>
        </p:nvSpPr>
        <p:spPr>
          <a:xfrm>
            <a:off x="461210" y="-121117"/>
            <a:ext cx="108925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LOVES REG" panose="02000500000000000000" pitchFamily="2" charset="0"/>
              </a:rPr>
              <a:t>Christ          for Us</a:t>
            </a:r>
          </a:p>
        </p:txBody>
      </p:sp>
    </p:spTree>
    <p:extLst>
      <p:ext uri="{BB962C8B-B14F-4D97-AF65-F5344CB8AC3E}">
        <p14:creationId xmlns:p14="http://schemas.microsoft.com/office/powerpoint/2010/main" val="231646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473</Words>
  <Application>Microsoft Macintosh PowerPoint</Application>
  <PresentationFormat>Widescreen</PresentationFormat>
  <Paragraphs>66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LOVES REG</vt:lpstr>
      <vt:lpstr>Wingdings</vt:lpstr>
      <vt:lpstr>Office Theme</vt:lpstr>
      <vt:lpstr>PowerPoint Presentation</vt:lpstr>
      <vt:lpstr>Romans 5:1-5</vt:lpstr>
      <vt:lpstr>The</vt:lpstr>
      <vt:lpstr>Christ Died for Us</vt:lpstr>
      <vt:lpstr>Christ Died for Us</vt:lpstr>
      <vt:lpstr>Christ Died for Us</vt:lpstr>
      <vt:lpstr>           Lives</vt:lpstr>
      <vt:lpstr>           Lives</vt:lpstr>
      <vt:lpstr>           Lives</vt:lpstr>
      <vt:lpstr>The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Jeremiah Cox</dc:creator>
  <cp:lastModifiedBy>Jeremiah Cox</cp:lastModifiedBy>
  <cp:revision>17</cp:revision>
  <dcterms:created xsi:type="dcterms:W3CDTF">2019-08-06T20:22:43Z</dcterms:created>
  <dcterms:modified xsi:type="dcterms:W3CDTF">2019-08-11T12:45:16Z</dcterms:modified>
</cp:coreProperties>
</file>