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9" r:id="rId4"/>
    <p:sldId id="263" r:id="rId5"/>
    <p:sldId id="264" r:id="rId6"/>
    <p:sldId id="265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F40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756"/>
    <p:restoredTop sz="94684"/>
  </p:normalViewPr>
  <p:slideViewPr>
    <p:cSldViewPr snapToGrid="0" snapToObjects="1">
      <p:cViewPr varScale="1">
        <p:scale>
          <a:sx n="106" d="100"/>
          <a:sy n="106" d="100"/>
        </p:scale>
        <p:origin x="55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B5D0B4-FF35-E541-B123-3B5ABB4FE63A}" type="datetimeFigureOut">
              <a:rPr lang="en-US" smtClean="0"/>
              <a:t>8/7/19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EC5876-24EE-F442-8504-2DDEA9DBFA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7965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EC5876-24EE-F442-8504-2DDEA9DBFA3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98617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F63545-0378-D841-B2B3-617BADB1332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D173368-99BA-814E-B87C-57B5B7A481B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1D089B-D158-0A4D-BC4E-A11E76220F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46F9A-8C06-F341-88E6-B209E3EA2A65}" type="datetimeFigureOut">
              <a:rPr lang="en-US" smtClean="0"/>
              <a:t>8/7/19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2CDBBE-66DD-9A43-97B5-CDA064910C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09876B-55D2-304A-9876-65FE21887D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8A116-E490-A24B-AFD3-FAD5865616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9379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F69F59-2C74-4841-B700-2C2F0A3A3A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882B819-E49D-4541-836C-2FC06122EC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4FB67D-7FBC-7848-9DDD-4566820132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46F9A-8C06-F341-88E6-B209E3EA2A65}" type="datetimeFigureOut">
              <a:rPr lang="en-US" smtClean="0"/>
              <a:t>8/7/19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00A0FC-F87E-C246-B069-0EADD8D8AF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3BFF29-F29F-F041-B115-96B19C24FB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8A116-E490-A24B-AFD3-FAD5865616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1598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89CC8AB-9BB7-A242-ABD8-5E7BBFFFC45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3D2B1A8-EF43-6D41-BA2A-374198C2B46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C5A5EC-BD4C-6141-A38F-41B8F489A8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46F9A-8C06-F341-88E6-B209E3EA2A65}" type="datetimeFigureOut">
              <a:rPr lang="en-US" smtClean="0"/>
              <a:t>8/7/19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B2E343-0859-A144-AD94-66FD18C9B0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8C351D-425D-E44B-8A10-F3617EC4DE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8A116-E490-A24B-AFD3-FAD5865616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349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05A403-9FEA-0749-BFE0-BBEF166281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85CAF9-2DAA-4849-AF72-4A776556E6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0FB08E-EECD-F94E-9E83-6633752699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46F9A-8C06-F341-88E6-B209E3EA2A65}" type="datetimeFigureOut">
              <a:rPr lang="en-US" smtClean="0"/>
              <a:t>8/7/19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C1A5D6-2CB7-794E-A458-FA5B2CF36D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B964D5-BB46-9A43-80FD-C390C77013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8A116-E490-A24B-AFD3-FAD5865616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22337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EBAD6C-FFBA-3F4F-AB96-14F2C7051B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2271FDF-F0D6-7B4D-9654-828A6C358D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68F06A-525A-EF40-A842-866289C783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46F9A-8C06-F341-88E6-B209E3EA2A65}" type="datetimeFigureOut">
              <a:rPr lang="en-US" smtClean="0"/>
              <a:t>8/7/19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726DAC-95B3-1B41-B2E6-5424E8A13C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987AA9-98C3-AE4A-A1C5-75966CA459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8A116-E490-A24B-AFD3-FAD5865616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4314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F96664-6D59-164F-ADAB-A57987D84B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BD4009-D4F5-724A-8DD8-1E9E394EBC2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57D43C8-CA8F-874A-B7B1-1574A4EF82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1ED5B0D-C52A-DA4A-A033-13334A327C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46F9A-8C06-F341-88E6-B209E3EA2A65}" type="datetimeFigureOut">
              <a:rPr lang="en-US" smtClean="0"/>
              <a:t>8/7/19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E006DCB-78FB-5541-936B-BABAAAC4B3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8DB12E-C9DC-A64F-93A7-777A8C9DC9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8A116-E490-A24B-AFD3-FAD5865616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86555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53B0CF-A361-9742-94D6-E2E6437C9D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3AE9938-B630-6846-A655-64D752F505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BDAD757-F326-8E4C-AD5C-3262960E68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552EEDF-7A39-7048-A2D4-51AC1395524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B804BBB-7B73-1240-99DE-0CEC5D13A7D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4C538FC-86AE-1148-BB99-AC5E9D6403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46F9A-8C06-F341-88E6-B209E3EA2A65}" type="datetimeFigureOut">
              <a:rPr lang="en-US" smtClean="0"/>
              <a:t>8/7/19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BE9B986-5B35-7548-BAE1-655B27A0B3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068927A-75FA-1848-AF76-855C7F0F55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8A116-E490-A24B-AFD3-FAD5865616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3696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64FFDB-6E7A-654B-9637-CD48FE296C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F7BDC82-9A64-754F-B33B-924D455074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46F9A-8C06-F341-88E6-B209E3EA2A65}" type="datetimeFigureOut">
              <a:rPr lang="en-US" smtClean="0"/>
              <a:t>8/7/19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82E94FF-46C7-334F-8165-294D827BAC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0E81C6D-6762-B340-9441-DD239F429A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8A116-E490-A24B-AFD3-FAD5865616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52436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32DFEF5-90CA-784B-B081-CE492C6919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46F9A-8C06-F341-88E6-B209E3EA2A65}" type="datetimeFigureOut">
              <a:rPr lang="en-US" smtClean="0"/>
              <a:t>8/7/19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2F8067E-5891-B642-9245-7943A2B836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F24E76F-EC09-D54D-8487-C2E3B1A0F0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8A116-E490-A24B-AFD3-FAD5865616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95908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05AD74-E9B0-4346-94BE-A4B5AF169B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FBDC08-3CA0-DE43-AB73-6D5D5F7654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C631BF8-09FC-F340-92E6-905C8F4BEA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D6BD953-DA6E-694C-8F38-A164C654AB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46F9A-8C06-F341-88E6-B209E3EA2A65}" type="datetimeFigureOut">
              <a:rPr lang="en-US" smtClean="0"/>
              <a:t>8/7/19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61F85C-CC3E-754E-8830-1DAC5A5790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B1630CF-8EE3-C94F-A855-B9FCFE7F2A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8A116-E490-A24B-AFD3-FAD5865616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76602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9DCFF1-4783-DD40-A907-5603ED61BB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E071F15-8353-314F-879A-F531ED3FF74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6E87ADF-6161-DD45-AA0E-E4F6E2A17AB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1771FA9-05B5-0D43-9F22-A38F4DD253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46F9A-8C06-F341-88E6-B209E3EA2A65}" type="datetimeFigureOut">
              <a:rPr lang="en-US" smtClean="0"/>
              <a:t>8/7/19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4FE34D8-72BB-224F-927A-F5D302693F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6B2B4A3-5A35-EB47-909F-5B66D2B2FC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8A116-E490-A24B-AFD3-FAD5865616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76576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E8736B2-F4EA-1047-A71D-833A9041EB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89B1BFA-670C-C345-9AF9-064CEAF68F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76B615-AB2D-6241-B356-565E759EEBD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146F9A-8C06-F341-88E6-B209E3EA2A65}" type="datetimeFigureOut">
              <a:rPr lang="en-US" smtClean="0"/>
              <a:t>8/7/19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F1ABD4-A93A-2F49-995A-4FE3B1612CF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53929E-7766-A448-99FE-FEB4B0191FC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E8A116-E490-A24B-AFD3-FAD5865616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41378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2B083C-9DE8-AE4A-9344-2B5B29D988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50513" y="1084485"/>
            <a:ext cx="6172782" cy="4689030"/>
          </a:xfrm>
        </p:spPr>
        <p:txBody>
          <a:bodyPr anchor="b">
            <a:norm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r>
              <a:rPr lang="en-US" sz="4800" dirty="0">
                <a:latin typeface="Herculanum" panose="02000505000000020004" pitchFamily="2" charset="77"/>
              </a:rPr>
              <a:t>The Epistle to the </a:t>
            </a:r>
            <a:r>
              <a:rPr lang="en-US" sz="11500" b="1" dirty="0">
                <a:latin typeface="Herculanum" panose="02000505000000020004" pitchFamily="2" charset="77"/>
              </a:rPr>
              <a:t>Romans</a:t>
            </a:r>
            <a:endParaRPr lang="en-US" sz="6600" b="1" dirty="0">
              <a:latin typeface="Herculanum" panose="02000505000000020004" pitchFamily="2" charset="77"/>
            </a:endParaRP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1DB7C82F-AB7E-4F0C-B829-FA1B9C4151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172782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Picture 4" descr="A large stone building&#10;&#10;Description automatically generated">
            <a:extLst>
              <a:ext uri="{FF2B5EF4-FFF2-40B4-BE49-F238E27FC236}">
                <a16:creationId xmlns:a16="http://schemas.microsoft.com/office/drawing/2014/main" id="{8CA5A199-C536-4246-B2FA-08D119854B2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3534" r="27832" b="-1"/>
          <a:stretch/>
        </p:blipFill>
        <p:spPr>
          <a:xfrm>
            <a:off x="20" y="10"/>
            <a:ext cx="6024134" cy="6857990"/>
          </a:xfrm>
          <a:custGeom>
            <a:avLst/>
            <a:gdLst>
              <a:gd name="connsiteX0" fmla="*/ 0 w 6024154"/>
              <a:gd name="connsiteY0" fmla="*/ 0 h 6858000"/>
              <a:gd name="connsiteX1" fmla="*/ 5953780 w 6024154"/>
              <a:gd name="connsiteY1" fmla="*/ 0 h 6858000"/>
              <a:gd name="connsiteX2" fmla="*/ 5989880 w 6024154"/>
              <a:gd name="connsiteY2" fmla="*/ 284091 h 6858000"/>
              <a:gd name="connsiteX3" fmla="*/ 6024154 w 6024154"/>
              <a:gd name="connsiteY3" fmla="*/ 962844 h 6858000"/>
              <a:gd name="connsiteX4" fmla="*/ 2549934 w 6024154"/>
              <a:gd name="connsiteY4" fmla="*/ 6800152 h 6858000"/>
              <a:gd name="connsiteX5" fmla="*/ 2436987 w 6024154"/>
              <a:gd name="connsiteY5" fmla="*/ 6858000 h 6858000"/>
              <a:gd name="connsiteX6" fmla="*/ 0 w 6024154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24154" h="6858000">
                <a:moveTo>
                  <a:pt x="0" y="0"/>
                </a:moveTo>
                <a:lnTo>
                  <a:pt x="5953780" y="0"/>
                </a:lnTo>
                <a:lnTo>
                  <a:pt x="5989880" y="284091"/>
                </a:lnTo>
                <a:cubicBezTo>
                  <a:pt x="6012544" y="507260"/>
                  <a:pt x="6024154" y="733696"/>
                  <a:pt x="6024154" y="962844"/>
                </a:cubicBezTo>
                <a:cubicBezTo>
                  <a:pt x="6024154" y="3483472"/>
                  <a:pt x="4619336" y="5675986"/>
                  <a:pt x="2549934" y="6800152"/>
                </a:cubicBezTo>
                <a:lnTo>
                  <a:pt x="2436987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D7A57B12-4578-5A4F-8457-0137BB5F6F86}"/>
              </a:ext>
            </a:extLst>
          </p:cNvPr>
          <p:cNvSpPr txBox="1"/>
          <p:nvPr/>
        </p:nvSpPr>
        <p:spPr>
          <a:xfrm>
            <a:off x="6879807" y="5557837"/>
            <a:ext cx="391419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latin typeface="Herculanum" panose="02000505000000020004" pitchFamily="2" charset="77"/>
              </a:rPr>
              <a:t>Chapter 2</a:t>
            </a:r>
          </a:p>
        </p:txBody>
      </p:sp>
    </p:spTree>
    <p:extLst>
      <p:ext uri="{BB962C8B-B14F-4D97-AF65-F5344CB8AC3E}">
        <p14:creationId xmlns:p14="http://schemas.microsoft.com/office/powerpoint/2010/main" val="171009410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F403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9800B9-E08F-4741-A79A-2551020AFA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57152"/>
            <a:ext cx="10515600" cy="1562100"/>
          </a:xfrm>
        </p:spPr>
        <p:txBody>
          <a:bodyPr>
            <a:normAutofit/>
          </a:bodyPr>
          <a:lstStyle/>
          <a:p>
            <a:pPr algn="ctr"/>
            <a:r>
              <a:rPr lang="en-US" sz="5400" b="1" dirty="0">
                <a:solidFill>
                  <a:schemeClr val="bg1"/>
                </a:solidFill>
                <a:latin typeface="Herculanum" panose="02000505000000020004" pitchFamily="2" charset="77"/>
              </a:rPr>
              <a:t>God’s Righteous Judgment</a:t>
            </a:r>
            <a:endParaRPr lang="en-US" sz="5400" dirty="0">
              <a:solidFill>
                <a:schemeClr val="bg1"/>
              </a:solidFill>
              <a:latin typeface="Herculanum" panose="02000505000000020004" pitchFamily="2" charset="77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9484E0-DB0B-9849-AEA7-FE52F63DC5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487" y="1504948"/>
            <a:ext cx="12011025" cy="5195890"/>
          </a:xfrm>
        </p:spPr>
        <p:txBody>
          <a:bodyPr>
            <a:normAutofit/>
          </a:bodyPr>
          <a:lstStyle/>
          <a:p>
            <a:pPr marL="571500" indent="-571500">
              <a:buFont typeface="+mj-lt"/>
              <a:buAutoNum type="romanUcPeriod"/>
            </a:pPr>
            <a:r>
              <a:rPr lang="en-US" sz="3600" b="1" dirty="0">
                <a:solidFill>
                  <a:schemeClr val="bg1"/>
                </a:solidFill>
              </a:rPr>
              <a:t>God’s Judgment is Righteous (vv. 1-16)</a:t>
            </a:r>
          </a:p>
          <a:p>
            <a:pPr marL="571500" indent="-571500">
              <a:buFont typeface="+mj-lt"/>
              <a:buAutoNum type="romanUcPeriod"/>
            </a:pPr>
            <a:r>
              <a:rPr lang="en-US" sz="3600" b="1" dirty="0">
                <a:solidFill>
                  <a:schemeClr val="bg1"/>
                </a:solidFill>
              </a:rPr>
              <a:t>The Guilt of the Jews (vv. 17-29)</a:t>
            </a:r>
          </a:p>
        </p:txBody>
      </p:sp>
    </p:spTree>
    <p:extLst>
      <p:ext uri="{BB962C8B-B14F-4D97-AF65-F5344CB8AC3E}">
        <p14:creationId xmlns:p14="http://schemas.microsoft.com/office/powerpoint/2010/main" val="30998163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F403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0FDE9BD-3086-E94C-A05A-DE19485641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4300" y="1862131"/>
            <a:ext cx="5883275" cy="4824419"/>
          </a:xfrm>
        </p:spPr>
        <p:txBody>
          <a:bodyPr>
            <a:noAutofit/>
          </a:bodyPr>
          <a:lstStyle/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sz="23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Hypocritical Judgment, and Self-Condemnation of the Jews (v. 1)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sz="23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Judgement of God (vv. 2-16)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23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 according to truth. (v. 2)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23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Does the guilty Jew think he will escape the judgment of God? (v. 3)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23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Jew despises God’s efforts toward repentance. (v. 4)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23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their hardness and impenitence, the Jew is treasuring up wrath (vv. 5-11)</a:t>
            </a:r>
          </a:p>
          <a:p>
            <a:pPr lvl="2">
              <a:spcBef>
                <a:spcPts val="0"/>
              </a:spcBef>
              <a:buFont typeface="+mj-lt"/>
              <a:buAutoNum type="romanLcPeriod"/>
            </a:pPr>
            <a:r>
              <a:rPr lang="en-US" sz="23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the day of wrath. (v. 5)</a:t>
            </a:r>
          </a:p>
          <a:p>
            <a:pPr lvl="2">
              <a:spcBef>
                <a:spcPts val="0"/>
              </a:spcBef>
              <a:buFont typeface="+mj-lt"/>
              <a:buAutoNum type="romanLcPeriod"/>
            </a:pPr>
            <a:r>
              <a:rPr lang="en-US" sz="23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 the revelation of God’s righteous judgment (vv. 5-10)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421BBC3-A849-DE48-BB47-48B23F8A7F7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836612" y="1038219"/>
            <a:ext cx="10518776" cy="823912"/>
          </a:xfrm>
        </p:spPr>
        <p:txBody>
          <a:bodyPr/>
          <a:lstStyle/>
          <a:p>
            <a:pPr marL="571500" lvl="0" indent="-571500" algn="ctr">
              <a:buFont typeface="+mj-lt"/>
              <a:buAutoNum type="romanUcPeriod"/>
            </a:pPr>
            <a:r>
              <a:rPr lang="en-US" sz="3600" dirty="0">
                <a:solidFill>
                  <a:prstClr val="white"/>
                </a:solidFill>
              </a:rPr>
              <a:t>God’s Judgment is Righteous (vv. 1-16)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AF874DF-038E-E442-A3ED-E9601368061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199" y="1862132"/>
            <a:ext cx="5883275" cy="4824418"/>
          </a:xfrm>
        </p:spPr>
        <p:txBody>
          <a:bodyPr>
            <a:noAutofit/>
          </a:bodyPr>
          <a:lstStyle/>
          <a:p>
            <a:pPr lvl="3">
              <a:spcBef>
                <a:spcPts val="0"/>
              </a:spcBef>
              <a:buFont typeface="+mj-lt"/>
              <a:buAutoNum type="arabicPeriod"/>
            </a:pPr>
            <a:r>
              <a:rPr lang="en-US" sz="23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who “will render to each one according to his deeds” (v. 6):</a:t>
            </a:r>
          </a:p>
          <a:p>
            <a:pPr lvl="4">
              <a:spcBef>
                <a:spcPts val="0"/>
              </a:spcBef>
              <a:buFont typeface="+mj-lt"/>
              <a:buAutoNum type="alphaLcPeriod"/>
            </a:pPr>
            <a:r>
              <a:rPr lang="en-US" sz="23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Eternal life to those who (v. 7):</a:t>
            </a:r>
          </a:p>
          <a:p>
            <a:pPr lvl="5">
              <a:spcBef>
                <a:spcPts val="0"/>
              </a:spcBef>
              <a:buFont typeface="+mj-lt"/>
              <a:buAutoNum type="romanLcPeriod"/>
            </a:pPr>
            <a:r>
              <a:rPr lang="en-US" sz="23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Endure in doing good.</a:t>
            </a:r>
          </a:p>
          <a:p>
            <a:pPr lvl="5">
              <a:spcBef>
                <a:spcPts val="0"/>
              </a:spcBef>
              <a:buFont typeface="+mj-lt"/>
              <a:buAutoNum type="romanLcPeriod"/>
            </a:pPr>
            <a:r>
              <a:rPr lang="en-US" sz="23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Seek for glory, honor, and immortality.</a:t>
            </a:r>
          </a:p>
          <a:p>
            <a:pPr lvl="4">
              <a:spcBef>
                <a:spcPts val="0"/>
              </a:spcBef>
              <a:buFont typeface="+mj-lt"/>
              <a:buAutoNum type="alphaLcPeriod"/>
            </a:pPr>
            <a:r>
              <a:rPr lang="en-US" sz="23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Wrath to those who (vv. 8-9):</a:t>
            </a:r>
          </a:p>
          <a:p>
            <a:pPr lvl="5">
              <a:spcBef>
                <a:spcPts val="0"/>
              </a:spcBef>
              <a:buFont typeface="+mj-lt"/>
              <a:buAutoNum type="romanLcPeriod"/>
            </a:pPr>
            <a:r>
              <a:rPr lang="en-US" sz="23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 evil.</a:t>
            </a:r>
          </a:p>
          <a:p>
            <a:pPr lvl="5">
              <a:spcBef>
                <a:spcPts val="0"/>
              </a:spcBef>
              <a:buFont typeface="+mj-lt"/>
              <a:buAutoNum type="romanLcPeriod"/>
            </a:pPr>
            <a:r>
              <a:rPr lang="en-US" sz="23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Both Jew and Greek.</a:t>
            </a:r>
          </a:p>
          <a:p>
            <a:pPr lvl="4">
              <a:spcBef>
                <a:spcPts val="0"/>
              </a:spcBef>
              <a:buFont typeface="+mj-lt"/>
              <a:buAutoNum type="alphaLcPeriod"/>
            </a:pPr>
            <a:r>
              <a:rPr lang="en-US" sz="23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Glory, honor, and peace to those (v. 10):</a:t>
            </a:r>
          </a:p>
          <a:p>
            <a:pPr lvl="5">
              <a:spcBef>
                <a:spcPts val="0"/>
              </a:spcBef>
              <a:buFont typeface="+mj-lt"/>
              <a:buAutoNum type="romanLcPeriod"/>
            </a:pPr>
            <a:r>
              <a:rPr lang="en-US" sz="23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Who work good.</a:t>
            </a:r>
          </a:p>
          <a:p>
            <a:pPr lvl="5">
              <a:spcBef>
                <a:spcPts val="0"/>
              </a:spcBef>
              <a:buFont typeface="+mj-lt"/>
              <a:buAutoNum type="romanLcPeriod"/>
            </a:pPr>
            <a:r>
              <a:rPr lang="en-US" sz="23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Both Jew and Greek.</a:t>
            </a:r>
          </a:p>
          <a:p>
            <a:pPr lvl="3">
              <a:spcBef>
                <a:spcPts val="0"/>
              </a:spcBef>
              <a:buFont typeface="+mj-lt"/>
              <a:buAutoNum type="arabicPeriod"/>
            </a:pPr>
            <a:r>
              <a:rPr lang="en-US" sz="23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 there is no partiality with God. (v. 11)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5772614C-1F5B-9D45-AE48-DCFA76A03DA5}"/>
              </a:ext>
            </a:extLst>
          </p:cNvPr>
          <p:cNvSpPr txBox="1">
            <a:spLocks/>
          </p:cNvSpPr>
          <p:nvPr/>
        </p:nvSpPr>
        <p:spPr>
          <a:xfrm>
            <a:off x="838200" y="-57152"/>
            <a:ext cx="10515600" cy="156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5400" b="1" dirty="0">
                <a:solidFill>
                  <a:schemeClr val="bg1"/>
                </a:solidFill>
                <a:latin typeface="Herculanum" panose="02000505000000020004" pitchFamily="2" charset="77"/>
              </a:rPr>
              <a:t>God’s Righteous Judgment</a:t>
            </a:r>
            <a:endParaRPr lang="en-US" sz="5400" dirty="0">
              <a:solidFill>
                <a:schemeClr val="bg1"/>
              </a:solidFill>
              <a:latin typeface="Herculanum" panose="02000505000000020004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4137381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F403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0FDE9BD-3086-E94C-A05A-DE19485641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4300" y="1862131"/>
            <a:ext cx="5883275" cy="4824419"/>
          </a:xfrm>
        </p:spPr>
        <p:txBody>
          <a:bodyPr>
            <a:normAutofit fontScale="92500" lnSpcReduction="20000"/>
          </a:bodyPr>
          <a:lstStyle/>
          <a:p>
            <a:pPr marL="914400" marR="0" lvl="1" indent="-457200">
              <a:spcBef>
                <a:spcPts val="0"/>
              </a:spcBef>
              <a:spcAft>
                <a:spcPts val="0"/>
              </a:spcAft>
              <a:buFont typeface="+mj-lt"/>
              <a:buAutoNum type="alphaLcPeriod" startAt="5"/>
            </a:pPr>
            <a:r>
              <a:rPr lang="en-US" sz="32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 without partiality.                  (vv. 11-16)</a:t>
            </a:r>
          </a:p>
          <a:p>
            <a:pPr lvl="2">
              <a:spcBef>
                <a:spcPts val="0"/>
              </a:spcBef>
              <a:buFont typeface="+mj-lt"/>
              <a:buAutoNum type="romanLcPeriod"/>
            </a:pPr>
            <a:r>
              <a:rPr lang="en-US" sz="32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Sinners will be judged according to the law they were under – Jew or Greek (v. 12).</a:t>
            </a:r>
          </a:p>
          <a:p>
            <a:pPr lvl="2">
              <a:spcBef>
                <a:spcPts val="0"/>
              </a:spcBef>
              <a:buFont typeface="+mj-lt"/>
              <a:buAutoNum type="romanLcPeriod"/>
            </a:pPr>
            <a:r>
              <a:rPr lang="en-US" sz="32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Doers of law, not hearers only, are those justified – Gentiles as an example in observation of Jewish law (vv. 13-15).</a:t>
            </a:r>
          </a:p>
          <a:p>
            <a:pPr lvl="2">
              <a:spcBef>
                <a:spcPts val="0"/>
              </a:spcBef>
              <a:buFont typeface="+mj-lt"/>
              <a:buAutoNum type="romanLcPeriod"/>
            </a:pPr>
            <a:r>
              <a:rPr lang="en-US" sz="32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All will be judged by the gospel Paul preaches (v. 16).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421BBC3-A849-DE48-BB47-48B23F8A7F7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836612" y="1038219"/>
            <a:ext cx="10518776" cy="823912"/>
          </a:xfrm>
        </p:spPr>
        <p:txBody>
          <a:bodyPr/>
          <a:lstStyle/>
          <a:p>
            <a:pPr marL="571500" lvl="0" indent="-571500" algn="ctr">
              <a:buFont typeface="+mj-lt"/>
              <a:buAutoNum type="romanUcPeriod"/>
            </a:pPr>
            <a:r>
              <a:rPr lang="en-US" sz="3600" dirty="0">
                <a:solidFill>
                  <a:prstClr val="white"/>
                </a:solidFill>
              </a:rPr>
              <a:t>God’s Judgment is Righteous (vv. 1-16)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AF874DF-038E-E442-A3ED-E9601368061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199" y="1862132"/>
            <a:ext cx="5883275" cy="4824418"/>
          </a:xfrm>
        </p:spPr>
        <p:txBody>
          <a:bodyPr>
            <a:normAutofit fontScale="92500" lnSpcReduction="20000"/>
          </a:bodyPr>
          <a:lstStyle/>
          <a:p>
            <a:pPr marL="1371600" lvl="3" indent="0">
              <a:spcBef>
                <a:spcPts val="0"/>
              </a:spcBef>
              <a:buNone/>
            </a:pPr>
            <a:endParaRPr lang="en-US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5772614C-1F5B-9D45-AE48-DCFA76A03DA5}"/>
              </a:ext>
            </a:extLst>
          </p:cNvPr>
          <p:cNvSpPr txBox="1">
            <a:spLocks/>
          </p:cNvSpPr>
          <p:nvPr/>
        </p:nvSpPr>
        <p:spPr>
          <a:xfrm>
            <a:off x="838200" y="-57152"/>
            <a:ext cx="10515600" cy="156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5400" b="1" dirty="0">
                <a:solidFill>
                  <a:schemeClr val="bg1"/>
                </a:solidFill>
                <a:latin typeface="Herculanum" panose="02000505000000020004" pitchFamily="2" charset="77"/>
              </a:rPr>
              <a:t>God’s Righteous Judgment</a:t>
            </a:r>
            <a:endParaRPr lang="en-US" sz="5400" dirty="0">
              <a:solidFill>
                <a:schemeClr val="bg1"/>
              </a:solidFill>
              <a:latin typeface="Herculanum" panose="02000505000000020004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1676044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F403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0FDE9BD-3086-E94C-A05A-DE19485641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4300" y="1862131"/>
            <a:ext cx="5883275" cy="4824419"/>
          </a:xfrm>
        </p:spPr>
        <p:txBody>
          <a:bodyPr>
            <a:noAutofit/>
          </a:bodyPr>
          <a:lstStyle/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sz="26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knowledge of the Jews (vv. 17-20)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26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Their relation to the law (vv. 17-18)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26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Their confidence in relation to others (vv. 19-20)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sz="26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disobedience, hypocrisy, and blasphemy of the Jews (vv. 21-24).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sz="26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guilt of the Jews expressed in circumcision (vv. 25-29).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26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Circumcision is profitable to the law keeper (v. 25).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421BBC3-A849-DE48-BB47-48B23F8A7F7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836612" y="1038219"/>
            <a:ext cx="10518776" cy="823912"/>
          </a:xfrm>
        </p:spPr>
        <p:txBody>
          <a:bodyPr/>
          <a:lstStyle/>
          <a:p>
            <a:pPr marL="857250" lvl="0" indent="-857250" algn="ctr">
              <a:buFont typeface="+mj-lt"/>
              <a:buAutoNum type="romanUcPeriod" startAt="2"/>
            </a:pPr>
            <a:r>
              <a:rPr lang="en-US" sz="3600" dirty="0">
                <a:solidFill>
                  <a:prstClr val="white"/>
                </a:solidFill>
              </a:rPr>
              <a:t>The Guilt of the Jews (vv. 17-29)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AF874DF-038E-E442-A3ED-E9601368061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199" y="1862132"/>
            <a:ext cx="5883275" cy="4824418"/>
          </a:xfrm>
        </p:spPr>
        <p:txBody>
          <a:bodyPr>
            <a:noAutofit/>
          </a:bodyPr>
          <a:lstStyle/>
          <a:p>
            <a:pPr marL="971550" marR="0" lvl="1" indent="-514350">
              <a:spcBef>
                <a:spcPts val="0"/>
              </a:spcBef>
              <a:spcAft>
                <a:spcPts val="0"/>
              </a:spcAft>
              <a:buFont typeface="+mj-lt"/>
              <a:buAutoNum type="alphaLcPeriod" startAt="2"/>
            </a:pPr>
            <a:r>
              <a:rPr lang="en-US" sz="26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Breaking the law causes uncircumcision (v. 25).</a:t>
            </a:r>
          </a:p>
          <a:p>
            <a:pPr lvl="2">
              <a:spcBef>
                <a:spcPts val="0"/>
              </a:spcBef>
              <a:buFont typeface="+mj-lt"/>
              <a:buAutoNum type="romanLcPeriod"/>
            </a:pPr>
            <a:r>
              <a:rPr lang="en-US" sz="26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Circumcision (physical) becomes uncircumcision (spiritual) if the law is broken (v. 25)</a:t>
            </a:r>
          </a:p>
          <a:p>
            <a:pPr lvl="2">
              <a:spcBef>
                <a:spcPts val="0"/>
              </a:spcBef>
              <a:buFont typeface="+mj-lt"/>
              <a:buAutoNum type="romanLcPeriod"/>
            </a:pPr>
            <a:r>
              <a:rPr lang="en-US" sz="26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Uncircumcision (physical) becomes circumcision (spiritual) if the law is kept (v. 26).</a:t>
            </a:r>
          </a:p>
          <a:p>
            <a:pPr lvl="3">
              <a:spcBef>
                <a:spcPts val="0"/>
              </a:spcBef>
              <a:buFont typeface="+mj-lt"/>
              <a:buAutoNum type="arabicPeriod"/>
            </a:pPr>
            <a:r>
              <a:rPr lang="en-US" sz="26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Gentile who observes the law judges the Jew who transgresses (v. 27).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+mj-lt"/>
              <a:buAutoNum type="alphaLcPeriod" startAt="2"/>
            </a:pPr>
            <a:r>
              <a:rPr lang="en-US" sz="26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true circumcision – inward, of the heart, in the Spirit (vv. 28-29)</a:t>
            </a:r>
          </a:p>
          <a:p>
            <a:pPr marL="1371600" lvl="3" indent="0">
              <a:spcBef>
                <a:spcPts val="0"/>
              </a:spcBef>
              <a:buNone/>
            </a:pPr>
            <a:endParaRPr lang="en-US" sz="26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5772614C-1F5B-9D45-AE48-DCFA76A03DA5}"/>
              </a:ext>
            </a:extLst>
          </p:cNvPr>
          <p:cNvSpPr txBox="1">
            <a:spLocks/>
          </p:cNvSpPr>
          <p:nvPr/>
        </p:nvSpPr>
        <p:spPr>
          <a:xfrm>
            <a:off x="838200" y="-57152"/>
            <a:ext cx="10515600" cy="156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5400" b="1" dirty="0">
                <a:solidFill>
                  <a:schemeClr val="bg1"/>
                </a:solidFill>
                <a:latin typeface="Herculanum" panose="02000505000000020004" pitchFamily="2" charset="77"/>
              </a:rPr>
              <a:t>God’s Righteous Judgment</a:t>
            </a:r>
            <a:endParaRPr lang="en-US" sz="5400" dirty="0">
              <a:solidFill>
                <a:schemeClr val="bg1"/>
              </a:solidFill>
              <a:latin typeface="Herculanum" panose="02000505000000020004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1987337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F403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9800B9-E08F-4741-A79A-2551020AFA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57152"/>
            <a:ext cx="10515600" cy="1562100"/>
          </a:xfrm>
        </p:spPr>
        <p:txBody>
          <a:bodyPr>
            <a:normAutofit/>
          </a:bodyPr>
          <a:lstStyle/>
          <a:p>
            <a:pPr algn="ctr"/>
            <a:r>
              <a:rPr lang="en-US" sz="5400" b="1" dirty="0">
                <a:solidFill>
                  <a:schemeClr val="bg1"/>
                </a:solidFill>
                <a:latin typeface="Herculanum" panose="02000505000000020004" pitchFamily="2" charset="77"/>
              </a:rPr>
              <a:t>God’s Righteous Judgment</a:t>
            </a:r>
            <a:endParaRPr lang="en-US" sz="5400" dirty="0">
              <a:solidFill>
                <a:schemeClr val="bg1"/>
              </a:solidFill>
              <a:latin typeface="Herculanum" panose="02000505000000020004" pitchFamily="2" charset="77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9484E0-DB0B-9849-AEA7-FE52F63DC5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487" y="1504948"/>
            <a:ext cx="12011025" cy="5195890"/>
          </a:xfrm>
        </p:spPr>
        <p:txBody>
          <a:bodyPr>
            <a:normAutofit/>
          </a:bodyPr>
          <a:lstStyle/>
          <a:p>
            <a:pPr marL="571500" indent="-571500">
              <a:buFont typeface="+mj-lt"/>
              <a:buAutoNum type="romanUcPeriod"/>
            </a:pPr>
            <a:r>
              <a:rPr lang="en-US" sz="3600" b="1" dirty="0">
                <a:solidFill>
                  <a:schemeClr val="bg1"/>
                </a:solidFill>
              </a:rPr>
              <a:t>God’s Judgment is Righteous (vv. 1-16)</a:t>
            </a:r>
          </a:p>
          <a:p>
            <a:pPr marL="571500" indent="-571500">
              <a:buFont typeface="+mj-lt"/>
              <a:buAutoNum type="romanUcPeriod"/>
            </a:pPr>
            <a:r>
              <a:rPr lang="en-US" sz="3600" b="1" dirty="0">
                <a:solidFill>
                  <a:schemeClr val="bg1"/>
                </a:solidFill>
              </a:rPr>
              <a:t>The Guilt of the Jews (vv. 17-29)</a:t>
            </a:r>
          </a:p>
        </p:txBody>
      </p:sp>
    </p:spTree>
    <p:extLst>
      <p:ext uri="{BB962C8B-B14F-4D97-AF65-F5344CB8AC3E}">
        <p14:creationId xmlns:p14="http://schemas.microsoft.com/office/powerpoint/2010/main" val="23698741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508</Words>
  <Application>Microsoft Macintosh PowerPoint</Application>
  <PresentationFormat>Widescreen</PresentationFormat>
  <Paragraphs>49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Herculanum</vt:lpstr>
      <vt:lpstr>Office Theme</vt:lpstr>
      <vt:lpstr>The Epistle to the Romans</vt:lpstr>
      <vt:lpstr>God’s Righteous Judgment</vt:lpstr>
      <vt:lpstr>PowerPoint Presentation</vt:lpstr>
      <vt:lpstr>PowerPoint Presentation</vt:lpstr>
      <vt:lpstr>PowerPoint Presentation</vt:lpstr>
      <vt:lpstr>God’s Righteous Judgment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Epistle to the Romans</dc:title>
  <dc:creator>Jeremiah Cox</dc:creator>
  <cp:lastModifiedBy>Jeremiah Cox</cp:lastModifiedBy>
  <cp:revision>7</cp:revision>
  <dcterms:created xsi:type="dcterms:W3CDTF">2019-08-02T15:06:58Z</dcterms:created>
  <dcterms:modified xsi:type="dcterms:W3CDTF">2019-08-07T15:55:38Z</dcterms:modified>
</cp:coreProperties>
</file>