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3" r:id="rId5"/>
    <p:sldId id="264" r:id="rId6"/>
    <p:sldId id="266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4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479"/>
  </p:normalViewPr>
  <p:slideViewPr>
    <p:cSldViewPr snapToGrid="0" snapToObjects="1">
      <p:cViewPr varScale="1">
        <p:scale>
          <a:sx n="63" d="100"/>
          <a:sy n="63" d="100"/>
        </p:scale>
        <p:origin x="176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5D0B4-FF35-E541-B123-3B5ABB4FE63A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C5876-24EE-F442-8504-2DDEA9DBF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96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EC5876-24EE-F442-8504-2DDEA9DBFA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61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63545-0378-D841-B2B3-617BADB13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173368-99BA-814E-B87C-57B5B7A481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D089B-D158-0A4D-BC4E-A11E76220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CDBBE-66DD-9A43-97B5-CDA064910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9876B-55D2-304A-9876-65FE21887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37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69F59-2C74-4841-B700-2C2F0A3A3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82B819-E49D-4541-836C-2FC06122EC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FB67D-7FBC-7848-9DDD-456682013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0A0FC-F87E-C246-B069-0EADD8D8A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BFF29-F29F-F041-B115-96B19C24F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5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9CC8AB-9BB7-A242-ABD8-5E7BBFFFC4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D2B1A8-EF43-6D41-BA2A-374198C2B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5A5EC-BD4C-6141-A38F-41B8F489A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2E343-0859-A144-AD94-66FD18C9B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C351D-425D-E44B-8A10-F3617EC4D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4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5A403-9FEA-0749-BFE0-BBEF16628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5CAF9-2DAA-4849-AF72-4A776556E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FB08E-EECD-F94E-9E83-663375269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1A5D6-2CB7-794E-A458-FA5B2CF36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964D5-BB46-9A43-80FD-C390C7701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3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BAD6C-FFBA-3F4F-AB96-14F2C7051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271FDF-F0D6-7B4D-9654-828A6C358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8F06A-525A-EF40-A842-866289C78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26DAC-95B3-1B41-B2E6-5424E8A13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87AA9-98C3-AE4A-A1C5-75966CA45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3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96664-6D59-164F-ADAB-A57987D84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D4009-D4F5-724A-8DD8-1E9E394EBC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7D43C8-CA8F-874A-B7B1-1574A4EF82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ED5B0D-C52A-DA4A-A033-13334A327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006DCB-78FB-5541-936B-BABAAAC4B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8DB12E-C9DC-A64F-93A7-777A8C9DC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55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3B0CF-A361-9742-94D6-E2E6437C9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AE9938-B630-6846-A655-64D752F50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DAD757-F326-8E4C-AD5C-3262960E6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52EEDF-7A39-7048-A2D4-51AC139552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804BBB-7B73-1240-99DE-0CEC5D13A7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C538FC-86AE-1148-BB99-AC5E9D640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9B986-5B35-7548-BAE1-655B27A0B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68927A-75FA-1848-AF76-855C7F0F5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9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4FFDB-6E7A-654B-9637-CD48FE296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7BDC82-9A64-754F-B33B-924D45507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2E94FF-46C7-334F-8165-294D827BA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E81C6D-6762-B340-9441-DD239F429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43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2DFEF5-90CA-784B-B081-CE492C691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F8067E-5891-B642-9245-7943A2B83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24E76F-EC09-D54D-8487-C2E3B1A0F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590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5AD74-E9B0-4346-94BE-A4B5AF169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BDC08-3CA0-DE43-AB73-6D5D5F765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631BF8-09FC-F340-92E6-905C8F4BEA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6BD953-DA6E-694C-8F38-A164C654A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61F85C-CC3E-754E-8830-1DAC5A579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1630CF-8EE3-C94F-A855-B9FCFE7F2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660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DCFF1-4783-DD40-A907-5603ED61B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071F15-8353-314F-879A-F531ED3FF7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E87ADF-6161-DD45-AA0E-E4F6E2A17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771FA9-05B5-0D43-9F22-A38F4DD25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FE34D8-72BB-224F-927A-F5D302693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B2B4A3-5A35-EB47-909F-5B66D2B2F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57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8736B2-F4EA-1047-A71D-833A9041E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9B1BFA-670C-C345-9AF9-064CEAF68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6B615-AB2D-6241-B356-565E759EEB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46F9A-8C06-F341-88E6-B209E3EA2A65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1ABD4-A93A-2F49-995A-4FE3B1612C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3929E-7766-A448-99FE-FEB4B0191F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13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B083C-9DE8-AE4A-9344-2B5B29D988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50513" y="1084485"/>
            <a:ext cx="6172782" cy="4689030"/>
          </a:xfrm>
        </p:spPr>
        <p:txBody>
          <a:bodyPr anchor="b"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4800" dirty="0">
                <a:latin typeface="Herculanum" panose="02000505000000020004" pitchFamily="2" charset="77"/>
              </a:rPr>
              <a:t>The Epistle to the </a:t>
            </a:r>
            <a:r>
              <a:rPr lang="en-US" sz="11500" b="1" dirty="0">
                <a:latin typeface="Herculanum" panose="02000505000000020004" pitchFamily="2" charset="77"/>
              </a:rPr>
              <a:t>Romans</a:t>
            </a:r>
            <a:endParaRPr lang="en-US" sz="6600" b="1" dirty="0">
              <a:latin typeface="Herculanum" panose="02000505000000020004" pitchFamily="2" charset="77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large stone building&#10;&#10;Description automatically generated">
            <a:extLst>
              <a:ext uri="{FF2B5EF4-FFF2-40B4-BE49-F238E27FC236}">
                <a16:creationId xmlns:a16="http://schemas.microsoft.com/office/drawing/2014/main" id="{8CA5A199-C536-4246-B2FA-08D119854B2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534" r="27832" b="-1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7A57B12-4578-5A4F-8457-0137BB5F6F86}"/>
              </a:ext>
            </a:extLst>
          </p:cNvPr>
          <p:cNvSpPr txBox="1"/>
          <p:nvPr/>
        </p:nvSpPr>
        <p:spPr>
          <a:xfrm>
            <a:off x="6879807" y="5557837"/>
            <a:ext cx="39141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Herculanum" panose="02000505000000020004" pitchFamily="2" charset="77"/>
              </a:rPr>
              <a:t>Chapter 3</a:t>
            </a:r>
          </a:p>
        </p:txBody>
      </p:sp>
    </p:spTree>
    <p:extLst>
      <p:ext uri="{BB962C8B-B14F-4D97-AF65-F5344CB8AC3E}">
        <p14:creationId xmlns:p14="http://schemas.microsoft.com/office/powerpoint/2010/main" val="17100941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800B9-E08F-4741-A79A-2551020AF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7152"/>
            <a:ext cx="10515600" cy="15621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Herculanum" panose="02000505000000020004" pitchFamily="2" charset="77"/>
              </a:rPr>
              <a:t>The Righteousness of God</a:t>
            </a:r>
            <a:endParaRPr lang="en-US" sz="5400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484E0-DB0B-9849-AEA7-FE52F63DC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" y="1504948"/>
            <a:ext cx="12011025" cy="519589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God’s Judgment Defended from Possible Objections           (vv. 1-8)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All are Under Sin (vv. 9-19)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The Righteousness of God Through Faith in Jesus Christ  (vv. 20-31)</a:t>
            </a:r>
          </a:p>
        </p:txBody>
      </p:sp>
    </p:spTree>
    <p:extLst>
      <p:ext uri="{BB962C8B-B14F-4D97-AF65-F5344CB8AC3E}">
        <p14:creationId xmlns:p14="http://schemas.microsoft.com/office/powerpoint/2010/main" val="3099816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Concerning Jewish Pride         (vv. 1-2)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Concerning God’s Faithfulness to the Jew (vv. 3-4)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7031" y="1038219"/>
            <a:ext cx="11241088" cy="823912"/>
          </a:xfrm>
        </p:spPr>
        <p:txBody>
          <a:bodyPr>
            <a:normAutofit fontScale="92500"/>
          </a:bodyPr>
          <a:lstStyle/>
          <a:p>
            <a:pPr marL="571500" indent="-571500" algn="ctr">
              <a:buFont typeface="+mj-lt"/>
              <a:buAutoNum type="romanUcPeriod"/>
            </a:pPr>
            <a:r>
              <a:rPr lang="en-US" sz="3600" dirty="0">
                <a:solidFill>
                  <a:schemeClr val="bg1"/>
                </a:solidFill>
              </a:rPr>
              <a:t>God’s Judgment Defended from Possible Objections (vv. 1-8)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 startAt="3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Concerning God’s Justice in Inflicting Wrath on the Jew   (vv. 5-6)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 startAt="3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Paul’s Use of Their Logic Against Them – Concerning the Jewish Perspective of His Ministry     (vv. 7-8)</a:t>
            </a: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 startAt="2"/>
            </a:pP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bg1"/>
                </a:solidFill>
                <a:latin typeface="Herculanum" panose="02000505000000020004" pitchFamily="2" charset="77"/>
              </a:rPr>
              <a:t>The Righteousness of God</a:t>
            </a:r>
            <a:endParaRPr lang="en-US" sz="5400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137381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the Jew better than the Gentile due to their advantage in the law? (vv. 9-18)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at all. (v. 9b)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Both Jew and Greek have previously been charged under sin. (v. 9c)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it is written in the law     (vv. 10-18)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36612" y="1038219"/>
            <a:ext cx="10518776" cy="823912"/>
          </a:xfrm>
        </p:spPr>
        <p:txBody>
          <a:bodyPr/>
          <a:lstStyle/>
          <a:p>
            <a:pPr marL="857250" indent="-857250" algn="ctr">
              <a:buFont typeface="+mj-lt"/>
              <a:buAutoNum type="romanUcPeriod" startAt="2"/>
            </a:pPr>
            <a:r>
              <a:rPr lang="en-US" sz="3600" dirty="0">
                <a:solidFill>
                  <a:schemeClr val="bg1"/>
                </a:solidFill>
              </a:rPr>
              <a:t>All are Under Sin (vv. 9-19)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rmAutofit/>
          </a:bodyPr>
          <a:lstStyle/>
          <a:p>
            <a:pPr marL="514350" lvl="0" indent="-514350">
              <a:spcBef>
                <a:spcPts val="0"/>
              </a:spcBef>
              <a:buFont typeface="+mj-lt"/>
              <a:buAutoNum type="alphaUcPeriod" startAt="2"/>
            </a:pPr>
            <a:r>
              <a:rPr lang="en-US" sz="3200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law speaks to those under it; thus, shows the Jews to be guilty as well. (v. 19)</a:t>
            </a:r>
          </a:p>
          <a:p>
            <a:pPr marL="1371600" lvl="3" indent="0"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bg1"/>
                </a:solidFill>
                <a:latin typeface="Herculanum" panose="02000505000000020004" pitchFamily="2" charset="77"/>
              </a:rPr>
              <a:t>The Righteousness of God</a:t>
            </a:r>
            <a:endParaRPr lang="en-US" sz="5400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676044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Justification does not come by the Law. Rather, knowledge of sin does. (v. 20)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righteousness of God apart from the law is revealed (v. 21a)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Witnessed by the Law and the Prophets (v. 21b)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 faith in Jesus Christ (v. 22a)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all and on all who believe. (vv. 22b-23)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985" y="1038219"/>
            <a:ext cx="10838030" cy="823912"/>
          </a:xfrm>
        </p:spPr>
        <p:txBody>
          <a:bodyPr>
            <a:normAutofit fontScale="92500" lnSpcReduction="20000"/>
          </a:bodyPr>
          <a:lstStyle/>
          <a:p>
            <a:pPr marL="857250" indent="-857250" algn="ctr">
              <a:buFont typeface="+mj-lt"/>
              <a:buAutoNum type="romanUcPeriod" startAt="3"/>
            </a:pPr>
            <a:r>
              <a:rPr lang="en-US" sz="3600" dirty="0">
                <a:solidFill>
                  <a:schemeClr val="bg1"/>
                </a:solidFill>
              </a:rPr>
              <a:t>The Righteousness of God Through Faith in Jesus Christ  (vv. 20-31)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marL="1428750" lvl="2" indent="-514350">
              <a:spcBef>
                <a:spcPts val="0"/>
              </a:spcBef>
              <a:buFont typeface="+mj-lt"/>
              <a:buAutoNum type="romanLcPeriod" startAt="2"/>
            </a:pPr>
            <a:r>
              <a:rPr lang="en-US" sz="2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Justification is by grace through redemption in Christ (v. 24)</a:t>
            </a:r>
          </a:p>
          <a:p>
            <a:pPr lvl="3">
              <a:spcBef>
                <a:spcPts val="0"/>
              </a:spcBef>
              <a:buFont typeface="+mj-lt"/>
              <a:buAutoNum type="arabicPeriod"/>
            </a:pPr>
            <a:r>
              <a:rPr lang="en-US" sz="2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 set forth as a propitiation by His blood (v. 25a)</a:t>
            </a:r>
          </a:p>
          <a:p>
            <a:pPr lvl="4">
              <a:spcBef>
                <a:spcPts val="0"/>
              </a:spcBef>
              <a:buFont typeface="+mj-lt"/>
              <a:buAutoNum type="alphaLcPeriod"/>
            </a:pPr>
            <a:r>
              <a:rPr lang="en-US" sz="2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Accessed through faith (v. 25b)</a:t>
            </a:r>
          </a:p>
          <a:p>
            <a:pPr lvl="3">
              <a:spcBef>
                <a:spcPts val="0"/>
              </a:spcBef>
              <a:buFont typeface="+mj-lt"/>
              <a:buAutoNum type="arabicPeriod"/>
            </a:pPr>
            <a:r>
              <a:rPr lang="en-US" sz="2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 as a propitiation demonstrates God’s righteousness (v. 25c)</a:t>
            </a:r>
          </a:p>
          <a:p>
            <a:pPr lvl="4">
              <a:spcBef>
                <a:spcPts val="0"/>
              </a:spcBef>
              <a:buFont typeface="+mj-lt"/>
              <a:buAutoNum type="alphaLcPeriod"/>
            </a:pPr>
            <a:r>
              <a:rPr lang="en-US" sz="2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had passed over the previous sins (before Christ)     (v. 25d)</a:t>
            </a:r>
          </a:p>
          <a:p>
            <a:pPr lvl="4">
              <a:spcBef>
                <a:spcPts val="0"/>
              </a:spcBef>
              <a:buFont typeface="+mj-lt"/>
              <a:buAutoNum type="alphaLcPeriod"/>
            </a:pPr>
            <a:r>
              <a:rPr lang="en-US" sz="2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presently demonstrate His righteousness (v. 26a)</a:t>
            </a:r>
          </a:p>
          <a:p>
            <a:pPr lvl="5">
              <a:spcBef>
                <a:spcPts val="0"/>
              </a:spcBef>
              <a:buFont typeface="+mj-lt"/>
              <a:buAutoNum type="romanLcPeriod"/>
            </a:pPr>
            <a:r>
              <a:rPr lang="en-US" sz="2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He might be just and the justifier of the one who has faith in Jesus. (v. 26b)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bg1"/>
                </a:solidFill>
                <a:latin typeface="Herculanum" panose="02000505000000020004" pitchFamily="2" charset="77"/>
              </a:rPr>
              <a:t>The Righteousness of God</a:t>
            </a:r>
            <a:endParaRPr lang="en-US" sz="5400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98733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 startAt="3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Implications of the Righteousness of God by Faith (vv. 27-31)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Boasting is Excluded                (vv. 27-30)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 the law of faith (v. 27b)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Justification is apart from the law. (v. 28)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985" y="1038219"/>
            <a:ext cx="10838030" cy="823912"/>
          </a:xfrm>
        </p:spPr>
        <p:txBody>
          <a:bodyPr>
            <a:normAutofit fontScale="92500" lnSpcReduction="20000"/>
          </a:bodyPr>
          <a:lstStyle/>
          <a:p>
            <a:pPr marL="857250" indent="-857250" algn="ctr">
              <a:buFont typeface="+mj-lt"/>
              <a:buAutoNum type="romanUcPeriod" startAt="3"/>
            </a:pPr>
            <a:r>
              <a:rPr lang="en-US" sz="3600" dirty="0">
                <a:solidFill>
                  <a:schemeClr val="bg1"/>
                </a:solidFill>
              </a:rPr>
              <a:t>The Righteousness of God Through Faith in Jesus Christ  (vv. 20-31)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marL="1485900" lvl="2" indent="-571500">
              <a:spcBef>
                <a:spcPts val="0"/>
              </a:spcBef>
              <a:buFont typeface="+mj-lt"/>
              <a:buAutoNum type="romanLcPeriod" startAt="3"/>
            </a:pPr>
            <a:r>
              <a:rPr lang="en-US" sz="3200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is the God of both Jew and Gentile since both are justified the same way. (vv. 29-30)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lphaLcPeriod" startAt="2"/>
            </a:pPr>
            <a:r>
              <a:rPr lang="en-US" sz="3200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law is not voided, but established through the righteousness of God by faith (v. 31)</a:t>
            </a:r>
          </a:p>
          <a:p>
            <a:pPr marL="914400" lvl="2" indent="0">
              <a:spcBef>
                <a:spcPts val="0"/>
              </a:spcBef>
              <a:buNone/>
            </a:pP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bg1"/>
                </a:solidFill>
                <a:latin typeface="Herculanum" panose="02000505000000020004" pitchFamily="2" charset="77"/>
              </a:rPr>
              <a:t>The Righteousness of God</a:t>
            </a:r>
            <a:endParaRPr lang="en-US" sz="5400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086926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800B9-E08F-4741-A79A-2551020AF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7152"/>
            <a:ext cx="10515600" cy="15621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Herculanum" panose="02000505000000020004" pitchFamily="2" charset="77"/>
              </a:rPr>
              <a:t>The Righteousness of God</a:t>
            </a:r>
            <a:endParaRPr lang="en-US" sz="5400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484E0-DB0B-9849-AEA7-FE52F63DC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" y="1504948"/>
            <a:ext cx="12011025" cy="519589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God’s Judgment Defended from Possible Objections           (vv. 1-8)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All are Under Sin (vv. 9-19)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The Righteousness of God Through Faith in Jesus Christ  (vv. 20-31)</a:t>
            </a:r>
          </a:p>
        </p:txBody>
      </p:sp>
    </p:spTree>
    <p:extLst>
      <p:ext uri="{BB962C8B-B14F-4D97-AF65-F5344CB8AC3E}">
        <p14:creationId xmlns:p14="http://schemas.microsoft.com/office/powerpoint/2010/main" val="2988169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533</Words>
  <Application>Microsoft Macintosh PowerPoint</Application>
  <PresentationFormat>Widescreen</PresentationFormat>
  <Paragraphs>46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Herculanum</vt:lpstr>
      <vt:lpstr>Office Theme</vt:lpstr>
      <vt:lpstr>The Epistle to the Romans</vt:lpstr>
      <vt:lpstr>The Righteousness of God</vt:lpstr>
      <vt:lpstr>PowerPoint Presentation</vt:lpstr>
      <vt:lpstr>PowerPoint Presentation</vt:lpstr>
      <vt:lpstr>PowerPoint Presentation</vt:lpstr>
      <vt:lpstr>PowerPoint Presentation</vt:lpstr>
      <vt:lpstr>The Righteousness of God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Epistle to the Romans</dc:title>
  <dc:creator>Jeremiah Cox</dc:creator>
  <cp:lastModifiedBy>Jeremiah Cox</cp:lastModifiedBy>
  <cp:revision>12</cp:revision>
  <dcterms:created xsi:type="dcterms:W3CDTF">2019-08-02T15:06:58Z</dcterms:created>
  <dcterms:modified xsi:type="dcterms:W3CDTF">2019-11-13T22:10:17Z</dcterms:modified>
</cp:coreProperties>
</file>