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4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0"/>
    <p:restoredTop sz="94684"/>
  </p:normalViewPr>
  <p:slideViewPr>
    <p:cSldViewPr snapToGrid="0" snapToObjects="1">
      <p:cViewPr varScale="1">
        <p:scale>
          <a:sx n="106" d="100"/>
          <a:sy n="106" d="100"/>
        </p:scale>
        <p:origin x="5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B5D0B4-FF35-E541-B123-3B5ABB4FE63A}" type="datetimeFigureOut">
              <a:rPr lang="en-US" smtClean="0"/>
              <a:t>9/11/19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C5876-24EE-F442-8504-2DDEA9DBFA34}" type="slidenum">
              <a:rPr lang="en-US" smtClean="0"/>
              <a:t>‹#›</a:t>
            </a:fld>
            <a:endParaRPr lang="en-US"/>
          </a:p>
        </p:txBody>
      </p:sp>
    </p:spTree>
    <p:extLst>
      <p:ext uri="{BB962C8B-B14F-4D97-AF65-F5344CB8AC3E}">
        <p14:creationId xmlns:p14="http://schemas.microsoft.com/office/powerpoint/2010/main" val="2146796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EC5876-24EE-F442-8504-2DDEA9DBFA34}" type="slidenum">
              <a:rPr lang="en-US" smtClean="0"/>
              <a:t>1</a:t>
            </a:fld>
            <a:endParaRPr lang="en-US"/>
          </a:p>
        </p:txBody>
      </p:sp>
    </p:spTree>
    <p:extLst>
      <p:ext uri="{BB962C8B-B14F-4D97-AF65-F5344CB8AC3E}">
        <p14:creationId xmlns:p14="http://schemas.microsoft.com/office/powerpoint/2010/main" val="3849861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3545-0378-D841-B2B3-617BADB133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173368-99BA-814E-B87C-57B5B7A481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1D089B-D158-0A4D-BC4E-A11E76220F46}"/>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5" name="Footer Placeholder 4">
            <a:extLst>
              <a:ext uri="{FF2B5EF4-FFF2-40B4-BE49-F238E27FC236}">
                <a16:creationId xmlns:a16="http://schemas.microsoft.com/office/drawing/2014/main" id="{3D2CDBBE-66DD-9A43-97B5-CDA064910C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876B-55D2-304A-9876-65FE21887D84}"/>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3156937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9F59-2C74-4841-B700-2C2F0A3A3A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82B819-E49D-4541-836C-2FC06122EC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4FB67D-7FBC-7848-9DDD-4566820132A5}"/>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5" name="Footer Placeholder 4">
            <a:extLst>
              <a:ext uri="{FF2B5EF4-FFF2-40B4-BE49-F238E27FC236}">
                <a16:creationId xmlns:a16="http://schemas.microsoft.com/office/drawing/2014/main" id="{F200A0FC-F87E-C246-B069-0EADD8D8A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BFF29-F29F-F041-B115-96B19C24FB72}"/>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57915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9CC8AB-9BB7-A242-ABD8-5E7BBFFFC4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D2B1A8-EF43-6D41-BA2A-374198C2B4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C5A5EC-BD4C-6141-A38F-41B8F489A829}"/>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5" name="Footer Placeholder 4">
            <a:extLst>
              <a:ext uri="{FF2B5EF4-FFF2-40B4-BE49-F238E27FC236}">
                <a16:creationId xmlns:a16="http://schemas.microsoft.com/office/drawing/2014/main" id="{E5B2E343-0859-A144-AD94-66FD18C9B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8C351D-425D-E44B-8A10-F3617EC4DE74}"/>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9993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A403-9FEA-0749-BFE0-BBEF166281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85CAF9-2DAA-4849-AF72-4A776556E6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FB08E-EECD-F94E-9E83-663375269941}"/>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5" name="Footer Placeholder 4">
            <a:extLst>
              <a:ext uri="{FF2B5EF4-FFF2-40B4-BE49-F238E27FC236}">
                <a16:creationId xmlns:a16="http://schemas.microsoft.com/office/drawing/2014/main" id="{E9C1A5D6-2CB7-794E-A458-FA5B2CF36D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B964D5-BB46-9A43-80FD-C390C77013BC}"/>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315223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BAD6C-FFBA-3F4F-AB96-14F2C7051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271FDF-F0D6-7B4D-9654-828A6C358D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68F06A-525A-EF40-A842-866289C7831B}"/>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5" name="Footer Placeholder 4">
            <a:extLst>
              <a:ext uri="{FF2B5EF4-FFF2-40B4-BE49-F238E27FC236}">
                <a16:creationId xmlns:a16="http://schemas.microsoft.com/office/drawing/2014/main" id="{05726DAC-95B3-1B41-B2E6-5424E8A13C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987AA9-98C3-AE4A-A1C5-75966CA4597A}"/>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266343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6664-6D59-164F-ADAB-A57987D84B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BD4009-D4F5-724A-8DD8-1E9E394EBC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7D43C8-CA8F-874A-B7B1-1574A4EF82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ED5B0D-C52A-DA4A-A033-13334A327CA2}"/>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6" name="Footer Placeholder 5">
            <a:extLst>
              <a:ext uri="{FF2B5EF4-FFF2-40B4-BE49-F238E27FC236}">
                <a16:creationId xmlns:a16="http://schemas.microsoft.com/office/drawing/2014/main" id="{3E006DCB-78FB-5541-936B-BABAAAC4B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DB12E-C9DC-A64F-93A7-777A8C9DC9AA}"/>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252865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3B0CF-A361-9742-94D6-E2E6437C9D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AE9938-B630-6846-A655-64D752F50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AD757-F326-8E4C-AD5C-3262960E68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52EEDF-7A39-7048-A2D4-51AC139552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804BBB-7B73-1240-99DE-0CEC5D13A7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C538FC-86AE-1148-BB99-AC5E9D64033C}"/>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8" name="Footer Placeholder 7">
            <a:extLst>
              <a:ext uri="{FF2B5EF4-FFF2-40B4-BE49-F238E27FC236}">
                <a16:creationId xmlns:a16="http://schemas.microsoft.com/office/drawing/2014/main" id="{CBE9B986-5B35-7548-BAE1-655B27A0B3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68927A-75FA-1848-AF76-855C7F0F5531}"/>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409369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4FFDB-6E7A-654B-9637-CD48FE296C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7BDC82-9A64-754F-B33B-924D455074B6}"/>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4" name="Footer Placeholder 3">
            <a:extLst>
              <a:ext uri="{FF2B5EF4-FFF2-40B4-BE49-F238E27FC236}">
                <a16:creationId xmlns:a16="http://schemas.microsoft.com/office/drawing/2014/main" id="{182E94FF-46C7-334F-8165-294D827BAC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E81C6D-6762-B340-9441-DD239F429AFB}"/>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108524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2DFEF5-90CA-784B-B081-CE492C691980}"/>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3" name="Footer Placeholder 2">
            <a:extLst>
              <a:ext uri="{FF2B5EF4-FFF2-40B4-BE49-F238E27FC236}">
                <a16:creationId xmlns:a16="http://schemas.microsoft.com/office/drawing/2014/main" id="{32F8067E-5891-B642-9245-7943A2B836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24E76F-EC09-D54D-8487-C2E3B1A0F0C5}"/>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363959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5AD74-E9B0-4346-94BE-A4B5AF169B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FBDC08-3CA0-DE43-AB73-6D5D5F7654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631BF8-09FC-F340-92E6-905C8F4BE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6BD953-DA6E-694C-8F38-A164C654AB98}"/>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6" name="Footer Placeholder 5">
            <a:extLst>
              <a:ext uri="{FF2B5EF4-FFF2-40B4-BE49-F238E27FC236}">
                <a16:creationId xmlns:a16="http://schemas.microsoft.com/office/drawing/2014/main" id="{0861F85C-CC3E-754E-8830-1DAC5A579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1630CF-8EE3-C94F-A855-B9FCFE7F2A03}"/>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183766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CFF1-4783-DD40-A907-5603ED61B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071F15-8353-314F-879A-F531ED3FF7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E87ADF-6161-DD45-AA0E-E4F6E2A17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771FA9-05B5-0D43-9F22-A38F4DD25341}"/>
              </a:ext>
            </a:extLst>
          </p:cNvPr>
          <p:cNvSpPr>
            <a:spLocks noGrp="1"/>
          </p:cNvSpPr>
          <p:nvPr>
            <p:ph type="dt" sz="half" idx="10"/>
          </p:nvPr>
        </p:nvSpPr>
        <p:spPr/>
        <p:txBody>
          <a:bodyPr/>
          <a:lstStyle/>
          <a:p>
            <a:fld id="{6B146F9A-8C06-F341-88E6-B209E3EA2A65}" type="datetimeFigureOut">
              <a:rPr lang="en-US" smtClean="0"/>
              <a:t>9/11/19</a:t>
            </a:fld>
            <a:endParaRPr lang="en-US"/>
          </a:p>
        </p:txBody>
      </p:sp>
      <p:sp>
        <p:nvSpPr>
          <p:cNvPr id="6" name="Footer Placeholder 5">
            <a:extLst>
              <a:ext uri="{FF2B5EF4-FFF2-40B4-BE49-F238E27FC236}">
                <a16:creationId xmlns:a16="http://schemas.microsoft.com/office/drawing/2014/main" id="{54FE34D8-72BB-224F-927A-F5D302693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2B4A3-5A35-EB47-909F-5B66D2B2FC44}"/>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420765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736B2-F4EA-1047-A71D-833A9041EB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B1BFA-670C-C345-9AF9-064CEAF68F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76B615-AB2D-6241-B356-565E759EEB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46F9A-8C06-F341-88E6-B209E3EA2A65}" type="datetimeFigureOut">
              <a:rPr lang="en-US" smtClean="0"/>
              <a:t>9/11/19</a:t>
            </a:fld>
            <a:endParaRPr lang="en-US"/>
          </a:p>
        </p:txBody>
      </p:sp>
      <p:sp>
        <p:nvSpPr>
          <p:cNvPr id="5" name="Footer Placeholder 4">
            <a:extLst>
              <a:ext uri="{FF2B5EF4-FFF2-40B4-BE49-F238E27FC236}">
                <a16:creationId xmlns:a16="http://schemas.microsoft.com/office/drawing/2014/main" id="{07F1ABD4-A93A-2F49-995A-4FE3B1612C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53929E-7766-A448-99FE-FEB4B0191F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8A116-E490-A24B-AFD3-FAD5865616CD}" type="slidenum">
              <a:rPr lang="en-US" smtClean="0"/>
              <a:t>‹#›</a:t>
            </a:fld>
            <a:endParaRPr lang="en-US"/>
          </a:p>
        </p:txBody>
      </p:sp>
    </p:spTree>
    <p:extLst>
      <p:ext uri="{BB962C8B-B14F-4D97-AF65-F5344CB8AC3E}">
        <p14:creationId xmlns:p14="http://schemas.microsoft.com/office/powerpoint/2010/main" val="3044137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B083C-9DE8-AE4A-9344-2B5B29D9883C}"/>
              </a:ext>
            </a:extLst>
          </p:cNvPr>
          <p:cNvSpPr>
            <a:spLocks noGrp="1"/>
          </p:cNvSpPr>
          <p:nvPr>
            <p:ph type="ctrTitle"/>
          </p:nvPr>
        </p:nvSpPr>
        <p:spPr>
          <a:xfrm>
            <a:off x="5750513" y="1084485"/>
            <a:ext cx="6172782" cy="4689030"/>
          </a:xfrm>
        </p:spPr>
        <p:txBody>
          <a:bodyPr anchor="b">
            <a:normAutofit/>
            <a:scene3d>
              <a:camera prst="orthographicFront"/>
              <a:lightRig rig="threePt" dir="t"/>
            </a:scene3d>
            <a:sp3d extrusionH="57150">
              <a:bevelT w="38100" h="38100" prst="angle"/>
            </a:sp3d>
          </a:bodyPr>
          <a:lstStyle/>
          <a:p>
            <a:r>
              <a:rPr lang="en-US" sz="4800" dirty="0">
                <a:latin typeface="Herculanum" panose="02000505000000020004" pitchFamily="2" charset="77"/>
              </a:rPr>
              <a:t>The Epistle to the </a:t>
            </a:r>
            <a:r>
              <a:rPr lang="en-US" sz="11500" b="1" dirty="0">
                <a:latin typeface="Herculanum" panose="02000505000000020004" pitchFamily="2" charset="77"/>
              </a:rPr>
              <a:t>Romans</a:t>
            </a:r>
            <a:endParaRPr lang="en-US" sz="6600" b="1" dirty="0">
              <a:latin typeface="Herculanum" panose="02000505000000020004" pitchFamily="2" charset="77"/>
            </a:endParaRPr>
          </a:p>
        </p:txBody>
      </p:sp>
      <p:sp>
        <p:nvSpPr>
          <p:cNvPr id="10"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large stone building&#10;&#10;Description automatically generated">
            <a:extLst>
              <a:ext uri="{FF2B5EF4-FFF2-40B4-BE49-F238E27FC236}">
                <a16:creationId xmlns:a16="http://schemas.microsoft.com/office/drawing/2014/main" id="{8CA5A199-C536-4246-B2FA-08D119854B21}"/>
              </a:ext>
            </a:extLst>
          </p:cNvPr>
          <p:cNvPicPr>
            <a:picLocks noChangeAspect="1"/>
          </p:cNvPicPr>
          <p:nvPr/>
        </p:nvPicPr>
        <p:blipFill rotWithShape="1">
          <a:blip r:embed="rId3"/>
          <a:srcRect l="13534" r="27832"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6" name="TextBox 5">
            <a:extLst>
              <a:ext uri="{FF2B5EF4-FFF2-40B4-BE49-F238E27FC236}">
                <a16:creationId xmlns:a16="http://schemas.microsoft.com/office/drawing/2014/main" id="{D7A57B12-4578-5A4F-8457-0137BB5F6F86}"/>
              </a:ext>
            </a:extLst>
          </p:cNvPr>
          <p:cNvSpPr txBox="1"/>
          <p:nvPr/>
        </p:nvSpPr>
        <p:spPr>
          <a:xfrm>
            <a:off x="5918409" y="5484760"/>
            <a:ext cx="5836989" cy="830997"/>
          </a:xfrm>
          <a:prstGeom prst="rect">
            <a:avLst/>
          </a:prstGeom>
          <a:noFill/>
        </p:spPr>
        <p:txBody>
          <a:bodyPr wrap="square" rtlCol="0">
            <a:spAutoFit/>
          </a:bodyPr>
          <a:lstStyle/>
          <a:p>
            <a:pPr algn="ctr"/>
            <a:r>
              <a:rPr lang="en-US" sz="4800" dirty="0">
                <a:latin typeface="Herculanum" panose="02000505000000020004" pitchFamily="2" charset="77"/>
              </a:rPr>
              <a:t>An Introduction</a:t>
            </a:r>
          </a:p>
        </p:txBody>
      </p:sp>
    </p:spTree>
    <p:extLst>
      <p:ext uri="{BB962C8B-B14F-4D97-AF65-F5344CB8AC3E}">
        <p14:creationId xmlns:p14="http://schemas.microsoft.com/office/powerpoint/2010/main" val="17100941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800B9-E08F-4741-A79A-2551020AFA08}"/>
              </a:ext>
            </a:extLst>
          </p:cNvPr>
          <p:cNvSpPr>
            <a:spLocks noGrp="1"/>
          </p:cNvSpPr>
          <p:nvPr>
            <p:ph type="title"/>
          </p:nvPr>
        </p:nvSpPr>
        <p:spPr>
          <a:xfrm>
            <a:off x="838200" y="-57152"/>
            <a:ext cx="10515600" cy="1562100"/>
          </a:xfrm>
        </p:spPr>
        <p:txBody>
          <a:bodyPr>
            <a:normAutofit/>
          </a:bodyPr>
          <a:lstStyle/>
          <a:p>
            <a:pPr algn="ctr"/>
            <a:r>
              <a:rPr lang="en-US" b="1" dirty="0">
                <a:solidFill>
                  <a:schemeClr val="bg1"/>
                </a:solidFill>
                <a:latin typeface="Herculanum" panose="02000505000000020004" pitchFamily="2" charset="77"/>
              </a:rPr>
              <a:t>An Introduction to Romans</a:t>
            </a:r>
            <a:endParaRPr lang="en-US" dirty="0">
              <a:solidFill>
                <a:schemeClr val="bg1"/>
              </a:solidFill>
              <a:latin typeface="Herculanum" panose="02000505000000020004" pitchFamily="2" charset="77"/>
            </a:endParaRPr>
          </a:p>
        </p:txBody>
      </p:sp>
      <p:sp>
        <p:nvSpPr>
          <p:cNvPr id="3" name="Content Placeholder 2">
            <a:extLst>
              <a:ext uri="{FF2B5EF4-FFF2-40B4-BE49-F238E27FC236}">
                <a16:creationId xmlns:a16="http://schemas.microsoft.com/office/drawing/2014/main" id="{7E9484E0-DB0B-9849-AEA7-FE52F63DC515}"/>
              </a:ext>
            </a:extLst>
          </p:cNvPr>
          <p:cNvSpPr>
            <a:spLocks noGrp="1"/>
          </p:cNvSpPr>
          <p:nvPr>
            <p:ph idx="1"/>
          </p:nvPr>
        </p:nvSpPr>
        <p:spPr>
          <a:xfrm>
            <a:off x="90487" y="1504948"/>
            <a:ext cx="12011025" cy="5195890"/>
          </a:xfrm>
        </p:spPr>
        <p:txBody>
          <a:bodyPr>
            <a:normAutofit/>
          </a:bodyPr>
          <a:lstStyle/>
          <a:p>
            <a:pPr marL="571500" indent="-571500">
              <a:buFont typeface="+mj-lt"/>
              <a:buAutoNum type="romanUcPeriod"/>
            </a:pPr>
            <a:r>
              <a:rPr lang="en-US" sz="3600" b="1" dirty="0">
                <a:solidFill>
                  <a:schemeClr val="bg1"/>
                </a:solidFill>
              </a:rPr>
              <a:t>Author</a:t>
            </a:r>
          </a:p>
          <a:p>
            <a:pPr marL="571500" indent="-571500">
              <a:buFont typeface="+mj-lt"/>
              <a:buAutoNum type="romanUcPeriod"/>
            </a:pPr>
            <a:r>
              <a:rPr lang="en-US" sz="3600" b="1" dirty="0">
                <a:solidFill>
                  <a:schemeClr val="bg1"/>
                </a:solidFill>
              </a:rPr>
              <a:t>Time and Place of Writing</a:t>
            </a:r>
          </a:p>
          <a:p>
            <a:pPr marL="571500" indent="-571500">
              <a:buFont typeface="+mj-lt"/>
              <a:buAutoNum type="romanUcPeriod"/>
            </a:pPr>
            <a:r>
              <a:rPr lang="en-US" sz="3600" b="1" dirty="0">
                <a:solidFill>
                  <a:schemeClr val="bg1"/>
                </a:solidFill>
              </a:rPr>
              <a:t>The church in Rome</a:t>
            </a:r>
          </a:p>
          <a:p>
            <a:pPr marL="571500" indent="-571500">
              <a:buFont typeface="+mj-lt"/>
              <a:buAutoNum type="romanUcPeriod"/>
            </a:pPr>
            <a:r>
              <a:rPr lang="en-US" sz="3600" b="1" dirty="0">
                <a:solidFill>
                  <a:schemeClr val="bg1"/>
                </a:solidFill>
              </a:rPr>
              <a:t>Theme</a:t>
            </a:r>
          </a:p>
        </p:txBody>
      </p:sp>
    </p:spTree>
    <p:extLst>
      <p:ext uri="{BB962C8B-B14F-4D97-AF65-F5344CB8AC3E}">
        <p14:creationId xmlns:p14="http://schemas.microsoft.com/office/powerpoint/2010/main" val="322984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800B9-E08F-4741-A79A-2551020AFA08}"/>
              </a:ext>
            </a:extLst>
          </p:cNvPr>
          <p:cNvSpPr>
            <a:spLocks noGrp="1"/>
          </p:cNvSpPr>
          <p:nvPr>
            <p:ph type="title"/>
          </p:nvPr>
        </p:nvSpPr>
        <p:spPr>
          <a:xfrm>
            <a:off x="838200" y="-57152"/>
            <a:ext cx="10515600" cy="1562100"/>
          </a:xfrm>
        </p:spPr>
        <p:txBody>
          <a:bodyPr>
            <a:normAutofit/>
          </a:bodyPr>
          <a:lstStyle/>
          <a:p>
            <a:pPr algn="ctr"/>
            <a:r>
              <a:rPr lang="en-US" b="1" dirty="0">
                <a:solidFill>
                  <a:schemeClr val="bg1"/>
                </a:solidFill>
                <a:latin typeface="Herculanum" panose="02000505000000020004" pitchFamily="2" charset="77"/>
              </a:rPr>
              <a:t>An Introduction to Romans</a:t>
            </a:r>
            <a:endParaRPr lang="en-US" dirty="0">
              <a:solidFill>
                <a:schemeClr val="bg1"/>
              </a:solidFill>
              <a:latin typeface="Herculanum" panose="02000505000000020004" pitchFamily="2" charset="77"/>
            </a:endParaRPr>
          </a:p>
        </p:txBody>
      </p:sp>
      <p:sp>
        <p:nvSpPr>
          <p:cNvPr id="3" name="Content Placeholder 2">
            <a:extLst>
              <a:ext uri="{FF2B5EF4-FFF2-40B4-BE49-F238E27FC236}">
                <a16:creationId xmlns:a16="http://schemas.microsoft.com/office/drawing/2014/main" id="{7E9484E0-DB0B-9849-AEA7-FE52F63DC515}"/>
              </a:ext>
            </a:extLst>
          </p:cNvPr>
          <p:cNvSpPr>
            <a:spLocks noGrp="1"/>
          </p:cNvSpPr>
          <p:nvPr>
            <p:ph idx="1"/>
          </p:nvPr>
        </p:nvSpPr>
        <p:spPr>
          <a:xfrm>
            <a:off x="90487" y="1504948"/>
            <a:ext cx="12011025" cy="5195890"/>
          </a:xfrm>
        </p:spPr>
        <p:txBody>
          <a:bodyPr>
            <a:normAutofit/>
          </a:bodyPr>
          <a:lstStyle/>
          <a:p>
            <a:pPr marL="571500" indent="-571500">
              <a:buFont typeface="+mj-lt"/>
              <a:buAutoNum type="romanUcPeriod"/>
            </a:pPr>
            <a:r>
              <a:rPr lang="en-US" sz="3600" b="1" dirty="0">
                <a:solidFill>
                  <a:schemeClr val="bg1"/>
                </a:solidFill>
              </a:rPr>
              <a:t>Author</a:t>
            </a:r>
          </a:p>
          <a:p>
            <a:pPr marL="571500" indent="-571500">
              <a:buFont typeface="+mj-lt"/>
              <a:buAutoNum type="romanUcPeriod"/>
            </a:pPr>
            <a:r>
              <a:rPr lang="en-US" sz="3600" b="1" dirty="0">
                <a:solidFill>
                  <a:schemeClr val="bg1"/>
                </a:solidFill>
              </a:rPr>
              <a:t>Time and Place of Writing</a:t>
            </a:r>
          </a:p>
          <a:p>
            <a:pPr marL="571500" indent="-571500">
              <a:buFont typeface="+mj-lt"/>
              <a:buAutoNum type="romanUcPeriod"/>
            </a:pPr>
            <a:r>
              <a:rPr lang="en-US" sz="3600" b="1" dirty="0">
                <a:solidFill>
                  <a:schemeClr val="bg1"/>
                </a:solidFill>
              </a:rPr>
              <a:t>The church in Rome</a:t>
            </a:r>
          </a:p>
          <a:p>
            <a:pPr marL="571500" indent="-571500">
              <a:buFont typeface="+mj-lt"/>
              <a:buAutoNum type="romanUcPeriod"/>
            </a:pPr>
            <a:r>
              <a:rPr lang="en-US" sz="3600" b="1" dirty="0">
                <a:solidFill>
                  <a:schemeClr val="bg1"/>
                </a:solidFill>
              </a:rPr>
              <a:t>Theme</a:t>
            </a:r>
          </a:p>
        </p:txBody>
      </p:sp>
    </p:spTree>
    <p:extLst>
      <p:ext uri="{BB962C8B-B14F-4D97-AF65-F5344CB8AC3E}">
        <p14:creationId xmlns:p14="http://schemas.microsoft.com/office/powerpoint/2010/main" val="309981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DE9BD-3086-E94C-A05A-DE19485641A9}"/>
              </a:ext>
            </a:extLst>
          </p:cNvPr>
          <p:cNvSpPr>
            <a:spLocks noGrp="1"/>
          </p:cNvSpPr>
          <p:nvPr>
            <p:ph sz="half" idx="2"/>
          </p:nvPr>
        </p:nvSpPr>
        <p:spPr>
          <a:xfrm>
            <a:off x="125413" y="1323475"/>
            <a:ext cx="11941174" cy="5363076"/>
          </a:xfrm>
        </p:spPr>
        <p:txBody>
          <a:bodyPr>
            <a:normAutofit/>
          </a:bodyPr>
          <a:lstStyle/>
          <a:p>
            <a:pPr marL="0" marR="0" lvl="0" indent="0">
              <a:spcBef>
                <a:spcPts val="0"/>
              </a:spcBef>
              <a:spcAft>
                <a:spcPts val="0"/>
              </a:spcAft>
              <a:buNone/>
            </a:pPr>
            <a:r>
              <a:rPr lang="en-US"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An Apostle to the Gentiles</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As seen in his commission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Acts 9:15; 26:16-18; Galatians 2:8</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As noted in the Roman epistle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1:5, 13</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As observed in his 1</a:t>
            </a:r>
            <a:r>
              <a:rPr lang="en-US" sz="3600"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st</a:t>
            </a: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missionary journey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Acts 13:1-3;      14:26-28</a:t>
            </a:r>
          </a:p>
        </p:txBody>
      </p:sp>
      <p:sp>
        <p:nvSpPr>
          <p:cNvPr id="7" name="Title 1">
            <a:extLst>
              <a:ext uri="{FF2B5EF4-FFF2-40B4-BE49-F238E27FC236}">
                <a16:creationId xmlns:a16="http://schemas.microsoft.com/office/drawing/2014/main" id="{5772614C-1F5B-9D45-AE48-DCFA76A03DA5}"/>
              </a:ext>
            </a:extLst>
          </p:cNvPr>
          <p:cNvSpPr txBox="1">
            <a:spLocks/>
          </p:cNvSpPr>
          <p:nvPr/>
        </p:nvSpPr>
        <p:spPr>
          <a:xfrm>
            <a:off x="838200" y="-57152"/>
            <a:ext cx="10515600" cy="15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lgn="ctr">
              <a:buFont typeface="+mj-lt"/>
              <a:buAutoNum type="romanUcPeriod"/>
            </a:pPr>
            <a:r>
              <a:rPr lang="en-US" b="1" dirty="0">
                <a:solidFill>
                  <a:schemeClr val="bg1"/>
                </a:solidFill>
                <a:latin typeface="Herculanum" panose="02000505000000020004" pitchFamily="2" charset="77"/>
              </a:rPr>
              <a:t>Author – Paul (1:1)</a:t>
            </a:r>
            <a:endParaRPr lang="en-US" dirty="0">
              <a:solidFill>
                <a:schemeClr val="bg1"/>
              </a:solidFill>
              <a:latin typeface="Herculanum" panose="02000505000000020004" pitchFamily="2" charset="77"/>
            </a:endParaRPr>
          </a:p>
        </p:txBody>
      </p:sp>
    </p:spTree>
    <p:extLst>
      <p:ext uri="{BB962C8B-B14F-4D97-AF65-F5344CB8AC3E}">
        <p14:creationId xmlns:p14="http://schemas.microsoft.com/office/powerpoint/2010/main" val="4137381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DE9BD-3086-E94C-A05A-DE19485641A9}"/>
              </a:ext>
            </a:extLst>
          </p:cNvPr>
          <p:cNvSpPr>
            <a:spLocks noGrp="1"/>
          </p:cNvSpPr>
          <p:nvPr>
            <p:ph sz="half" idx="2"/>
          </p:nvPr>
        </p:nvSpPr>
        <p:spPr>
          <a:xfrm>
            <a:off x="125413" y="1323475"/>
            <a:ext cx="11941174" cy="5363076"/>
          </a:xfrm>
        </p:spPr>
        <p:txBody>
          <a:bodyPr>
            <a:normAutofit/>
          </a:bodyPr>
          <a:lstStyle/>
          <a:p>
            <a:pPr marL="0" marR="0" lvl="0" indent="0">
              <a:spcBef>
                <a:spcPts val="0"/>
              </a:spcBef>
              <a:spcAft>
                <a:spcPts val="0"/>
              </a:spcAft>
              <a:buNone/>
            </a:pPr>
            <a:r>
              <a:rPr lang="en-US" sz="3600" b="1"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An Apostle to the Gentiles</a:t>
            </a:r>
          </a:p>
          <a:p>
            <a:pPr marL="0" marR="0" lvl="0" indent="0">
              <a:spcBef>
                <a:spcPts val="0"/>
              </a:spcBef>
              <a:spcAft>
                <a:spcPts val="0"/>
              </a:spcAft>
              <a:buNone/>
            </a:pPr>
            <a:r>
              <a:rPr lang="en-US"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An Apologist Before the Jews and Judaizers</a:t>
            </a:r>
            <a:endParaRPr lang="en-US" sz="3600" b="1" i="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Jews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Acts 9:20-25 </a:t>
            </a: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faced opposition immediately following his conversion.</a:t>
            </a:r>
          </a:p>
          <a:p>
            <a:pPr lvl="1">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Eventually led to his arrest, progressing to incarceration in Rome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Acts 21:28-31</a:t>
            </a:r>
          </a:p>
          <a:p>
            <a:pPr lvl="1">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Noted apprehension in the Roman epistle about his visit to Jerusalem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15:30-33</a:t>
            </a:r>
          </a:p>
        </p:txBody>
      </p:sp>
      <p:sp>
        <p:nvSpPr>
          <p:cNvPr id="7" name="Title 1">
            <a:extLst>
              <a:ext uri="{FF2B5EF4-FFF2-40B4-BE49-F238E27FC236}">
                <a16:creationId xmlns:a16="http://schemas.microsoft.com/office/drawing/2014/main" id="{5772614C-1F5B-9D45-AE48-DCFA76A03DA5}"/>
              </a:ext>
            </a:extLst>
          </p:cNvPr>
          <p:cNvSpPr txBox="1">
            <a:spLocks/>
          </p:cNvSpPr>
          <p:nvPr/>
        </p:nvSpPr>
        <p:spPr>
          <a:xfrm>
            <a:off x="838200" y="-57152"/>
            <a:ext cx="10515600" cy="15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lgn="ctr">
              <a:buFont typeface="+mj-lt"/>
              <a:buAutoNum type="romanUcPeriod"/>
            </a:pPr>
            <a:r>
              <a:rPr lang="en-US" b="1" dirty="0">
                <a:solidFill>
                  <a:schemeClr val="bg1"/>
                </a:solidFill>
                <a:latin typeface="Herculanum" panose="02000505000000020004" pitchFamily="2" charset="77"/>
              </a:rPr>
              <a:t>Author – Paul (1:1)</a:t>
            </a:r>
            <a:endParaRPr lang="en-US" dirty="0">
              <a:solidFill>
                <a:schemeClr val="bg1"/>
              </a:solidFill>
              <a:latin typeface="Herculanum" panose="02000505000000020004" pitchFamily="2" charset="77"/>
            </a:endParaRPr>
          </a:p>
        </p:txBody>
      </p:sp>
    </p:spTree>
    <p:extLst>
      <p:ext uri="{BB962C8B-B14F-4D97-AF65-F5344CB8AC3E}">
        <p14:creationId xmlns:p14="http://schemas.microsoft.com/office/powerpoint/2010/main" val="1292040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DE9BD-3086-E94C-A05A-DE19485641A9}"/>
              </a:ext>
            </a:extLst>
          </p:cNvPr>
          <p:cNvSpPr>
            <a:spLocks noGrp="1"/>
          </p:cNvSpPr>
          <p:nvPr>
            <p:ph sz="half" idx="2"/>
          </p:nvPr>
        </p:nvSpPr>
        <p:spPr>
          <a:xfrm>
            <a:off x="125413" y="1323475"/>
            <a:ext cx="11941174" cy="5363076"/>
          </a:xfrm>
        </p:spPr>
        <p:txBody>
          <a:bodyPr>
            <a:normAutofit lnSpcReduction="10000"/>
          </a:bodyPr>
          <a:lstStyle/>
          <a:p>
            <a:pPr marL="0" marR="0" lvl="0" indent="0">
              <a:spcBef>
                <a:spcPts val="0"/>
              </a:spcBef>
              <a:spcAft>
                <a:spcPts val="0"/>
              </a:spcAft>
              <a:buNone/>
            </a:pPr>
            <a:r>
              <a:rPr lang="en-US" sz="3600" b="1"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An Apostle to the Gentiles</a:t>
            </a:r>
          </a:p>
          <a:p>
            <a:pPr marL="0" marR="0" lvl="0" indent="0">
              <a:spcBef>
                <a:spcPts val="0"/>
              </a:spcBef>
              <a:spcAft>
                <a:spcPts val="0"/>
              </a:spcAft>
              <a:buNone/>
            </a:pPr>
            <a:r>
              <a:rPr lang="en-US"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An Apologist Before the Jews and Judaizers</a:t>
            </a:r>
            <a:endParaRPr lang="en-US" sz="3600" b="1" i="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3600"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Jews – </a:t>
            </a:r>
            <a:r>
              <a:rPr lang="en-US" sz="3600" i="1"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Acts 9:20-25 </a:t>
            </a:r>
            <a:r>
              <a:rPr lang="en-US" sz="3600"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faced opposition immediately following his conversion.</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Judaizers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Galatians 2:14 </a:t>
            </a: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“to live as Jews” – </a:t>
            </a:r>
            <a:r>
              <a:rPr lang="en-US" sz="3600" i="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Ioudaizo</a:t>
            </a: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to become a Judaean, i.e. “Judaize” (Strong)</a:t>
            </a:r>
          </a:p>
          <a:p>
            <a:pPr lvl="1">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Had to deal with their heresy after his first missionary journey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Acts 15:1-2; Galatians 2:1-5</a:t>
            </a:r>
          </a:p>
          <a:p>
            <a:pPr lvl="1">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Deals with the topic in the Roman epistle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3:20-22 </a:t>
            </a: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 man is justified by grace through faith in Christ apart from the deeds of the law.</a:t>
            </a:r>
          </a:p>
        </p:txBody>
      </p:sp>
      <p:sp>
        <p:nvSpPr>
          <p:cNvPr id="7" name="Title 1">
            <a:extLst>
              <a:ext uri="{FF2B5EF4-FFF2-40B4-BE49-F238E27FC236}">
                <a16:creationId xmlns:a16="http://schemas.microsoft.com/office/drawing/2014/main" id="{5772614C-1F5B-9D45-AE48-DCFA76A03DA5}"/>
              </a:ext>
            </a:extLst>
          </p:cNvPr>
          <p:cNvSpPr txBox="1">
            <a:spLocks/>
          </p:cNvSpPr>
          <p:nvPr/>
        </p:nvSpPr>
        <p:spPr>
          <a:xfrm>
            <a:off x="838200" y="-57152"/>
            <a:ext cx="10515600" cy="15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lgn="ctr">
              <a:buFont typeface="+mj-lt"/>
              <a:buAutoNum type="romanUcPeriod"/>
            </a:pPr>
            <a:r>
              <a:rPr lang="en-US" b="1" dirty="0">
                <a:solidFill>
                  <a:schemeClr val="bg1"/>
                </a:solidFill>
                <a:latin typeface="Herculanum" panose="02000505000000020004" pitchFamily="2" charset="77"/>
              </a:rPr>
              <a:t>Author – Paul (1:1)</a:t>
            </a:r>
            <a:endParaRPr lang="en-US" dirty="0">
              <a:solidFill>
                <a:schemeClr val="bg1"/>
              </a:solidFill>
              <a:latin typeface="Herculanum" panose="02000505000000020004" pitchFamily="2" charset="77"/>
            </a:endParaRPr>
          </a:p>
        </p:txBody>
      </p:sp>
    </p:spTree>
    <p:extLst>
      <p:ext uri="{BB962C8B-B14F-4D97-AF65-F5344CB8AC3E}">
        <p14:creationId xmlns:p14="http://schemas.microsoft.com/office/powerpoint/2010/main" val="2092290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DE9BD-3086-E94C-A05A-DE19485641A9}"/>
              </a:ext>
            </a:extLst>
          </p:cNvPr>
          <p:cNvSpPr>
            <a:spLocks noGrp="1"/>
          </p:cNvSpPr>
          <p:nvPr>
            <p:ph sz="half" idx="2"/>
          </p:nvPr>
        </p:nvSpPr>
        <p:spPr>
          <a:xfrm>
            <a:off x="125413" y="1323475"/>
            <a:ext cx="11941174" cy="5363076"/>
          </a:xfrm>
        </p:spPr>
        <p:txBody>
          <a:bodyPr>
            <a:normAutofit/>
          </a:bodyPr>
          <a:lstStyle/>
          <a:p>
            <a:pPr marL="0" marR="0" lvl="0" indent="0">
              <a:spcBef>
                <a:spcPts val="0"/>
              </a:spcBef>
              <a:spcAft>
                <a:spcPts val="0"/>
              </a:spcAft>
              <a:buNone/>
            </a:pPr>
            <a:r>
              <a:rPr lang="en-US"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Time – 55-59 A.D. during Paul’s 3</a:t>
            </a:r>
            <a:r>
              <a:rPr lang="en-US" sz="3600" b="1"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rd</a:t>
            </a:r>
            <a:r>
              <a:rPr lang="en-US"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missionary journey</a:t>
            </a:r>
          </a:p>
          <a:p>
            <a:pPr marL="0" marR="0" lvl="0" indent="0">
              <a:spcBef>
                <a:spcPts val="0"/>
              </a:spcBef>
              <a:spcAft>
                <a:spcPts val="0"/>
              </a:spcAft>
              <a:buNone/>
            </a:pPr>
            <a:r>
              <a:rPr lang="en-US"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Place – Corinth</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Gaius is Paul’s host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16:23; 1 Corinthians 1:14</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Erastus is the treasurer of the city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16:23;                          2 Timothy 4:20</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Phoebe is commended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16:1-2 </a:t>
            </a: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member at the church in </a:t>
            </a:r>
            <a:r>
              <a:rPr lang="en-US" sz="36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Cenchrea</a:t>
            </a: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(suburb of Corinth)</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Time? – Just before Paul’s journey to Jerusalem with benevolence for the needy saints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15:20-26;            Acts 20:1-3, 16</a:t>
            </a:r>
          </a:p>
        </p:txBody>
      </p:sp>
      <p:sp>
        <p:nvSpPr>
          <p:cNvPr id="7" name="Title 1">
            <a:extLst>
              <a:ext uri="{FF2B5EF4-FFF2-40B4-BE49-F238E27FC236}">
                <a16:creationId xmlns:a16="http://schemas.microsoft.com/office/drawing/2014/main" id="{5772614C-1F5B-9D45-AE48-DCFA76A03DA5}"/>
              </a:ext>
            </a:extLst>
          </p:cNvPr>
          <p:cNvSpPr txBox="1">
            <a:spLocks/>
          </p:cNvSpPr>
          <p:nvPr/>
        </p:nvSpPr>
        <p:spPr>
          <a:xfrm>
            <a:off x="838200" y="-57152"/>
            <a:ext cx="10515600" cy="15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lgn="ctr">
              <a:buFont typeface="+mj-lt"/>
              <a:buAutoNum type="romanUcPeriod" startAt="2"/>
            </a:pPr>
            <a:r>
              <a:rPr lang="en-US" b="1" dirty="0">
                <a:solidFill>
                  <a:schemeClr val="bg1"/>
                </a:solidFill>
                <a:latin typeface="Herculanum" panose="02000505000000020004" pitchFamily="2" charset="77"/>
              </a:rPr>
              <a:t>Time and Place of Writing</a:t>
            </a:r>
            <a:endParaRPr lang="en-US" dirty="0">
              <a:solidFill>
                <a:schemeClr val="bg1"/>
              </a:solidFill>
              <a:latin typeface="Herculanum" panose="02000505000000020004" pitchFamily="2" charset="77"/>
            </a:endParaRPr>
          </a:p>
        </p:txBody>
      </p:sp>
    </p:spTree>
    <p:extLst>
      <p:ext uri="{BB962C8B-B14F-4D97-AF65-F5344CB8AC3E}">
        <p14:creationId xmlns:p14="http://schemas.microsoft.com/office/powerpoint/2010/main" val="3215269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DE9BD-3086-E94C-A05A-DE19485641A9}"/>
              </a:ext>
            </a:extLst>
          </p:cNvPr>
          <p:cNvSpPr>
            <a:spLocks noGrp="1"/>
          </p:cNvSpPr>
          <p:nvPr>
            <p:ph sz="half" idx="2"/>
          </p:nvPr>
        </p:nvSpPr>
        <p:spPr>
          <a:xfrm>
            <a:off x="125413" y="1323475"/>
            <a:ext cx="11941174" cy="5363076"/>
          </a:xfrm>
        </p:spPr>
        <p:txBody>
          <a:bodyPr>
            <a:normAutofit/>
          </a:bodyPr>
          <a:lstStyle/>
          <a:p>
            <a:pPr marL="0" marR="0" lvl="0" indent="0">
              <a:spcBef>
                <a:spcPts val="0"/>
              </a:spcBef>
              <a:spcAft>
                <a:spcPts val="0"/>
              </a:spcAft>
              <a:buNone/>
            </a:pPr>
            <a:r>
              <a:rPr lang="en-US"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Establishment Unknown</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By those saved at Pentecost?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Acts 2:10</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By those scattered in the persecution?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Acts 8:4</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Aquila and Priscilla from Rome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Acts 18:1-2; Romans 16:3-5</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Faith of the Romans was widespread and known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1:8; 16:19</a:t>
            </a:r>
          </a:p>
        </p:txBody>
      </p:sp>
      <p:sp>
        <p:nvSpPr>
          <p:cNvPr id="7" name="Title 1">
            <a:extLst>
              <a:ext uri="{FF2B5EF4-FFF2-40B4-BE49-F238E27FC236}">
                <a16:creationId xmlns:a16="http://schemas.microsoft.com/office/drawing/2014/main" id="{5772614C-1F5B-9D45-AE48-DCFA76A03DA5}"/>
              </a:ext>
            </a:extLst>
          </p:cNvPr>
          <p:cNvSpPr txBox="1">
            <a:spLocks/>
          </p:cNvSpPr>
          <p:nvPr/>
        </p:nvSpPr>
        <p:spPr>
          <a:xfrm>
            <a:off x="838200" y="-57152"/>
            <a:ext cx="10515600" cy="15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lgn="ctr">
              <a:buFont typeface="+mj-lt"/>
              <a:buAutoNum type="romanUcPeriod" startAt="3"/>
            </a:pPr>
            <a:r>
              <a:rPr lang="en-US" b="1" dirty="0">
                <a:solidFill>
                  <a:schemeClr val="bg1"/>
                </a:solidFill>
                <a:latin typeface="Herculanum" panose="02000505000000020004" pitchFamily="2" charset="77"/>
              </a:rPr>
              <a:t>The church in Rome</a:t>
            </a:r>
            <a:endParaRPr lang="en-US" dirty="0">
              <a:solidFill>
                <a:schemeClr val="bg1"/>
              </a:solidFill>
              <a:latin typeface="Herculanum" panose="02000505000000020004" pitchFamily="2" charset="77"/>
            </a:endParaRPr>
          </a:p>
        </p:txBody>
      </p:sp>
    </p:spTree>
    <p:extLst>
      <p:ext uri="{BB962C8B-B14F-4D97-AF65-F5344CB8AC3E}">
        <p14:creationId xmlns:p14="http://schemas.microsoft.com/office/powerpoint/2010/main" val="2609789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DE9BD-3086-E94C-A05A-DE19485641A9}"/>
              </a:ext>
            </a:extLst>
          </p:cNvPr>
          <p:cNvSpPr>
            <a:spLocks noGrp="1"/>
          </p:cNvSpPr>
          <p:nvPr>
            <p:ph sz="half" idx="2"/>
          </p:nvPr>
        </p:nvSpPr>
        <p:spPr>
          <a:xfrm>
            <a:off x="125413" y="1323475"/>
            <a:ext cx="11941174" cy="5363076"/>
          </a:xfrm>
        </p:spPr>
        <p:txBody>
          <a:bodyPr>
            <a:normAutofit/>
          </a:bodyPr>
          <a:lstStyle/>
          <a:p>
            <a:pPr marL="0" marR="0" lvl="0" indent="0">
              <a:spcBef>
                <a:spcPts val="0"/>
              </a:spcBef>
              <a:spcAft>
                <a:spcPts val="0"/>
              </a:spcAft>
              <a:buNone/>
            </a:pPr>
            <a:r>
              <a:rPr lang="en-US" sz="3600" b="1"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Establishment Unknown</a:t>
            </a:r>
          </a:p>
          <a:p>
            <a:pPr marL="0" marR="0" lvl="0" indent="0">
              <a:spcBef>
                <a:spcPts val="0"/>
              </a:spcBef>
              <a:spcAft>
                <a:spcPts val="0"/>
              </a:spcAft>
              <a:buNone/>
            </a:pPr>
            <a:r>
              <a:rPr lang="en-US"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City was Cosmopolitan</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Idolatry and immorality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1:18-32; 13:12-14</a:t>
            </a:r>
          </a:p>
          <a:p>
            <a:pPr>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Mainly Gentile, but with Jewish presence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1:5-7, 13; 3:1; 11:13-15</a:t>
            </a:r>
          </a:p>
          <a:p>
            <a:pPr lvl="1">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Arguments for salvation by faith apart from the law of Moses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1:16; 3:20</a:t>
            </a:r>
          </a:p>
          <a:p>
            <a:pPr lvl="1">
              <a:spcBef>
                <a:spcPts val="0"/>
              </a:spcBef>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Time given to Jewish/Gentile disputes – </a:t>
            </a: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14-1</a:t>
            </a: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5</a:t>
            </a:r>
          </a:p>
        </p:txBody>
      </p:sp>
      <p:sp>
        <p:nvSpPr>
          <p:cNvPr id="7" name="Title 1">
            <a:extLst>
              <a:ext uri="{FF2B5EF4-FFF2-40B4-BE49-F238E27FC236}">
                <a16:creationId xmlns:a16="http://schemas.microsoft.com/office/drawing/2014/main" id="{5772614C-1F5B-9D45-AE48-DCFA76A03DA5}"/>
              </a:ext>
            </a:extLst>
          </p:cNvPr>
          <p:cNvSpPr txBox="1">
            <a:spLocks/>
          </p:cNvSpPr>
          <p:nvPr/>
        </p:nvSpPr>
        <p:spPr>
          <a:xfrm>
            <a:off x="838200" y="-57152"/>
            <a:ext cx="10515600" cy="15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lgn="ctr">
              <a:buFont typeface="+mj-lt"/>
              <a:buAutoNum type="romanUcPeriod" startAt="3"/>
            </a:pPr>
            <a:r>
              <a:rPr lang="en-US" b="1" dirty="0">
                <a:solidFill>
                  <a:schemeClr val="bg1"/>
                </a:solidFill>
                <a:latin typeface="Herculanum" panose="02000505000000020004" pitchFamily="2" charset="77"/>
              </a:rPr>
              <a:t>The church in Rome</a:t>
            </a:r>
            <a:endParaRPr lang="en-US" dirty="0">
              <a:solidFill>
                <a:schemeClr val="bg1"/>
              </a:solidFill>
              <a:latin typeface="Herculanum" panose="02000505000000020004" pitchFamily="2" charset="77"/>
            </a:endParaRPr>
          </a:p>
        </p:txBody>
      </p:sp>
    </p:spTree>
    <p:extLst>
      <p:ext uri="{BB962C8B-B14F-4D97-AF65-F5344CB8AC3E}">
        <p14:creationId xmlns:p14="http://schemas.microsoft.com/office/powerpoint/2010/main" val="257691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DE9BD-3086-E94C-A05A-DE19485641A9}"/>
              </a:ext>
            </a:extLst>
          </p:cNvPr>
          <p:cNvSpPr>
            <a:spLocks noGrp="1"/>
          </p:cNvSpPr>
          <p:nvPr>
            <p:ph sz="half" idx="2"/>
          </p:nvPr>
        </p:nvSpPr>
        <p:spPr>
          <a:xfrm>
            <a:off x="125413" y="1323475"/>
            <a:ext cx="11941174" cy="5363076"/>
          </a:xfrm>
        </p:spPr>
        <p:txBody>
          <a:bodyPr>
            <a:normAutofit/>
          </a:bodyPr>
          <a:lstStyle/>
          <a:p>
            <a:pPr marL="0" marR="0" lvl="0" indent="0">
              <a:spcBef>
                <a:spcPts val="0"/>
              </a:spcBef>
              <a:spcAft>
                <a:spcPts val="0"/>
              </a:spcAft>
              <a:buNone/>
            </a:pPr>
            <a:r>
              <a:rPr lang="en-US"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Salvation by Faith in Christ Apart from the Law</a:t>
            </a:r>
          </a:p>
          <a:p>
            <a:pPr marL="0" marR="0" lvl="0" indent="0" algn="ctr">
              <a:spcBef>
                <a:spcPts val="0"/>
              </a:spcBef>
              <a:spcAft>
                <a:spcPts val="0"/>
              </a:spcAft>
              <a:buNone/>
            </a:pPr>
            <a:r>
              <a:rPr lang="en-US" sz="36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“For I am not ashamed of the gospel of Christ, for it is the power of God to salvation for everyone who believes, for the Jew first and also for the Greek. For in it the righteousness of God is revealed from faith to faith; as it is written, ‘The just shall live by faith.’” </a:t>
            </a: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(1:16-17)</a:t>
            </a:r>
          </a:p>
          <a:p>
            <a:pPr marL="0" marR="0" lvl="0" indent="0">
              <a:spcBef>
                <a:spcPts val="0"/>
              </a:spcBef>
              <a:spcAft>
                <a:spcPts val="0"/>
              </a:spcAft>
              <a:buNone/>
            </a:pPr>
            <a:r>
              <a:rPr lang="en-US"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Brief Outline</a:t>
            </a:r>
          </a:p>
          <a:p>
            <a:pPr marL="857250" marR="0" lvl="0" indent="-857250">
              <a:spcBef>
                <a:spcPts val="0"/>
              </a:spcBef>
              <a:spcAft>
                <a:spcPts val="0"/>
              </a:spcAft>
              <a:buFont typeface="+mj-lt"/>
              <a:buAutoNum type="romanUcPeriod"/>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Justification by Faith Apart from the Law (Ch. 1-8)</a:t>
            </a:r>
          </a:p>
          <a:p>
            <a:pPr marL="857250" marR="0" lvl="0" indent="-857250">
              <a:spcBef>
                <a:spcPts val="0"/>
              </a:spcBef>
              <a:spcAft>
                <a:spcPts val="0"/>
              </a:spcAft>
              <a:buFont typeface="+mj-lt"/>
              <a:buAutoNum type="romanUcPeriod"/>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Rejection of Jews and Acceptance of Gentiles (Ch. 9-11)</a:t>
            </a:r>
          </a:p>
          <a:p>
            <a:pPr marL="857250" marR="0" lvl="0" indent="-857250">
              <a:spcBef>
                <a:spcPts val="0"/>
              </a:spcBef>
              <a:spcAft>
                <a:spcPts val="0"/>
              </a:spcAft>
              <a:buFont typeface="+mj-lt"/>
              <a:buAutoNum type="romanUcPeriod"/>
            </a:pPr>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Life Transformed by the Gospel (Ch. 12-16)</a:t>
            </a:r>
          </a:p>
        </p:txBody>
      </p:sp>
      <p:sp>
        <p:nvSpPr>
          <p:cNvPr id="7" name="Title 1">
            <a:extLst>
              <a:ext uri="{FF2B5EF4-FFF2-40B4-BE49-F238E27FC236}">
                <a16:creationId xmlns:a16="http://schemas.microsoft.com/office/drawing/2014/main" id="{5772614C-1F5B-9D45-AE48-DCFA76A03DA5}"/>
              </a:ext>
            </a:extLst>
          </p:cNvPr>
          <p:cNvSpPr txBox="1">
            <a:spLocks/>
          </p:cNvSpPr>
          <p:nvPr/>
        </p:nvSpPr>
        <p:spPr>
          <a:xfrm>
            <a:off x="838200" y="-57152"/>
            <a:ext cx="10515600" cy="15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lgn="ctr">
              <a:buFont typeface="+mj-lt"/>
              <a:buAutoNum type="romanUcPeriod" startAt="4"/>
            </a:pPr>
            <a:r>
              <a:rPr lang="en-US" b="1" dirty="0">
                <a:solidFill>
                  <a:schemeClr val="bg1"/>
                </a:solidFill>
                <a:latin typeface="Herculanum" panose="02000505000000020004" pitchFamily="2" charset="77"/>
              </a:rPr>
              <a:t>Theme</a:t>
            </a:r>
            <a:endParaRPr lang="en-US" dirty="0">
              <a:solidFill>
                <a:schemeClr val="bg1"/>
              </a:solidFill>
              <a:latin typeface="Herculanum" panose="02000505000000020004" pitchFamily="2" charset="77"/>
            </a:endParaRPr>
          </a:p>
        </p:txBody>
      </p:sp>
    </p:spTree>
    <p:extLst>
      <p:ext uri="{BB962C8B-B14F-4D97-AF65-F5344CB8AC3E}">
        <p14:creationId xmlns:p14="http://schemas.microsoft.com/office/powerpoint/2010/main" val="336548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554</Words>
  <Application>Microsoft Macintosh PowerPoint</Application>
  <PresentationFormat>Widescreen</PresentationFormat>
  <Paragraphs>58</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Herculanum</vt:lpstr>
      <vt:lpstr>Office Theme</vt:lpstr>
      <vt:lpstr>The Epistle to the Romans</vt:lpstr>
      <vt:lpstr>An Introduction to Romans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 Introduction to Romans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 to the Romans</dc:title>
  <dc:creator>Jeremiah Cox</dc:creator>
  <cp:lastModifiedBy>Jeremiah Cox</cp:lastModifiedBy>
  <cp:revision>16</cp:revision>
  <dcterms:created xsi:type="dcterms:W3CDTF">2019-08-02T15:06:58Z</dcterms:created>
  <dcterms:modified xsi:type="dcterms:W3CDTF">2019-09-11T21:49:17Z</dcterms:modified>
</cp:coreProperties>
</file>