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63" r:id="rId1"/>
  </p:sldMasterIdLst>
  <p:sldIdLst>
    <p:sldId id="259" r:id="rId2"/>
    <p:sldId id="256" r:id="rId3"/>
    <p:sldId id="258" r:id="rId4"/>
    <p:sldId id="260" r:id="rId5"/>
    <p:sldId id="261" r:id="rId6"/>
    <p:sldId id="262" r:id="rId7"/>
  </p:sldIdLst>
  <p:sldSz cx="12192000" cy="6858000"/>
  <p:notesSz cx="6858000" cy="9144000"/>
  <p:embeddedFontLst>
    <p:embeddedFont>
      <p:font typeface="Calisto MT" panose="02040603050505030304" pitchFamily="18" charset="77"/>
      <p:regular r:id="rId8"/>
      <p:bold r:id="rId9"/>
      <p:italic r:id="rId10"/>
      <p:boldItalic r:id="rId11"/>
    </p:embeddedFont>
    <p:embeddedFont>
      <p:font typeface="Pristina" panose="03060402040406080204" pitchFamily="66" charset="77"/>
      <p:regular r:id="rId12"/>
    </p:embeddedFont>
    <p:embeddedFont>
      <p:font typeface="Wingdings 2" pitchFamily="2" charset="2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9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4"/>
  </p:normalViewPr>
  <p:slideViewPr>
    <p:cSldViewPr snapToGrid="0" snapToObjects="1">
      <p:cViewPr varScale="1">
        <p:scale>
          <a:sx n="105" d="100"/>
          <a:sy n="105" d="100"/>
        </p:scale>
        <p:origin x="8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9/22/19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420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2A8B5-2FA6-4645-94A7-A02670955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DCA75-33CF-0549-ACD8-1F8E6ABF3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4E216-1D06-B548-9C35-3A8188DF4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2CB8-6916-5C40-98C7-BC5CC7F06B81}" type="datetimeFigureOut">
              <a:rPr lang="en-US" smtClean="0"/>
              <a:t>9/22/19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18386-EC2C-8746-B951-58FBA928D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DCB8A-14E6-CE46-9553-4E498FC8F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E760-EECA-9B40-8FE0-539D25E4D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99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9/22/19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3335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4" r:id="rId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909D3-8A9C-E241-A2B6-AC8F635EE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0A184-CEDC-FA41-9DA9-43E6CAAF3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58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68CFA8-56D0-DB48-B7DA-56CFA38510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19" y="3257656"/>
            <a:ext cx="4449460" cy="2285897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Pristina" panose="03060402040406080204" pitchFamily="66" charset="77"/>
              </a:rPr>
              <a:t>but what I do have I give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ED2444-5E2E-5345-8D06-7F038C20B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733" y="5765860"/>
            <a:ext cx="3382831" cy="1006522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755B3C"/>
                </a:solidFill>
              </a:rPr>
              <a:t>Acts 3:6</a:t>
            </a:r>
          </a:p>
        </p:txBody>
      </p:sp>
      <p:pic>
        <p:nvPicPr>
          <p:cNvPr id="4" name="Picture 3" descr="A picture containing indoor, row, lined, sitting&#10;&#10;Description automatically generated">
            <a:extLst>
              <a:ext uri="{FF2B5EF4-FFF2-40B4-BE49-F238E27FC236}">
                <a16:creationId xmlns:a16="http://schemas.microsoft.com/office/drawing/2014/main" id="{A6B3CE47-318F-4BEF-A4F3-1783E44811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</a:extLst>
          </a:blip>
          <a:srcRect l="17567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9C3E226-2339-3D41-99DA-0581F039F715}"/>
              </a:ext>
            </a:extLst>
          </p:cNvPr>
          <p:cNvSpPr txBox="1">
            <a:spLocks/>
          </p:cNvSpPr>
          <p:nvPr/>
        </p:nvSpPr>
        <p:spPr>
          <a:xfrm>
            <a:off x="242553" y="314331"/>
            <a:ext cx="2310651" cy="178593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97500" lnSpcReduction="1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200" b="1" dirty="0">
                <a:solidFill>
                  <a:schemeClr val="tx1">
                    <a:lumMod val="75000"/>
                  </a:schemeClr>
                </a:solidFill>
                <a:latin typeface="Zapfino" panose="03030300040707070C03" pitchFamily="66" charset="77"/>
              </a:rPr>
              <a:t>Silver</a:t>
            </a:r>
            <a:endParaRPr lang="en-US" sz="4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078D4F-829F-7D41-9B13-53C7CACE2360}"/>
              </a:ext>
            </a:extLst>
          </p:cNvPr>
          <p:cNvSpPr txBox="1">
            <a:spLocks/>
          </p:cNvSpPr>
          <p:nvPr/>
        </p:nvSpPr>
        <p:spPr>
          <a:xfrm>
            <a:off x="1937005" y="814391"/>
            <a:ext cx="852709" cy="95410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200" dirty="0"/>
              <a:t>&amp;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D6C9EF-2CB6-464B-85BA-E1D6477A795E}"/>
              </a:ext>
            </a:extLst>
          </p:cNvPr>
          <p:cNvSpPr txBox="1">
            <a:spLocks/>
          </p:cNvSpPr>
          <p:nvPr/>
        </p:nvSpPr>
        <p:spPr>
          <a:xfrm>
            <a:off x="2553204" y="671773"/>
            <a:ext cx="2310651" cy="189707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975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200" b="1" dirty="0">
                <a:solidFill>
                  <a:srgbClr val="C59405"/>
                </a:solidFill>
                <a:latin typeface="Zapfino" panose="03030300040707070C03" pitchFamily="66" charset="77"/>
              </a:rPr>
              <a:t>gold</a:t>
            </a:r>
            <a:r>
              <a:rPr lang="en-US" sz="4200" b="1" dirty="0">
                <a:solidFill>
                  <a:srgbClr val="C59405"/>
                </a:solidFill>
              </a:rPr>
              <a:t>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E541C4-F689-614E-87D8-4496E3423669}"/>
              </a:ext>
            </a:extLst>
          </p:cNvPr>
          <p:cNvSpPr txBox="1">
            <a:spLocks/>
          </p:cNvSpPr>
          <p:nvPr/>
        </p:nvSpPr>
        <p:spPr>
          <a:xfrm>
            <a:off x="486726" y="2081225"/>
            <a:ext cx="3680846" cy="130978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dirty="0">
                <a:latin typeface="Pristina" panose="03060402040406080204" pitchFamily="66" charset="77"/>
              </a:rPr>
              <a:t>I do not have,</a:t>
            </a:r>
          </a:p>
        </p:txBody>
      </p:sp>
    </p:spTree>
    <p:extLst>
      <p:ext uri="{BB962C8B-B14F-4D97-AF65-F5344CB8AC3E}">
        <p14:creationId xmlns:p14="http://schemas.microsoft.com/office/powerpoint/2010/main" val="255159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71F5-615E-9046-90DC-7CD897618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10" y="74428"/>
            <a:ext cx="11524732" cy="1497196"/>
          </a:xfrm>
        </p:spPr>
        <p:txBody>
          <a:bodyPr>
            <a:normAutofit/>
          </a:bodyPr>
          <a:lstStyle/>
          <a:p>
            <a:r>
              <a:rPr lang="en-US" sz="4400" b="1" dirty="0"/>
              <a:t>The Social Gospel,                                                                  and the Gospel of Health and Wealth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08539-A9DE-544E-8CF0-A1C24805C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310" y="1771650"/>
            <a:ext cx="11524732" cy="4772026"/>
          </a:xfrm>
        </p:spPr>
        <p:txBody>
          <a:bodyPr/>
          <a:lstStyle/>
          <a:p>
            <a:pPr marL="36900" indent="0">
              <a:buNone/>
            </a:pPr>
            <a:r>
              <a:rPr lang="en-US" sz="3600" b="1" dirty="0"/>
              <a:t>The Social Gospel</a:t>
            </a:r>
          </a:p>
          <a:p>
            <a:r>
              <a:rPr lang="en-US" sz="2800" dirty="0"/>
              <a:t>Uses religion to bring about “the establishment and maintenance of sound and fair social conditions, so that there should be no oppression, no injustice, but a square deal for everybody.” (Gladden, Washington. “The Nation and the Kingdom.” </a:t>
            </a:r>
            <a:r>
              <a:rPr lang="en-US" sz="2800" i="1" dirty="0"/>
              <a:t>The Social Gospel in America</a:t>
            </a:r>
            <a:r>
              <a:rPr lang="en-US" sz="2800" dirty="0"/>
              <a:t>. Ed. Robert T. Handy. New York: Oxford, 1966.)</a:t>
            </a:r>
          </a:p>
          <a:p>
            <a:pPr marL="36900" indent="0">
              <a:buNone/>
            </a:pPr>
            <a:r>
              <a:rPr lang="en-US" sz="3600" b="1" dirty="0"/>
              <a:t>The Gospel of Health and Wealth</a:t>
            </a:r>
          </a:p>
          <a:p>
            <a:r>
              <a:rPr lang="en-US" sz="2800" dirty="0"/>
              <a:t>A view of the gospel as that which is geared toward making a person’s life on earth prosperous in health and physical possessions.</a:t>
            </a:r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5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71F5-615E-9046-90DC-7CD897618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10" y="74428"/>
            <a:ext cx="11524732" cy="1497196"/>
          </a:xfrm>
        </p:spPr>
        <p:txBody>
          <a:bodyPr>
            <a:normAutofit/>
          </a:bodyPr>
          <a:lstStyle/>
          <a:p>
            <a:r>
              <a:rPr lang="en-US" sz="4400" b="1" dirty="0"/>
              <a:t>The Work of 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08539-A9DE-544E-8CF0-A1C24805C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310" y="1771650"/>
            <a:ext cx="11524732" cy="4772026"/>
          </a:xfrm>
        </p:spPr>
        <p:txBody>
          <a:bodyPr/>
          <a:lstStyle/>
          <a:p>
            <a:pPr marL="36900" indent="0">
              <a:buNone/>
            </a:pPr>
            <a:r>
              <a:rPr lang="en-US" sz="3600" b="1" dirty="0"/>
              <a:t>Evangelism </a:t>
            </a:r>
            <a:r>
              <a:rPr lang="en-US" sz="3600" i="1" dirty="0"/>
              <a:t>– Matthew 28:18-20; Acts 8:4</a:t>
            </a:r>
          </a:p>
          <a:p>
            <a:pPr marL="36900" indent="0">
              <a:buNone/>
            </a:pPr>
            <a:r>
              <a:rPr lang="en-US" sz="3600" b="1" dirty="0"/>
              <a:t>Edification </a:t>
            </a:r>
            <a:r>
              <a:rPr lang="en-US" sz="3600" i="1" dirty="0"/>
              <a:t>– Ephesians 4:11-16; Acts 2:42</a:t>
            </a:r>
          </a:p>
          <a:p>
            <a:pPr marL="36900" indent="0">
              <a:buNone/>
            </a:pPr>
            <a:r>
              <a:rPr lang="en-US" sz="3600" b="1" dirty="0"/>
              <a:t>Benevolence </a:t>
            </a:r>
            <a:r>
              <a:rPr lang="en-US" sz="3600" i="1" dirty="0"/>
              <a:t>– 1 Corinthians 16:1-2; Romans 15:25-26</a:t>
            </a:r>
          </a:p>
          <a:p>
            <a:r>
              <a:rPr lang="en-US" sz="3200" dirty="0"/>
              <a:t>Limited benevolence implied – </a:t>
            </a:r>
            <a:r>
              <a:rPr lang="en-US" sz="3200" i="1" dirty="0"/>
              <a:t>1 Timothy 5:16 </a:t>
            </a:r>
            <a:r>
              <a:rPr lang="en-US" sz="3200" dirty="0"/>
              <a:t>– concerning honoring widows.</a:t>
            </a:r>
          </a:p>
          <a:p>
            <a:r>
              <a:rPr lang="en-US" sz="3200" dirty="0"/>
              <a:t>Limited benevolence implied – </a:t>
            </a:r>
            <a:r>
              <a:rPr lang="en-US" sz="3200" i="1" dirty="0"/>
              <a:t>Acts 3:6 </a:t>
            </a:r>
            <a:r>
              <a:rPr lang="en-US" sz="3200" dirty="0"/>
              <a:t>– concerning the collection of the saints (</a:t>
            </a:r>
            <a:r>
              <a:rPr lang="en-US" sz="3200" i="1" dirty="0"/>
              <a:t>2:44-45; 4:34-35</a:t>
            </a:r>
            <a:r>
              <a:rPr lang="en-US" sz="3200" dirty="0"/>
              <a:t>).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075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71F5-615E-9046-90DC-7CD897618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10" y="74428"/>
            <a:ext cx="11524732" cy="1497196"/>
          </a:xfrm>
        </p:spPr>
        <p:txBody>
          <a:bodyPr>
            <a:normAutofit/>
          </a:bodyPr>
          <a:lstStyle/>
          <a:p>
            <a:r>
              <a:rPr lang="en-US" sz="4400" b="1" dirty="0"/>
              <a:t>What we do have to give you…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08539-A9DE-544E-8CF0-A1C24805C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310" y="1771650"/>
            <a:ext cx="11524732" cy="4772026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3200" b="1" dirty="0"/>
              <a:t>An Invitation Extended </a:t>
            </a:r>
            <a:r>
              <a:rPr lang="en-US" sz="3200" i="1" dirty="0"/>
              <a:t>– Revelation 22:17</a:t>
            </a:r>
          </a:p>
          <a:p>
            <a:pPr marL="36900" indent="0">
              <a:buNone/>
            </a:pPr>
            <a:r>
              <a:rPr lang="en-US" sz="3200" b="1" dirty="0"/>
              <a:t>The Truth </a:t>
            </a:r>
            <a:r>
              <a:rPr lang="en-US" sz="3200" i="1" dirty="0"/>
              <a:t>– 1 Timothy 3:14-16; John 14:6</a:t>
            </a:r>
          </a:p>
          <a:p>
            <a:pPr marL="36900" indent="0">
              <a:buNone/>
            </a:pPr>
            <a:r>
              <a:rPr lang="en-US" sz="3200" b="1" dirty="0"/>
              <a:t>Freedom from Sin </a:t>
            </a:r>
            <a:r>
              <a:rPr lang="en-US" sz="3200" i="1" dirty="0"/>
              <a:t>– John 8:31-36</a:t>
            </a:r>
          </a:p>
          <a:p>
            <a:pPr marL="36900" indent="0">
              <a:buNone/>
            </a:pPr>
            <a:r>
              <a:rPr lang="en-US" sz="3200" b="1" dirty="0"/>
              <a:t>The Way to a Relationship with God </a:t>
            </a:r>
            <a:r>
              <a:rPr lang="en-US" sz="3200" i="1" dirty="0"/>
              <a:t>– John 14:1-6</a:t>
            </a:r>
          </a:p>
          <a:p>
            <a:pPr marL="36900" indent="0">
              <a:buNone/>
            </a:pPr>
            <a:r>
              <a:rPr lang="en-US" sz="3200" b="1" dirty="0"/>
              <a:t>Purpose of Life </a:t>
            </a:r>
            <a:r>
              <a:rPr lang="en-US" sz="3200" i="1" dirty="0"/>
              <a:t>– Ecclesiastes 12:13-14; 2 Corinthians 5:14-15</a:t>
            </a:r>
          </a:p>
          <a:p>
            <a:pPr marL="36900" indent="0">
              <a:buNone/>
            </a:pPr>
            <a:r>
              <a:rPr lang="en-US" sz="3200" b="1" dirty="0"/>
              <a:t>Hope of an Eternal Reward </a:t>
            </a:r>
            <a:r>
              <a:rPr lang="en-US" sz="3200" i="1" dirty="0"/>
              <a:t>– Galatians 3:26-29; 1 Peter 1:3-5</a:t>
            </a:r>
          </a:p>
        </p:txBody>
      </p:sp>
    </p:spTree>
    <p:extLst>
      <p:ext uri="{BB962C8B-B14F-4D97-AF65-F5344CB8AC3E}">
        <p14:creationId xmlns:p14="http://schemas.microsoft.com/office/powerpoint/2010/main" val="14636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68CFA8-56D0-DB48-B7DA-56CFA38510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19" y="3257656"/>
            <a:ext cx="4449460" cy="2285897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Pristina" panose="03060402040406080204" pitchFamily="66" charset="77"/>
              </a:rPr>
              <a:t>but what I do have I give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ED2444-5E2E-5345-8D06-7F038C20B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733" y="5765860"/>
            <a:ext cx="3382831" cy="1006522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755B3C"/>
                </a:solidFill>
              </a:rPr>
              <a:t>Acts 3:6</a:t>
            </a:r>
          </a:p>
        </p:txBody>
      </p:sp>
      <p:pic>
        <p:nvPicPr>
          <p:cNvPr id="4" name="Picture 3" descr="A picture containing indoor, row, lined, sitting&#10;&#10;Description automatically generated">
            <a:extLst>
              <a:ext uri="{FF2B5EF4-FFF2-40B4-BE49-F238E27FC236}">
                <a16:creationId xmlns:a16="http://schemas.microsoft.com/office/drawing/2014/main" id="{A6B3CE47-318F-4BEF-A4F3-1783E44811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</a:extLst>
          </a:blip>
          <a:srcRect l="17567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9C3E226-2339-3D41-99DA-0581F039F715}"/>
              </a:ext>
            </a:extLst>
          </p:cNvPr>
          <p:cNvSpPr txBox="1">
            <a:spLocks/>
          </p:cNvSpPr>
          <p:nvPr/>
        </p:nvSpPr>
        <p:spPr>
          <a:xfrm>
            <a:off x="242553" y="314331"/>
            <a:ext cx="2310651" cy="178593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97500" lnSpcReduction="1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200" b="1" dirty="0">
                <a:solidFill>
                  <a:schemeClr val="tx1">
                    <a:lumMod val="75000"/>
                  </a:schemeClr>
                </a:solidFill>
                <a:latin typeface="Zapfino" panose="03030300040707070C03" pitchFamily="66" charset="77"/>
              </a:rPr>
              <a:t>Silver</a:t>
            </a:r>
            <a:endParaRPr lang="en-US" sz="4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078D4F-829F-7D41-9B13-53C7CACE2360}"/>
              </a:ext>
            </a:extLst>
          </p:cNvPr>
          <p:cNvSpPr txBox="1">
            <a:spLocks/>
          </p:cNvSpPr>
          <p:nvPr/>
        </p:nvSpPr>
        <p:spPr>
          <a:xfrm>
            <a:off x="1937005" y="814391"/>
            <a:ext cx="852709" cy="95410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200" dirty="0"/>
              <a:t>&amp;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D6C9EF-2CB6-464B-85BA-E1D6477A795E}"/>
              </a:ext>
            </a:extLst>
          </p:cNvPr>
          <p:cNvSpPr txBox="1">
            <a:spLocks/>
          </p:cNvSpPr>
          <p:nvPr/>
        </p:nvSpPr>
        <p:spPr>
          <a:xfrm>
            <a:off x="2553204" y="671773"/>
            <a:ext cx="2310651" cy="189707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975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200" b="1" dirty="0">
                <a:solidFill>
                  <a:srgbClr val="C59405"/>
                </a:solidFill>
                <a:latin typeface="Zapfino" panose="03030300040707070C03" pitchFamily="66" charset="77"/>
              </a:rPr>
              <a:t>gold</a:t>
            </a:r>
            <a:r>
              <a:rPr lang="en-US" sz="4200" b="1" dirty="0">
                <a:solidFill>
                  <a:srgbClr val="C59405"/>
                </a:solidFill>
              </a:rPr>
              <a:t>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E541C4-F689-614E-87D8-4496E3423669}"/>
              </a:ext>
            </a:extLst>
          </p:cNvPr>
          <p:cNvSpPr txBox="1">
            <a:spLocks/>
          </p:cNvSpPr>
          <p:nvPr/>
        </p:nvSpPr>
        <p:spPr>
          <a:xfrm>
            <a:off x="486726" y="2081225"/>
            <a:ext cx="3680846" cy="130978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dirty="0">
                <a:latin typeface="Pristina" panose="03060402040406080204" pitchFamily="66" charset="77"/>
              </a:rPr>
              <a:t>I do not have,</a:t>
            </a:r>
          </a:p>
        </p:txBody>
      </p:sp>
    </p:spTree>
    <p:extLst>
      <p:ext uri="{BB962C8B-B14F-4D97-AF65-F5344CB8AC3E}">
        <p14:creationId xmlns:p14="http://schemas.microsoft.com/office/powerpoint/2010/main" val="109306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">
      <a:dk1>
        <a:srgbClr val="000000"/>
      </a:dk1>
      <a:lt1>
        <a:srgbClr val="FFFFFF"/>
      </a:lt1>
      <a:dk2>
        <a:srgbClr val="412F24"/>
      </a:dk2>
      <a:lt2>
        <a:srgbClr val="E8E5E2"/>
      </a:lt2>
      <a:accent1>
        <a:srgbClr val="88A4BE"/>
      </a:accent1>
      <a:accent2>
        <a:srgbClr val="7F85BA"/>
      </a:accent2>
      <a:accent3>
        <a:srgbClr val="A596C6"/>
      </a:accent3>
      <a:accent4>
        <a:srgbClr val="AA7FBA"/>
      </a:accent4>
      <a:accent5>
        <a:srgbClr val="C492BD"/>
      </a:accent5>
      <a:accent6>
        <a:srgbClr val="BA7F99"/>
      </a:accent6>
      <a:hlink>
        <a:srgbClr val="9F7D5E"/>
      </a:hlink>
      <a:folHlink>
        <a:srgbClr val="7F7F7F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265</Words>
  <Application>Microsoft Macintosh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Calisto MT</vt:lpstr>
      <vt:lpstr>Zapfino</vt:lpstr>
      <vt:lpstr>Pristina</vt:lpstr>
      <vt:lpstr>Wingdings 2</vt:lpstr>
      <vt:lpstr>SlateVTI</vt:lpstr>
      <vt:lpstr>PowerPoint Presentation</vt:lpstr>
      <vt:lpstr>but what I do have I give you</vt:lpstr>
      <vt:lpstr>The Social Gospel,                                                                  and the Gospel of Health and Wealth</vt:lpstr>
      <vt:lpstr>The Work of the Church</vt:lpstr>
      <vt:lpstr>What we do have to give you…</vt:lpstr>
      <vt:lpstr>but what I do have I give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do not have,  but what I do have I give you”</dc:title>
  <dc:creator>Jeremiah Cox</dc:creator>
  <cp:lastModifiedBy>Jeremiah Cox</cp:lastModifiedBy>
  <cp:revision>9</cp:revision>
  <dcterms:created xsi:type="dcterms:W3CDTF">2019-09-17T15:11:42Z</dcterms:created>
  <dcterms:modified xsi:type="dcterms:W3CDTF">2019-09-22T13:28:27Z</dcterms:modified>
</cp:coreProperties>
</file>