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31"/>
  </p:notesMasterIdLst>
  <p:sldIdLst>
    <p:sldId id="371" r:id="rId3"/>
    <p:sldId id="474" r:id="rId4"/>
    <p:sldId id="475" r:id="rId5"/>
    <p:sldId id="385" r:id="rId6"/>
    <p:sldId id="476" r:id="rId7"/>
    <p:sldId id="477" r:id="rId8"/>
    <p:sldId id="455" r:id="rId9"/>
    <p:sldId id="478" r:id="rId10"/>
    <p:sldId id="451" r:id="rId11"/>
    <p:sldId id="479" r:id="rId12"/>
    <p:sldId id="480" r:id="rId13"/>
    <p:sldId id="481" r:id="rId14"/>
    <p:sldId id="482" r:id="rId15"/>
    <p:sldId id="483" r:id="rId16"/>
    <p:sldId id="484" r:id="rId17"/>
    <p:sldId id="486" r:id="rId18"/>
    <p:sldId id="485" r:id="rId19"/>
    <p:sldId id="487" r:id="rId20"/>
    <p:sldId id="488" r:id="rId21"/>
    <p:sldId id="489" r:id="rId22"/>
    <p:sldId id="490" r:id="rId23"/>
    <p:sldId id="498" r:id="rId24"/>
    <p:sldId id="492" r:id="rId25"/>
    <p:sldId id="493" r:id="rId26"/>
    <p:sldId id="494" r:id="rId27"/>
    <p:sldId id="495" r:id="rId28"/>
    <p:sldId id="496" r:id="rId29"/>
    <p:sldId id="49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0C0C0"/>
    <a:srgbClr val="00FFCC"/>
    <a:srgbClr val="CCFFFF"/>
    <a:srgbClr val="000066"/>
    <a:srgbClr val="00CC99"/>
    <a:srgbClr val="A50021"/>
    <a:srgbClr val="0033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5139-987A-4FDE-B08C-F1799D32D48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16EC-AC4A-4077-8C3F-60A27CC4A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7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8AFE3-24BA-4866-8630-B6BBB375FF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93E8E-39FD-483E-A9DB-E12A6DA0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567A2-252C-4724-9EBD-9E11C35E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C52FD-B4D4-42C6-90CD-75680F2C2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DA3B-E579-429F-B100-3D6C82B4B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2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7294F-ED2C-4319-8322-B87842BE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6B21E-C112-49C0-B351-8DC9BFB9F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2E53B-17FF-40B7-B95E-3B5EA6A0F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C0AF-E6C9-435B-9B2B-490DAE161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CF25D-01B7-4EE7-9F00-9BE73295F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373C8-96E5-4D5A-A91F-47B21CF7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31544-90DD-4DEF-9A1D-A5F26F35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A14-4106-4D57-A966-841D28FA2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8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8912-D416-41A4-B57D-CBD1B69B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9ABF-985F-4843-A205-42C86138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E948-C248-4AAB-AEC1-215D366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047EBB-F75B-4DB1-98EE-EB563243C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7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B9C76-D296-4A91-B244-D2630684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A075-A58E-4638-9DC5-00A73BCA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7DB0-87F3-4771-AF22-B3E12A8F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51601C-4006-4A2A-A63E-600A2AD1E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5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E4E9-5634-42E7-836F-F40B93FA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EDF4-3C98-4F9C-B266-284476F8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1116-8269-4042-8B58-066B2B5A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93723C-2BE5-4667-8E23-06CBF95ED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88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533A9-FE08-48EB-B2E1-06EB3179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6F358-7AFB-455A-954B-2C6CA1C6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A423-08A6-47E6-BE6E-2031D03C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B30CE1-E819-4D57-B649-A2F8EC033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80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F3B7C-146C-4AC2-818D-FE3D6943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2BB29-A0DF-4E41-BAFD-972DAD1D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0B1BF-9CB6-41A9-B86E-ABCF003D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ACA4CC-6DDB-4DD3-9133-15E32A52B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8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D5569-B6CD-4C9D-A6CC-08815818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9452C-44AE-4262-B157-0B97AEC3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B6969-B558-45FD-B7BF-A7684B1F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B7BDFE-B21F-459D-9882-E08A8083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2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CA035-E136-437E-842A-B8E74521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73249-6FB3-4E08-A9FB-9C85376F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2A1E-FCAC-403D-A246-55ED39D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44D8F4-FBA1-4A05-8835-7F2405E53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3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E5043-A517-4075-8263-4BF278E4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35639-FEF0-43C3-912C-49A78E5B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5243F-AAB2-4113-A405-73AD8FE7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158349-E647-4081-971C-5554CAB0E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98D87-FFF2-41D1-84C5-5B5D14A9A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89EFF-1244-4E70-9703-062CF5F73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42C04-9346-458F-A06C-0F1FA8F36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5F1D-A032-4F73-B9AB-066441233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861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A00E-4313-4B2E-82EB-AA5E311E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59319-0820-4149-919A-269DF23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D65C2-010D-4197-A109-F317169B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8CBD36-41C8-477B-814E-4F6073A39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0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1E5D-0889-48FB-B69F-A8A771CF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2F81-F707-4603-8E4E-87AF7A47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C57B-CC22-4237-8A1B-4142229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EF68BA-91E9-4FF1-99EA-F18FFFB13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1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22E06-6EDE-466A-AB07-43C4DFC8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4F72-CC35-4368-BD7F-AB8181DE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3178-9BED-4CF6-A26F-55F53B17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60ED74-9076-4459-ADCB-9E45F06E1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64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89F8A-4D9C-41BB-B607-42F54ADD0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A5484-4D52-4851-8873-A5F36D9B5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2595E-6208-41A3-A54B-7574619F6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231-D2BF-42D1-B6F8-945C3F4DB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0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4686-6303-4ADE-AC09-4C5746566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6E28A-B925-4E65-8D24-B57E0F791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C4DC8-0CF5-4F97-9A9D-B0F4D5D03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DCC2-57A4-4182-9F6B-C2DCB432A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1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34702E-35DE-42A2-A290-937CE5172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9B298-8964-4A00-9110-0DBC984A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932F0F-2BCD-48A6-BA37-2D4DE766F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438-A833-4EF3-9C33-AD72DE2CC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9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147C9-A3F1-433F-AAFF-6ECA9D478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3EA48-7B33-4777-8A3C-EDB44182D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A91A2-B1BE-49B2-A188-D4F95793F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90CD-B251-47C4-8093-16BDA4369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1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D967E-F350-40B1-919C-E575A1168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4E2942-544A-469B-AB2E-7DFA450F2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D87BED-4BC3-4933-B77A-CF96324A2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D56C-4A5D-40BB-A9CB-E8F5FBED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89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98DB6-F78D-4B85-96E1-99C3B88C1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69AFD-271D-4764-A228-7A2B382F1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22691-E3A7-4FEC-8503-3D7B1077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9D-BB9A-49DD-9EE7-D83C34375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EBEBA-6559-43C8-A599-BC51EB7FD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09530-16DF-48D1-B5F5-C98A8D3D8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ED5AD-6DB9-4ADA-9DB5-F56AF4682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90AD-1421-4630-B7C0-21FD9A44D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6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F1B833-C6E0-46FB-A23C-F4986F4EE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37713B-F5E7-430C-A59B-1DDF47496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36185-70A9-42BE-9A12-B66F77F465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73452-E442-4C5E-AA4F-DEECDAFB7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153418-0622-41A8-B1A5-9138FED9B5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373DC09-5685-4D12-8DF6-4F8A4E96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8CC80D-A09D-4499-8457-764422BEA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FCE3AC-8E5A-4F0F-9FDC-DB98CFC8E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5AB80B-5B82-45EF-8ED9-3E53C77401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111C03-0A9B-4191-BC57-43183DE686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4A1229-D791-4FBB-85B7-0B1D1E5C78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B59B8B-0627-4AE0-9F61-F4CFBC887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490DB75-AAE1-439E-97DD-FC4156C3B2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F9711AA5-4532-420D-B123-322C6A8986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>
                <a:solidFill>
                  <a:srgbClr val="800000"/>
                </a:solidFill>
              </a:rPr>
              <a:t>.</a:t>
            </a:r>
            <a:endParaRPr lang="en-US" altLang="en-US" sz="1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Tyre’s</a:t>
            </a:r>
            <a:r>
              <a:rPr lang="en-US" sz="3600" dirty="0">
                <a:solidFill>
                  <a:schemeClr val="bg1"/>
                </a:solidFill>
              </a:rPr>
              <a:t> judgment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Ezekiel 26 </a:t>
            </a:r>
            <a:r>
              <a:rPr lang="en-US" sz="2200" dirty="0">
                <a:solidFill>
                  <a:schemeClr val="bg1"/>
                </a:solidFill>
              </a:rPr>
              <a:t>(1/2)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1. </a:t>
            </a:r>
            <a:r>
              <a:rPr lang="en-US" dirty="0">
                <a:solidFill>
                  <a:schemeClr val="bg1"/>
                </a:solidFill>
              </a:rPr>
              <a:t>Many nations would attack, 26:3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2. </a:t>
            </a:r>
            <a:r>
              <a:rPr lang="en-US" dirty="0">
                <a:solidFill>
                  <a:schemeClr val="bg1"/>
                </a:solidFill>
              </a:rPr>
              <a:t>Walls and towers destroyed, 26:4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3. </a:t>
            </a:r>
            <a:r>
              <a:rPr lang="en-US" dirty="0">
                <a:solidFill>
                  <a:schemeClr val="bg1"/>
                </a:solidFill>
              </a:rPr>
              <a:t>Dust scraped away; rocky top, 26:4</a:t>
            </a:r>
          </a:p>
          <a:p>
            <a:pPr marL="341313" indent="-341313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4. </a:t>
            </a:r>
            <a:r>
              <a:rPr lang="en-US" dirty="0">
                <a:solidFill>
                  <a:schemeClr val="bg1"/>
                </a:solidFill>
              </a:rPr>
              <a:t>Ruins…place for spreading nets, plunder for nations, 26:5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5. </a:t>
            </a:r>
            <a:r>
              <a:rPr lang="en-US" dirty="0">
                <a:solidFill>
                  <a:schemeClr val="bg1"/>
                </a:solidFill>
              </a:rPr>
              <a:t>Nebuchadnezzar to besiege her, 26:7-8</a:t>
            </a:r>
          </a:p>
          <a:p>
            <a:pPr marL="396875" lvl="0" indent="-396875">
              <a:spcAft>
                <a:spcPts val="600"/>
              </a:spcAft>
              <a:buClr>
                <a:srgbClr val="00007D"/>
              </a:buClr>
              <a:buSzPct val="75000"/>
              <a:buNone/>
            </a:pPr>
            <a:endParaRPr lang="en-US" sz="2900" dirty="0">
              <a:solidFill>
                <a:srgbClr val="CCFFFF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Tyre’s</a:t>
            </a:r>
            <a:r>
              <a:rPr lang="en-US" sz="3600" dirty="0">
                <a:solidFill>
                  <a:schemeClr val="bg1"/>
                </a:solidFill>
              </a:rPr>
              <a:t> judgment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Ezekiel 26 </a:t>
            </a:r>
            <a:r>
              <a:rPr lang="en-US" sz="2200" dirty="0">
                <a:solidFill>
                  <a:schemeClr val="bg1"/>
                </a:solidFill>
              </a:rPr>
              <a:t>(2/2)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 marL="347663" indent="-347663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6. </a:t>
            </a:r>
            <a:r>
              <a:rPr lang="en-US" dirty="0">
                <a:solidFill>
                  <a:schemeClr val="bg1"/>
                </a:solidFill>
              </a:rPr>
              <a:t>Enemies would break through walls, break down towers, trample streets, slay w. sword, 26:9-11</a:t>
            </a:r>
          </a:p>
          <a:p>
            <a:pPr marL="347663" indent="-347663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7.</a:t>
            </a:r>
            <a:r>
              <a:rPr lang="en-US" dirty="0">
                <a:solidFill>
                  <a:schemeClr val="bg1"/>
                </a:solidFill>
              </a:rPr>
              <a:t> Ruins of city dumped in water, 26:12</a:t>
            </a:r>
          </a:p>
          <a:p>
            <a:pPr marL="347663" indent="-347663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8.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City uninhabited, desolate rocky top, 26:14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9. </a:t>
            </a:r>
            <a:r>
              <a:rPr lang="en-US" dirty="0">
                <a:solidFill>
                  <a:schemeClr val="bg1"/>
                </a:solidFill>
              </a:rPr>
              <a:t>Never to be rebuilt, 26:14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Destruction in two stages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1. </a:t>
            </a:r>
            <a:r>
              <a:rPr lang="en-US" sz="3600" dirty="0">
                <a:solidFill>
                  <a:srgbClr val="00FFCC"/>
                </a:solidFill>
              </a:rPr>
              <a:t>Nebuchadnezzar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Besieged mainland city 13 yrs. (585-572)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No navy; could not flatten island 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Loss of mainland city devastated </a:t>
            </a:r>
            <a:r>
              <a:rPr lang="en-US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Tyre</a:t>
            </a: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F1D4-F3DB-472C-9CA2-6CB9EC4F1B83}"/>
              </a:ext>
            </a:extLst>
          </p:cNvPr>
          <p:cNvSpPr/>
          <p:nvPr/>
        </p:nvSpPr>
        <p:spPr bwMode="auto">
          <a:xfrm>
            <a:off x="776748" y="3276600"/>
            <a:ext cx="3733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rgbClr val="9999FF">
                <a:lumMod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50000"/>
                  </a:srgbClr>
                </a:solidFill>
                <a:effectLst/>
                <a:uLnTx/>
                <a:uFillTx/>
                <a:latin typeface="Arial" charset="0"/>
              </a:rPr>
              <a:t>Destroyed influence in world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8883F-B22E-44D6-9491-005627B55AAB}"/>
              </a:ext>
            </a:extLst>
          </p:cNvPr>
          <p:cNvSpPr/>
          <p:nvPr/>
        </p:nvSpPr>
        <p:spPr bwMode="auto">
          <a:xfrm>
            <a:off x="4648434" y="3276600"/>
            <a:ext cx="3733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rgbClr val="9999FF">
                <a:lumMod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50000"/>
                  </a:srgbClr>
                </a:solidFill>
                <a:effectLst/>
                <a:uLnTx/>
                <a:uFillTx/>
                <a:latin typeface="Arial" charset="0"/>
              </a:rPr>
              <a:t>Severely reduced trade</a:t>
            </a:r>
          </a:p>
        </p:txBody>
      </p:sp>
    </p:spTree>
    <p:extLst>
      <p:ext uri="{BB962C8B-B14F-4D97-AF65-F5344CB8AC3E}">
        <p14:creationId xmlns:p14="http://schemas.microsoft.com/office/powerpoint/2010/main" val="1204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Nebuchadnezzar did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Broke down gates of </a:t>
            </a:r>
            <a:r>
              <a:rPr lang="en-US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(vv.9-10)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Found city almost empty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Most had moved by ship to island ½ mile off coast</a:t>
            </a:r>
          </a:p>
        </p:txBody>
      </p:sp>
    </p:spTree>
    <p:extLst>
      <p:ext uri="{BB962C8B-B14F-4D97-AF65-F5344CB8AC3E}">
        <p14:creationId xmlns:p14="http://schemas.microsoft.com/office/powerpoint/2010/main" val="22450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Nebuchadnezzar did</a:t>
            </a:r>
            <a:endParaRPr lang="en-US" sz="2200" dirty="0">
              <a:solidFill>
                <a:srgbClr val="00FFCC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1B6757F-4479-4A7C-8315-A38FB3B97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112" y="1143001"/>
            <a:ext cx="320444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Nebuchadnezzar did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C0C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Broke down gates of </a:t>
            </a:r>
            <a:r>
              <a:rPr lang="en-US" dirty="0" err="1">
                <a:solidFill>
                  <a:srgbClr val="C0C0C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solidFill>
                  <a:srgbClr val="C0C0C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(vv.9-10)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C0C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Found city almost empty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C0C0C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Most had moved by ship to island ½ mile off coast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Neuchadnezzar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soldiers did not receive adequate wages, Ezk.29:17-20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4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Destruction in two stages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2. </a:t>
            </a:r>
            <a:r>
              <a:rPr lang="en-US" sz="3600" dirty="0">
                <a:solidFill>
                  <a:srgbClr val="00FFCC"/>
                </a:solidFill>
              </a:rPr>
              <a:t>Alexander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Took Sidon, then turned to </a:t>
            </a:r>
            <a:r>
              <a:rPr lang="en-US" sz="3400" dirty="0" err="1">
                <a:solidFill>
                  <a:schemeClr val="bg1"/>
                </a:solidFill>
              </a:rPr>
              <a:t>Tyre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Small island ½ m. off shore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Heavily fortified; high, stout walls: 150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3400" dirty="0">
                <a:solidFill>
                  <a:schemeClr val="bg1"/>
                </a:solidFill>
                <a:cs typeface="Calibri" pitchFamily="34" charset="0"/>
              </a:rPr>
              <a:t> high, 20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3400" dirty="0">
                <a:solidFill>
                  <a:schemeClr val="bg1"/>
                </a:solidFill>
                <a:cs typeface="Calibri" pitchFamily="34" charset="0"/>
              </a:rPr>
              <a:t> thick at bottom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Supply of food, water</a:t>
            </a:r>
          </a:p>
          <a:p>
            <a:pPr>
              <a:spcBef>
                <a:spcPts val="600"/>
              </a:spcBef>
            </a:pPr>
            <a:r>
              <a:rPr lang="en-US" sz="3400" dirty="0">
                <a:solidFill>
                  <a:schemeClr val="bg1"/>
                </a:solidFill>
              </a:rPr>
              <a:t>Fleet of 80 triremes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B35034-30CA-47DC-83D2-4DEBA3652B02}"/>
              </a:ext>
            </a:extLst>
          </p:cNvPr>
          <p:cNvSpPr/>
          <p:nvPr/>
        </p:nvSpPr>
        <p:spPr bwMode="auto">
          <a:xfrm>
            <a:off x="1157749" y="5123872"/>
            <a:ext cx="6836274" cy="12192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300"/>
              </a:spcAft>
            </a:pPr>
            <a:r>
              <a:rPr lang="en-US" sz="3200" dirty="0"/>
              <a:t>Sent messengers with peace terms.</a:t>
            </a:r>
          </a:p>
          <a:p>
            <a:pPr algn="ctr"/>
            <a:r>
              <a:rPr lang="en-US" sz="3200" dirty="0" err="1"/>
              <a:t>Tyre</a:t>
            </a:r>
            <a:r>
              <a:rPr lang="en-US" sz="3200" dirty="0"/>
              <a:t> agreed; sent gifts to Alexander.</a:t>
            </a:r>
          </a:p>
        </p:txBody>
      </p:sp>
    </p:spTree>
    <p:extLst>
      <p:ext uri="{BB962C8B-B14F-4D97-AF65-F5344CB8AC3E}">
        <p14:creationId xmlns:p14="http://schemas.microsoft.com/office/powerpoint/2010/main" val="10731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Destruction in two stages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2. </a:t>
            </a:r>
            <a:r>
              <a:rPr lang="en-US" sz="3600" dirty="0">
                <a:solidFill>
                  <a:srgbClr val="00FFCC"/>
                </a:solidFill>
              </a:rPr>
              <a:t>Alexander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Alexander asked to enter city to worship statue of Heracles.</a:t>
            </a:r>
          </a:p>
          <a:p>
            <a:r>
              <a:rPr lang="en-US" sz="3400" dirty="0">
                <a:solidFill>
                  <a:schemeClr val="bg1"/>
                </a:solidFill>
              </a:rPr>
              <a:t>“Sacrilegious” – would allow sacrifice on mainland at Old </a:t>
            </a:r>
            <a:r>
              <a:rPr lang="en-US" sz="3400" dirty="0" err="1">
                <a:solidFill>
                  <a:schemeClr val="bg1"/>
                </a:solidFill>
              </a:rPr>
              <a:t>Tyre</a:t>
            </a:r>
            <a:r>
              <a:rPr lang="en-US" sz="3400" dirty="0">
                <a:solidFill>
                  <a:schemeClr val="bg1"/>
                </a:solidFill>
              </a:rPr>
              <a:t>.</a:t>
            </a:r>
          </a:p>
          <a:p>
            <a:r>
              <a:rPr lang="en-US" sz="3400" dirty="0">
                <a:solidFill>
                  <a:schemeClr val="bg1"/>
                </a:solidFill>
              </a:rPr>
              <a:t>Alexander sent envoys to say this was unacceptable: </a:t>
            </a:r>
            <a:r>
              <a:rPr lang="en-US" sz="3400" dirty="0" err="1">
                <a:solidFill>
                  <a:schemeClr val="bg1"/>
                </a:solidFill>
              </a:rPr>
              <a:t>Tyre</a:t>
            </a:r>
            <a:r>
              <a:rPr lang="en-US" sz="3400" dirty="0">
                <a:solidFill>
                  <a:schemeClr val="bg1"/>
                </a:solidFill>
              </a:rPr>
              <a:t> must surrender.</a:t>
            </a:r>
          </a:p>
          <a:p>
            <a:r>
              <a:rPr lang="en-US" sz="3400" dirty="0">
                <a:solidFill>
                  <a:schemeClr val="bg1"/>
                </a:solidFill>
              </a:rPr>
              <a:t>Tyrians cut throats of envoys…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rgbClr val="00FFCC"/>
                </a:solidFill>
              </a:rPr>
              <a:t>Alexander’s rage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0668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Built 2000 ft. causeway to island 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Hauled cedars from Lebanon mtns.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Drove them as piles into sandbar between mainland and island</a:t>
            </a:r>
          </a:p>
          <a:p>
            <a:r>
              <a:rPr lang="en-US" sz="3400" dirty="0">
                <a:solidFill>
                  <a:schemeClr val="bg1"/>
                </a:solidFill>
              </a:rPr>
              <a:t>Used debris and timber of ruined mainland city as solid material for mole, 200 ft. wide.   Ezk.26:12,19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rgbClr val="00FFCC"/>
                </a:solidFill>
              </a:rPr>
              <a:t>Alexander’s mole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066800"/>
            <a:ext cx="8610600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8B948B-06DC-4F72-B981-7360BC2A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05" y="1219200"/>
            <a:ext cx="44921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901489" y="1600200"/>
            <a:ext cx="5352134" cy="1524000"/>
          </a:xfrm>
          <a:prstGeom prst="roundRect">
            <a:avLst/>
          </a:prstGeom>
          <a:solidFill>
            <a:srgbClr val="000066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US" sz="3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Flat </a:t>
            </a:r>
            <a:r>
              <a:rPr lang="en-US" sz="38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Tyre</a:t>
            </a:r>
            <a:endParaRPr lang="en-US" sz="3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2600" dirty="0">
                <a:solidFill>
                  <a:schemeClr val="bg1"/>
                </a:solidFill>
              </a:rPr>
              <a:t>(Ezekiel 26)</a:t>
            </a:r>
          </a:p>
        </p:txBody>
      </p:sp>
    </p:spTree>
    <p:extLst>
      <p:ext uri="{BB962C8B-B14F-4D97-AF65-F5344CB8AC3E}">
        <p14:creationId xmlns:p14="http://schemas.microsoft.com/office/powerpoint/2010/main" val="309784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>
                <a:solidFill>
                  <a:srgbClr val="00FFCC"/>
                </a:solidFill>
              </a:rPr>
              <a:t>Alexander’s allies</a:t>
            </a:r>
            <a:endParaRPr lang="en-US" sz="2200" dirty="0">
              <a:solidFill>
                <a:srgbClr val="00FFC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0668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Offshore a fleet of 160 ships </a:t>
            </a:r>
            <a:r>
              <a:rPr lang="en-US" sz="3400" dirty="0" err="1">
                <a:solidFill>
                  <a:schemeClr val="bg1"/>
                </a:solidFill>
              </a:rPr>
              <a:t>accom-panied</a:t>
            </a:r>
            <a:r>
              <a:rPr lang="en-US" sz="3400" dirty="0">
                <a:solidFill>
                  <a:schemeClr val="bg1"/>
                </a:solidFill>
              </a:rPr>
              <a:t> his men (Sidon, Greek allies, etc.); attacked from three sides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His men were hindered by steady hail of missiles</a:t>
            </a:r>
          </a:p>
          <a:p>
            <a:r>
              <a:rPr lang="en-US" sz="3400" dirty="0">
                <a:solidFill>
                  <a:schemeClr val="bg1"/>
                </a:solidFill>
              </a:rPr>
              <a:t>On shore, engineers built ‘</a:t>
            </a:r>
            <a:r>
              <a:rPr lang="en-US" sz="3400" dirty="0" err="1">
                <a:solidFill>
                  <a:schemeClr val="bg1"/>
                </a:solidFill>
              </a:rPr>
              <a:t>helepoleis</a:t>
            </a:r>
            <a:r>
              <a:rPr lang="en-US" sz="3400" dirty="0">
                <a:solidFill>
                  <a:schemeClr val="bg1"/>
                </a:solidFill>
              </a:rPr>
              <a:t>’ (mobile protective towers) 160</a:t>
            </a: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3400" dirty="0">
                <a:solidFill>
                  <a:schemeClr val="bg1"/>
                </a:solidFill>
              </a:rPr>
              <a:t> high</a:t>
            </a:r>
          </a:p>
          <a:p>
            <a:pPr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DFCE-C233-4037-8651-9EFEF907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FA2533-BE4D-4452-999D-EDEAC90C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42913"/>
            <a:ext cx="37338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000E4A-03E6-48FA-A079-198C5AC6B51B}"/>
              </a:ext>
            </a:extLst>
          </p:cNvPr>
          <p:cNvSpPr/>
          <p:nvPr/>
        </p:nvSpPr>
        <p:spPr bwMode="auto">
          <a:xfrm>
            <a:off x="6324600" y="2133600"/>
            <a:ext cx="25146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>
                <a:ln>
                  <a:noFill/>
                </a:ln>
                <a:effectLst/>
              </a:rPr>
              <a:t>Battering rams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400" dirty="0"/>
              <a:t>Catapults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>
                <a:ln>
                  <a:noFill/>
                </a:ln>
                <a:effectLst/>
              </a:rPr>
              <a:t>Drills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400" dirty="0"/>
              <a:t>Drawbridge</a:t>
            </a:r>
            <a:endParaRPr kumimoji="0" lang="en-US" sz="34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A9CC6-DFE4-4A5D-9221-2C08609EDDF6}"/>
              </a:ext>
            </a:extLst>
          </p:cNvPr>
          <p:cNvSpPr/>
          <p:nvPr/>
        </p:nvSpPr>
        <p:spPr bwMode="auto">
          <a:xfrm>
            <a:off x="457200" y="2104572"/>
            <a:ext cx="2362200" cy="2743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400" dirty="0" err="1"/>
              <a:t>Helepolis</a:t>
            </a:r>
            <a:r>
              <a:rPr lang="en-US" sz="3400" dirty="0"/>
              <a:t>,</a:t>
            </a:r>
          </a:p>
          <a:p>
            <a:pPr algn="ctr"/>
            <a:r>
              <a:rPr lang="en-US" sz="3400" dirty="0"/>
              <a:t>a fortified, </a:t>
            </a:r>
          </a:p>
          <a:p>
            <a:pPr algn="ctr"/>
            <a:r>
              <a:rPr lang="en-US" sz="3400" dirty="0"/>
              <a:t>wheeled</a:t>
            </a:r>
          </a:p>
          <a:p>
            <a:pPr algn="ctr"/>
            <a:r>
              <a:rPr lang="en-US" sz="3400" dirty="0"/>
              <a:t>tower</a:t>
            </a:r>
          </a:p>
          <a:p>
            <a:pPr algn="ctr"/>
            <a:r>
              <a:rPr lang="en-US" sz="3400" dirty="0"/>
              <a:t>(tortoise)</a:t>
            </a:r>
          </a:p>
        </p:txBody>
      </p:sp>
    </p:spTree>
    <p:extLst>
      <p:ext uri="{BB962C8B-B14F-4D97-AF65-F5344CB8AC3E}">
        <p14:creationId xmlns:p14="http://schemas.microsoft.com/office/powerpoint/2010/main" val="13160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904" y="112316"/>
            <a:ext cx="8153400" cy="66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1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973137"/>
          </a:xfrm>
        </p:spPr>
        <p:txBody>
          <a:bodyPr/>
          <a:lstStyle/>
          <a:p>
            <a:r>
              <a:rPr lang="en-US" sz="3600" dirty="0" err="1">
                <a:solidFill>
                  <a:srgbClr val="00FFCC"/>
                </a:solidFill>
              </a:rPr>
              <a:t>Tyre</a:t>
            </a:r>
            <a:r>
              <a:rPr lang="en-US" sz="3600" dirty="0">
                <a:solidFill>
                  <a:srgbClr val="00FFCC"/>
                </a:solidFill>
              </a:rPr>
              <a:t> fell after 7 month siege </a:t>
            </a:r>
            <a:r>
              <a:rPr lang="en-US" sz="3200" dirty="0">
                <a:solidFill>
                  <a:schemeClr val="bg1"/>
                </a:solidFill>
              </a:rPr>
              <a:t>(332 BC)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066800"/>
            <a:ext cx="86106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6000 Tyrian defenders died; 400 Greeks 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30,000 from </a:t>
            </a:r>
            <a:r>
              <a:rPr lang="en-US" sz="3600" dirty="0" err="1">
                <a:solidFill>
                  <a:schemeClr val="bg1"/>
                </a:solidFill>
              </a:rPr>
              <a:t>Tyre</a:t>
            </a:r>
            <a:r>
              <a:rPr lang="en-US" sz="3600" dirty="0">
                <a:solidFill>
                  <a:schemeClr val="bg1"/>
                </a:solidFill>
              </a:rPr>
              <a:t> became slaves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2000 were crucified along beach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Repopulated </a:t>
            </a:r>
            <a:r>
              <a:rPr lang="en-US" sz="3600" dirty="0" err="1">
                <a:solidFill>
                  <a:schemeClr val="bg1"/>
                </a:solidFill>
              </a:rPr>
              <a:t>Tyre</a:t>
            </a:r>
            <a:r>
              <a:rPr lang="en-US" sz="3600" dirty="0">
                <a:solidFill>
                  <a:schemeClr val="bg1"/>
                </a:solidFill>
              </a:rPr>
              <a:t> with Greek emigrants &amp; loyal Phoenicians, with a Macedonian garrison</a:t>
            </a:r>
          </a:p>
          <a:p>
            <a:pPr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255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Fishermen spread nets on causeway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(Ezk.26:14)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334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bg1"/>
                </a:solidFill>
              </a:rPr>
              <a:t>Tyre</a:t>
            </a:r>
            <a:r>
              <a:rPr lang="en-US" sz="3600" dirty="0">
                <a:solidFill>
                  <a:schemeClr val="bg1"/>
                </a:solidFill>
              </a:rPr>
              <a:t> became a ‘peninsula’ </a:t>
            </a:r>
            <a:r>
              <a:rPr lang="en-US" sz="2400" dirty="0">
                <a:solidFill>
                  <a:schemeClr val="bg1"/>
                </a:solidFill>
              </a:rPr>
              <a:t>(Ency. Brit.)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7E5059-A638-40AD-8981-F1159E77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08" y="2438400"/>
            <a:ext cx="4737100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255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Alexander founded Alexandria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33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Became </a:t>
            </a:r>
            <a:r>
              <a:rPr lang="en-US" sz="3400" dirty="0" err="1">
                <a:solidFill>
                  <a:schemeClr val="bg1"/>
                </a:solidFill>
              </a:rPr>
              <a:t>Tyre’s</a:t>
            </a:r>
            <a:r>
              <a:rPr lang="en-US" sz="3400" dirty="0">
                <a:solidFill>
                  <a:schemeClr val="bg1"/>
                </a:solidFill>
              </a:rPr>
              <a:t> substitute; changed commercial structure of ancient world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Through the years, various nations recaptured small towns on the site, killing citizens, burning city   </a:t>
            </a:r>
          </a:p>
          <a:p>
            <a:r>
              <a:rPr lang="en-US" sz="3400" dirty="0">
                <a:solidFill>
                  <a:schemeClr val="bg1"/>
                </a:solidFill>
              </a:rPr>
              <a:t>Mainland city never rebuilt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255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Summary of Fulfillment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bg1"/>
                </a:solidFill>
              </a:rPr>
              <a:t>Nations attack, 3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  <a:t>Destroy walls…, 4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  <a:t>Dust scraped, 4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  <a:t>Nets, plunder, 5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  <a:t>Nebuchadnezzar, </a:t>
            </a:r>
            <a:b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cs typeface="Calibri" pitchFamily="34" charset="0"/>
              </a:rPr>
              <a:t>7-8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017D4AE-283F-4404-9AE3-7FECAF1D9318}"/>
              </a:ext>
            </a:extLst>
          </p:cNvPr>
          <p:cNvSpPr txBox="1">
            <a:spLocks/>
          </p:cNvSpPr>
          <p:nvPr/>
        </p:nvSpPr>
        <p:spPr>
          <a:xfrm>
            <a:off x="4648200" y="1228436"/>
            <a:ext cx="40386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Enemies break through, slay, 9-11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Ruins dumped in water, 12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Uninhabited, 14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Never rebuilt, 14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255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Lessons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19200"/>
            <a:ext cx="8610600" cy="5334000"/>
          </a:xfrm>
        </p:spPr>
        <p:txBody>
          <a:bodyPr/>
          <a:lstStyle/>
          <a:p>
            <a:pPr marL="396875" indent="-396875">
              <a:buNone/>
            </a:pPr>
            <a:r>
              <a:rPr lang="en-US" sz="2800" dirty="0">
                <a:solidFill>
                  <a:srgbClr val="FFFF00"/>
                </a:solidFill>
              </a:rPr>
              <a:t>1. </a:t>
            </a:r>
            <a:r>
              <a:rPr lang="en-US" sz="3600" dirty="0">
                <a:solidFill>
                  <a:schemeClr val="bg1"/>
                </a:solidFill>
              </a:rPr>
              <a:t>Sovereignty of God; </a:t>
            </a:r>
            <a:r>
              <a:rPr lang="en-US" sz="3600" dirty="0">
                <a:solidFill>
                  <a:srgbClr val="FFFFCC"/>
                </a:solidFill>
              </a:rPr>
              <a:t>Ezk.27:32; 28:2; Isa.40</a:t>
            </a:r>
          </a:p>
          <a:p>
            <a:pPr marL="396875" indent="-396875">
              <a:buNone/>
            </a:pPr>
            <a:r>
              <a:rPr lang="en-US" sz="2800" dirty="0">
                <a:solidFill>
                  <a:srgbClr val="FFFF00"/>
                </a:solidFill>
              </a:rPr>
              <a:t>2. </a:t>
            </a:r>
            <a:r>
              <a:rPr lang="en-US" sz="3600" dirty="0">
                <a:solidFill>
                  <a:schemeClr val="bg1"/>
                </a:solidFill>
              </a:rPr>
              <a:t>Word of God; we must submit to it, </a:t>
            </a:r>
            <a:r>
              <a:rPr lang="en-US" sz="3600" dirty="0">
                <a:solidFill>
                  <a:srgbClr val="FFFFCC"/>
                </a:solidFill>
              </a:rPr>
              <a:t>Mt.11:21 </a:t>
            </a:r>
          </a:p>
          <a:p>
            <a:pPr marL="396875" indent="-396875">
              <a:buNone/>
            </a:pPr>
            <a:r>
              <a:rPr lang="en-US" sz="2800" dirty="0">
                <a:solidFill>
                  <a:srgbClr val="FFFF00"/>
                </a:solidFill>
              </a:rPr>
              <a:t>3. </a:t>
            </a:r>
            <a:r>
              <a:rPr lang="en-US" sz="3600" dirty="0">
                <a:solidFill>
                  <a:schemeClr val="bg1"/>
                </a:solidFill>
              </a:rPr>
              <a:t>Judgment of God; He will punish sin, </a:t>
            </a:r>
            <a:r>
              <a:rPr lang="en-US" sz="3600" dirty="0">
                <a:solidFill>
                  <a:srgbClr val="FFFFCC"/>
                </a:solidFill>
              </a:rPr>
              <a:t>Mt.11:22</a:t>
            </a:r>
          </a:p>
          <a:p>
            <a:pPr marL="396875" indent="-396875">
              <a:buNone/>
            </a:pPr>
            <a:r>
              <a:rPr lang="en-US" sz="2800" dirty="0">
                <a:solidFill>
                  <a:srgbClr val="FFFF00"/>
                </a:solidFill>
              </a:rPr>
              <a:t>4. </a:t>
            </a:r>
            <a:r>
              <a:rPr lang="en-US" sz="3600" dirty="0">
                <a:solidFill>
                  <a:schemeClr val="bg1"/>
                </a:solidFill>
              </a:rPr>
              <a:t>Truth of God; predictive prophecy proves Word true</a:t>
            </a:r>
          </a:p>
          <a:p>
            <a:pPr marL="0" indent="0">
              <a:spcAft>
                <a:spcPts val="600"/>
              </a:spcAft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DFCE-C233-4037-8651-9EFEF907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8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901489" y="1600200"/>
            <a:ext cx="5352134" cy="1524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US" sz="3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 A Truth Claim:</a:t>
            </a:r>
            <a:br>
              <a:rPr lang="en-US" sz="3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Forced Conclusion</a:t>
            </a:r>
          </a:p>
        </p:txBody>
      </p:sp>
    </p:spTree>
    <p:extLst>
      <p:ext uri="{BB962C8B-B14F-4D97-AF65-F5344CB8AC3E}">
        <p14:creationId xmlns:p14="http://schemas.microsoft.com/office/powerpoint/2010/main" val="223956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552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God’s infinite knowledge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81600"/>
          </a:xfrm>
        </p:spPr>
        <p:txBody>
          <a:bodyPr/>
          <a:lstStyle/>
          <a:p>
            <a:pPr marL="341313" indent="-341313">
              <a:spcAft>
                <a:spcPts val="600"/>
              </a:spcAft>
              <a:buNone/>
            </a:pPr>
            <a:r>
              <a:rPr lang="en-US" sz="2400" dirty="0">
                <a:solidFill>
                  <a:srgbClr val="CCFFFF"/>
                </a:solidFill>
              </a:rPr>
              <a:t>1. </a:t>
            </a:r>
            <a:r>
              <a:rPr lang="en-US" u="sng" dirty="0">
                <a:solidFill>
                  <a:srgbClr val="FFFF99"/>
                </a:solidFill>
              </a:rPr>
              <a:t>Premise</a:t>
            </a:r>
            <a:r>
              <a:rPr lang="en-US" dirty="0">
                <a:solidFill>
                  <a:srgbClr val="FFFF99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Bible foretold future events; not one failure; Bible is word of God</a:t>
            </a:r>
          </a:p>
          <a:p>
            <a:pPr marL="341313" indent="-341313">
              <a:spcAft>
                <a:spcPts val="600"/>
              </a:spcAft>
              <a:buNone/>
            </a:pPr>
            <a:r>
              <a:rPr lang="en-US" sz="2400" dirty="0">
                <a:solidFill>
                  <a:srgbClr val="CCFFFF"/>
                </a:solidFill>
              </a:rPr>
              <a:t>2. </a:t>
            </a:r>
            <a:r>
              <a:rPr lang="en-US" u="sng" dirty="0">
                <a:solidFill>
                  <a:srgbClr val="FFFF99"/>
                </a:solidFill>
              </a:rPr>
              <a:t>Prophesy</a:t>
            </a:r>
            <a:r>
              <a:rPr lang="en-US" dirty="0">
                <a:solidFill>
                  <a:srgbClr val="FFFF99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not guesswork, but fore-knowledge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FFFF"/>
                </a:solidFill>
              </a:rPr>
              <a:t>3. </a:t>
            </a:r>
            <a:r>
              <a:rPr lang="en-US" u="sng" dirty="0">
                <a:solidFill>
                  <a:srgbClr val="FFFF99"/>
                </a:solidFill>
              </a:rPr>
              <a:t>Purpose</a:t>
            </a:r>
            <a:r>
              <a:rPr lang="en-US" dirty="0">
                <a:solidFill>
                  <a:srgbClr val="FFFF99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prophecy proves God’s deity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552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God’s use of prophecy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81600"/>
          </a:xfrm>
        </p:spPr>
        <p:txBody>
          <a:bodyPr/>
          <a:lstStyle/>
          <a:p>
            <a:pPr marL="341313" indent="-341313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BD529CC-2D94-4510-B117-2E15A069D2A6}"/>
              </a:ext>
            </a:extLst>
          </p:cNvPr>
          <p:cNvSpPr/>
          <p:nvPr/>
        </p:nvSpPr>
        <p:spPr bwMode="auto">
          <a:xfrm>
            <a:off x="1671326" y="1656649"/>
            <a:ext cx="5801349" cy="80150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sz="3600" dirty="0">
                <a:solidFill>
                  <a:srgbClr val="00007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Timing, 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Is.41:23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FA61737-60EF-4CA1-B060-2E99C1B36097}"/>
              </a:ext>
            </a:extLst>
          </p:cNvPr>
          <p:cNvSpPr/>
          <p:nvPr/>
        </p:nvSpPr>
        <p:spPr bwMode="auto">
          <a:xfrm>
            <a:off x="1671326" y="2657764"/>
            <a:ext cx="5801349" cy="80150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3600" dirty="0">
                <a:solidFill>
                  <a:srgbClr val="00007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Specific details, 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Is.41:25-26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F4CB16C5-E2AC-4EF3-A7A7-E9BD736DAFD3}"/>
              </a:ext>
            </a:extLst>
          </p:cNvPr>
          <p:cNvSpPr/>
          <p:nvPr/>
        </p:nvSpPr>
        <p:spPr bwMode="auto">
          <a:xfrm>
            <a:off x="1671326" y="3657600"/>
            <a:ext cx="5801349" cy="80150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3600" dirty="0">
                <a:solidFill>
                  <a:srgbClr val="00007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Exact fulfillment, 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Is.41:23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901489" y="990600"/>
            <a:ext cx="5352134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 A Truth Claim:</a:t>
            </a:r>
            <a:b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Forced Conclusion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8786F-09F0-4233-A1A9-B493F51AB106}"/>
              </a:ext>
            </a:extLst>
          </p:cNvPr>
          <p:cNvSpPr/>
          <p:nvPr/>
        </p:nvSpPr>
        <p:spPr>
          <a:xfrm>
            <a:off x="1905000" y="1828800"/>
            <a:ext cx="5352134" cy="1524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US" sz="3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Test Case:</a:t>
            </a:r>
            <a:br>
              <a:rPr lang="en-US" sz="3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Flat </a:t>
            </a:r>
            <a:r>
              <a:rPr lang="en-US" sz="3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Tyre</a:t>
            </a:r>
            <a:endParaRPr lang="en-US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Phoenicia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DA10A-686B-442E-973E-A2577AEC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Tyre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FB40F9-B80A-4ED2-803C-B6147FFE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2" y="990600"/>
            <a:ext cx="918832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5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Tyre’s</a:t>
            </a:r>
            <a:r>
              <a:rPr lang="en-US" sz="3600" dirty="0">
                <a:solidFill>
                  <a:schemeClr val="bg1"/>
                </a:solidFill>
              </a:rPr>
              <a:t> sins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 marL="396875" lvl="0" indent="-396875">
              <a:spcAft>
                <a:spcPts val="600"/>
              </a:spcAft>
              <a:buClr>
                <a:srgbClr val="00007D"/>
              </a:buClr>
              <a:buSzPct val="75000"/>
              <a:buNone/>
            </a:pPr>
            <a:r>
              <a:rPr lang="en-US" sz="29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kern="0" dirty="0">
                <a:solidFill>
                  <a:srgbClr val="CCFFFF"/>
                </a:solidFill>
              </a:rPr>
              <a:t>Sold Israelites as slaves to Greeks, </a:t>
            </a:r>
            <a:r>
              <a:rPr lang="en-US" sz="3600" kern="0" dirty="0">
                <a:solidFill>
                  <a:schemeClr val="bg1"/>
                </a:solidFill>
              </a:rPr>
              <a:t>Joel 3:4-6</a:t>
            </a:r>
          </a:p>
          <a:p>
            <a:pPr marL="396875" lvl="0" indent="-396875">
              <a:buClr>
                <a:srgbClr val="00007D"/>
              </a:buClr>
              <a:buSzPct val="75000"/>
              <a:buNone/>
            </a:pPr>
            <a:r>
              <a:rPr lang="en-US" sz="2800" kern="0" dirty="0">
                <a:solidFill>
                  <a:srgbClr val="FFFF00"/>
                </a:solidFill>
              </a:rPr>
              <a:t>2. </a:t>
            </a:r>
            <a:r>
              <a:rPr lang="en-US" sz="3600" kern="0" dirty="0">
                <a:solidFill>
                  <a:srgbClr val="CCFFFF"/>
                </a:solidFill>
              </a:rPr>
              <a:t>Delivered Israelites to Edomites, </a:t>
            </a:r>
            <a:br>
              <a:rPr lang="en-US" sz="3600" kern="0" dirty="0">
                <a:solidFill>
                  <a:srgbClr val="CCFFFF"/>
                </a:solidFill>
              </a:rPr>
            </a:br>
            <a:r>
              <a:rPr lang="en-US" sz="3600" kern="0" dirty="0">
                <a:solidFill>
                  <a:schemeClr val="bg1"/>
                </a:solidFill>
              </a:rPr>
              <a:t>Amos 1:9-10</a:t>
            </a:r>
          </a:p>
          <a:p>
            <a:pPr marL="0" indent="0">
              <a:spcAft>
                <a:spcPts val="300"/>
              </a:spcAft>
              <a:buNone/>
            </a:pPr>
            <a:endParaRPr lang="en-US" sz="2900" dirty="0">
              <a:solidFill>
                <a:srgbClr val="CCFFFF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725</Words>
  <Application>Microsoft Office PowerPoint</Application>
  <PresentationFormat>On-screen Show (4:3)</PresentationFormat>
  <Paragraphs>109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1_Default Design</vt:lpstr>
      <vt:lpstr>2_Default Design</vt:lpstr>
      <vt:lpstr>                </vt:lpstr>
      <vt:lpstr>PowerPoint Presentation</vt:lpstr>
      <vt:lpstr>PowerPoint Presentation</vt:lpstr>
      <vt:lpstr>God’s infinite knowledge</vt:lpstr>
      <vt:lpstr>God’s use of prophecy</vt:lpstr>
      <vt:lpstr>PowerPoint Presentation</vt:lpstr>
      <vt:lpstr>Phoenicia</vt:lpstr>
      <vt:lpstr>Tyre</vt:lpstr>
      <vt:lpstr>Tyre’s sins</vt:lpstr>
      <vt:lpstr>Tyre’s judgment Ezekiel 26 (1/2)</vt:lpstr>
      <vt:lpstr>Tyre’s judgment Ezekiel 26 (2/2)</vt:lpstr>
      <vt:lpstr>Destruction in two stages 1. Nebuchadnezzar</vt:lpstr>
      <vt:lpstr>What Nebuchadnezzar did</vt:lpstr>
      <vt:lpstr>What Nebuchadnezzar did</vt:lpstr>
      <vt:lpstr>What Nebuchadnezzar did</vt:lpstr>
      <vt:lpstr>Destruction in two stages 2. Alexander</vt:lpstr>
      <vt:lpstr>Destruction in two stages 2. Alexander</vt:lpstr>
      <vt:lpstr>Alexander’s rage</vt:lpstr>
      <vt:lpstr>Alexander’s mole</vt:lpstr>
      <vt:lpstr>Alexander’s allies</vt:lpstr>
      <vt:lpstr>PowerPoint Presentation</vt:lpstr>
      <vt:lpstr>PowerPoint Presentation</vt:lpstr>
      <vt:lpstr>Tyre fell after 7 month siege (332 BC)</vt:lpstr>
      <vt:lpstr>Fishermen spread nets on causeway (Ezk.26:14)</vt:lpstr>
      <vt:lpstr>Alexander founded Alexandria</vt:lpstr>
      <vt:lpstr>Summary of Fulfillment</vt:lpstr>
      <vt:lpstr>Lessons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rick duggin</cp:lastModifiedBy>
  <cp:revision>217</cp:revision>
  <dcterms:created xsi:type="dcterms:W3CDTF">2006-09-18T21:36:30Z</dcterms:created>
  <dcterms:modified xsi:type="dcterms:W3CDTF">2019-10-17T17:39:29Z</dcterms:modified>
</cp:coreProperties>
</file>