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3"/>
  </p:notesMasterIdLst>
  <p:sldIdLst>
    <p:sldId id="301" r:id="rId3"/>
    <p:sldId id="305" r:id="rId4"/>
    <p:sldId id="395" r:id="rId5"/>
    <p:sldId id="511" r:id="rId6"/>
    <p:sldId id="631" r:id="rId7"/>
    <p:sldId id="632" r:id="rId8"/>
    <p:sldId id="586" r:id="rId9"/>
    <p:sldId id="633" r:id="rId10"/>
    <p:sldId id="634" r:id="rId11"/>
    <p:sldId id="635" r:id="rId12"/>
    <p:sldId id="636" r:id="rId13"/>
    <p:sldId id="639" r:id="rId14"/>
    <p:sldId id="638" r:id="rId15"/>
    <p:sldId id="640" r:id="rId16"/>
    <p:sldId id="637" r:id="rId17"/>
    <p:sldId id="641" r:id="rId18"/>
    <p:sldId id="643" r:id="rId19"/>
    <p:sldId id="642" r:id="rId20"/>
    <p:sldId id="644" r:id="rId21"/>
    <p:sldId id="645" r:id="rId22"/>
    <p:sldId id="646" r:id="rId23"/>
    <p:sldId id="648" r:id="rId24"/>
    <p:sldId id="649" r:id="rId25"/>
    <p:sldId id="650" r:id="rId26"/>
    <p:sldId id="651" r:id="rId27"/>
    <p:sldId id="652" r:id="rId28"/>
    <p:sldId id="653" r:id="rId29"/>
    <p:sldId id="655" r:id="rId30"/>
    <p:sldId id="654" r:id="rId31"/>
    <p:sldId id="588" r:id="rId32"/>
    <p:sldId id="656" r:id="rId33"/>
    <p:sldId id="657" r:id="rId34"/>
    <p:sldId id="658" r:id="rId35"/>
    <p:sldId id="659" r:id="rId36"/>
    <p:sldId id="660" r:id="rId37"/>
    <p:sldId id="661" r:id="rId38"/>
    <p:sldId id="662" r:id="rId39"/>
    <p:sldId id="663" r:id="rId40"/>
    <p:sldId id="665" r:id="rId41"/>
    <p:sldId id="289"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99FF33"/>
    <a:srgbClr val="FFCC00"/>
    <a:srgbClr val="FF3300"/>
    <a:srgbClr val="FF9900"/>
    <a:srgbClr val="DDDDDD"/>
    <a:srgbClr val="FFFF00"/>
    <a:srgbClr val="C0C0C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4660"/>
  </p:normalViewPr>
  <p:slideViewPr>
    <p:cSldViewPr showGuides="1">
      <p:cViewPr varScale="1">
        <p:scale>
          <a:sx n="104" d="100"/>
          <a:sy n="104" d="100"/>
        </p:scale>
        <p:origin x="1344"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10/18/2019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046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13</a:t>
            </a:fld>
            <a:endParaRPr lang="en-US"/>
          </a:p>
        </p:txBody>
      </p:sp>
    </p:spTree>
    <p:extLst>
      <p:ext uri="{BB962C8B-B14F-4D97-AF65-F5344CB8AC3E}">
        <p14:creationId xmlns:p14="http://schemas.microsoft.com/office/powerpoint/2010/main" val="453343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14</a:t>
            </a:fld>
            <a:endParaRPr lang="en-US"/>
          </a:p>
        </p:txBody>
      </p:sp>
    </p:spTree>
    <p:extLst>
      <p:ext uri="{BB962C8B-B14F-4D97-AF65-F5344CB8AC3E}">
        <p14:creationId xmlns:p14="http://schemas.microsoft.com/office/powerpoint/2010/main" val="2521955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15</a:t>
            </a:fld>
            <a:endParaRPr lang="en-US"/>
          </a:p>
        </p:txBody>
      </p:sp>
    </p:spTree>
    <p:extLst>
      <p:ext uri="{BB962C8B-B14F-4D97-AF65-F5344CB8AC3E}">
        <p14:creationId xmlns:p14="http://schemas.microsoft.com/office/powerpoint/2010/main" val="845105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16</a:t>
            </a:fld>
            <a:endParaRPr lang="en-US"/>
          </a:p>
        </p:txBody>
      </p:sp>
    </p:spTree>
    <p:extLst>
      <p:ext uri="{BB962C8B-B14F-4D97-AF65-F5344CB8AC3E}">
        <p14:creationId xmlns:p14="http://schemas.microsoft.com/office/powerpoint/2010/main" val="3343306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18</a:t>
            </a:fld>
            <a:endParaRPr lang="en-US"/>
          </a:p>
        </p:txBody>
      </p:sp>
    </p:spTree>
    <p:extLst>
      <p:ext uri="{BB962C8B-B14F-4D97-AF65-F5344CB8AC3E}">
        <p14:creationId xmlns:p14="http://schemas.microsoft.com/office/powerpoint/2010/main" val="2240829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19</a:t>
            </a:fld>
            <a:endParaRPr lang="en-US"/>
          </a:p>
        </p:txBody>
      </p:sp>
    </p:spTree>
    <p:extLst>
      <p:ext uri="{BB962C8B-B14F-4D97-AF65-F5344CB8AC3E}">
        <p14:creationId xmlns:p14="http://schemas.microsoft.com/office/powerpoint/2010/main" val="1750057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20</a:t>
            </a:fld>
            <a:endParaRPr lang="en-US"/>
          </a:p>
        </p:txBody>
      </p:sp>
    </p:spTree>
    <p:extLst>
      <p:ext uri="{BB962C8B-B14F-4D97-AF65-F5344CB8AC3E}">
        <p14:creationId xmlns:p14="http://schemas.microsoft.com/office/powerpoint/2010/main" val="2631473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21</a:t>
            </a:fld>
            <a:endParaRPr lang="en-US"/>
          </a:p>
        </p:txBody>
      </p:sp>
    </p:spTree>
    <p:extLst>
      <p:ext uri="{BB962C8B-B14F-4D97-AF65-F5344CB8AC3E}">
        <p14:creationId xmlns:p14="http://schemas.microsoft.com/office/powerpoint/2010/main" val="908401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22</a:t>
            </a:fld>
            <a:endParaRPr lang="en-US"/>
          </a:p>
        </p:txBody>
      </p:sp>
    </p:spTree>
    <p:extLst>
      <p:ext uri="{BB962C8B-B14F-4D97-AF65-F5344CB8AC3E}">
        <p14:creationId xmlns:p14="http://schemas.microsoft.com/office/powerpoint/2010/main" val="488906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23</a:t>
            </a:fld>
            <a:endParaRPr lang="en-US"/>
          </a:p>
        </p:txBody>
      </p:sp>
    </p:spTree>
    <p:extLst>
      <p:ext uri="{BB962C8B-B14F-4D97-AF65-F5344CB8AC3E}">
        <p14:creationId xmlns:p14="http://schemas.microsoft.com/office/powerpoint/2010/main" val="2196908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4</a:t>
            </a:fld>
            <a:endParaRPr lang="en-US"/>
          </a:p>
        </p:txBody>
      </p:sp>
    </p:spTree>
    <p:extLst>
      <p:ext uri="{BB962C8B-B14F-4D97-AF65-F5344CB8AC3E}">
        <p14:creationId xmlns:p14="http://schemas.microsoft.com/office/powerpoint/2010/main" val="4275147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24</a:t>
            </a:fld>
            <a:endParaRPr lang="en-US"/>
          </a:p>
        </p:txBody>
      </p:sp>
    </p:spTree>
    <p:extLst>
      <p:ext uri="{BB962C8B-B14F-4D97-AF65-F5344CB8AC3E}">
        <p14:creationId xmlns:p14="http://schemas.microsoft.com/office/powerpoint/2010/main" val="3078759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26</a:t>
            </a:fld>
            <a:endParaRPr lang="en-US"/>
          </a:p>
        </p:txBody>
      </p:sp>
    </p:spTree>
    <p:extLst>
      <p:ext uri="{BB962C8B-B14F-4D97-AF65-F5344CB8AC3E}">
        <p14:creationId xmlns:p14="http://schemas.microsoft.com/office/powerpoint/2010/main" val="1172140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27</a:t>
            </a:fld>
            <a:endParaRPr lang="en-US"/>
          </a:p>
        </p:txBody>
      </p:sp>
    </p:spTree>
    <p:extLst>
      <p:ext uri="{BB962C8B-B14F-4D97-AF65-F5344CB8AC3E}">
        <p14:creationId xmlns:p14="http://schemas.microsoft.com/office/powerpoint/2010/main" val="42331696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28</a:t>
            </a:fld>
            <a:endParaRPr lang="en-US"/>
          </a:p>
        </p:txBody>
      </p:sp>
    </p:spTree>
    <p:extLst>
      <p:ext uri="{BB962C8B-B14F-4D97-AF65-F5344CB8AC3E}">
        <p14:creationId xmlns:p14="http://schemas.microsoft.com/office/powerpoint/2010/main" val="35662201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29</a:t>
            </a:fld>
            <a:endParaRPr lang="en-US"/>
          </a:p>
        </p:txBody>
      </p:sp>
    </p:spTree>
    <p:extLst>
      <p:ext uri="{BB962C8B-B14F-4D97-AF65-F5344CB8AC3E}">
        <p14:creationId xmlns:p14="http://schemas.microsoft.com/office/powerpoint/2010/main" val="1855332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30</a:t>
            </a:fld>
            <a:endParaRPr lang="en-US"/>
          </a:p>
        </p:txBody>
      </p:sp>
    </p:spTree>
    <p:extLst>
      <p:ext uri="{BB962C8B-B14F-4D97-AF65-F5344CB8AC3E}">
        <p14:creationId xmlns:p14="http://schemas.microsoft.com/office/powerpoint/2010/main" val="37363612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31</a:t>
            </a:fld>
            <a:endParaRPr lang="en-US"/>
          </a:p>
        </p:txBody>
      </p:sp>
    </p:spTree>
    <p:extLst>
      <p:ext uri="{BB962C8B-B14F-4D97-AF65-F5344CB8AC3E}">
        <p14:creationId xmlns:p14="http://schemas.microsoft.com/office/powerpoint/2010/main" val="28992215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32</a:t>
            </a:fld>
            <a:endParaRPr lang="en-US"/>
          </a:p>
        </p:txBody>
      </p:sp>
    </p:spTree>
    <p:extLst>
      <p:ext uri="{BB962C8B-B14F-4D97-AF65-F5344CB8AC3E}">
        <p14:creationId xmlns:p14="http://schemas.microsoft.com/office/powerpoint/2010/main" val="39869857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33</a:t>
            </a:fld>
            <a:endParaRPr lang="en-US"/>
          </a:p>
        </p:txBody>
      </p:sp>
    </p:spTree>
    <p:extLst>
      <p:ext uri="{BB962C8B-B14F-4D97-AF65-F5344CB8AC3E}">
        <p14:creationId xmlns:p14="http://schemas.microsoft.com/office/powerpoint/2010/main" val="2006539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34</a:t>
            </a:fld>
            <a:endParaRPr lang="en-US"/>
          </a:p>
        </p:txBody>
      </p:sp>
    </p:spTree>
    <p:extLst>
      <p:ext uri="{BB962C8B-B14F-4D97-AF65-F5344CB8AC3E}">
        <p14:creationId xmlns:p14="http://schemas.microsoft.com/office/powerpoint/2010/main" val="2493155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5</a:t>
            </a:fld>
            <a:endParaRPr lang="en-US"/>
          </a:p>
        </p:txBody>
      </p:sp>
    </p:spTree>
    <p:extLst>
      <p:ext uri="{BB962C8B-B14F-4D97-AF65-F5344CB8AC3E}">
        <p14:creationId xmlns:p14="http://schemas.microsoft.com/office/powerpoint/2010/main" val="30896794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35</a:t>
            </a:fld>
            <a:endParaRPr lang="en-US"/>
          </a:p>
        </p:txBody>
      </p:sp>
    </p:spTree>
    <p:extLst>
      <p:ext uri="{BB962C8B-B14F-4D97-AF65-F5344CB8AC3E}">
        <p14:creationId xmlns:p14="http://schemas.microsoft.com/office/powerpoint/2010/main" val="3558321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36</a:t>
            </a:fld>
            <a:endParaRPr lang="en-US"/>
          </a:p>
        </p:txBody>
      </p:sp>
    </p:spTree>
    <p:extLst>
      <p:ext uri="{BB962C8B-B14F-4D97-AF65-F5344CB8AC3E}">
        <p14:creationId xmlns:p14="http://schemas.microsoft.com/office/powerpoint/2010/main" val="35440086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37</a:t>
            </a:fld>
            <a:endParaRPr lang="en-US"/>
          </a:p>
        </p:txBody>
      </p:sp>
    </p:spTree>
    <p:extLst>
      <p:ext uri="{BB962C8B-B14F-4D97-AF65-F5344CB8AC3E}">
        <p14:creationId xmlns:p14="http://schemas.microsoft.com/office/powerpoint/2010/main" val="9774315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38</a:t>
            </a:fld>
            <a:endParaRPr lang="en-US"/>
          </a:p>
        </p:txBody>
      </p:sp>
    </p:spTree>
    <p:extLst>
      <p:ext uri="{BB962C8B-B14F-4D97-AF65-F5344CB8AC3E}">
        <p14:creationId xmlns:p14="http://schemas.microsoft.com/office/powerpoint/2010/main" val="27384229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39</a:t>
            </a:fld>
            <a:endParaRPr lang="en-US"/>
          </a:p>
        </p:txBody>
      </p:sp>
    </p:spTree>
    <p:extLst>
      <p:ext uri="{BB962C8B-B14F-4D97-AF65-F5344CB8AC3E}">
        <p14:creationId xmlns:p14="http://schemas.microsoft.com/office/powerpoint/2010/main" val="19247814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6</a:t>
            </a:fld>
            <a:endParaRPr lang="en-US"/>
          </a:p>
        </p:txBody>
      </p:sp>
    </p:spTree>
    <p:extLst>
      <p:ext uri="{BB962C8B-B14F-4D97-AF65-F5344CB8AC3E}">
        <p14:creationId xmlns:p14="http://schemas.microsoft.com/office/powerpoint/2010/main" val="1881354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8</a:t>
            </a:fld>
            <a:endParaRPr lang="en-US"/>
          </a:p>
        </p:txBody>
      </p:sp>
    </p:spTree>
    <p:extLst>
      <p:ext uri="{BB962C8B-B14F-4D97-AF65-F5344CB8AC3E}">
        <p14:creationId xmlns:p14="http://schemas.microsoft.com/office/powerpoint/2010/main" val="2109908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9</a:t>
            </a:fld>
            <a:endParaRPr lang="en-US"/>
          </a:p>
        </p:txBody>
      </p:sp>
    </p:spTree>
    <p:extLst>
      <p:ext uri="{BB962C8B-B14F-4D97-AF65-F5344CB8AC3E}">
        <p14:creationId xmlns:p14="http://schemas.microsoft.com/office/powerpoint/2010/main" val="4088726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10</a:t>
            </a:fld>
            <a:endParaRPr lang="en-US"/>
          </a:p>
        </p:txBody>
      </p:sp>
    </p:spTree>
    <p:extLst>
      <p:ext uri="{BB962C8B-B14F-4D97-AF65-F5344CB8AC3E}">
        <p14:creationId xmlns:p14="http://schemas.microsoft.com/office/powerpoint/2010/main" val="4074613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11</a:t>
            </a:fld>
            <a:endParaRPr lang="en-US"/>
          </a:p>
        </p:txBody>
      </p:sp>
    </p:spTree>
    <p:extLst>
      <p:ext uri="{BB962C8B-B14F-4D97-AF65-F5344CB8AC3E}">
        <p14:creationId xmlns:p14="http://schemas.microsoft.com/office/powerpoint/2010/main" val="1846134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C5D134-76E8-4430-B990-5385720D373D}" type="slidenum">
              <a:rPr lang="en-US" smtClean="0"/>
              <a:t>12</a:t>
            </a:fld>
            <a:endParaRPr lang="en-US"/>
          </a:p>
        </p:txBody>
      </p:sp>
    </p:spTree>
    <p:extLst>
      <p:ext uri="{BB962C8B-B14F-4D97-AF65-F5344CB8AC3E}">
        <p14:creationId xmlns:p14="http://schemas.microsoft.com/office/powerpoint/2010/main" val="1633783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1644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99925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68346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32184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38581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99374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69461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3450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1241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669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3151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1005818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br>
              <a:rPr lang="en-US" altLang="en-US" sz="2400" dirty="0"/>
            </a:br>
            <a:endParaRPr lang="en-US" altLang="en-US" sz="2400" dirty="0">
              <a:solidFill>
                <a:srgbClr val="C00000"/>
              </a:solidFill>
            </a:endParaRPr>
          </a:p>
        </p:txBody>
      </p:sp>
      <p:sp>
        <p:nvSpPr>
          <p:cNvPr id="3" name="Subtitle 2"/>
          <p:cNvSpPr>
            <a:spLocks noGrp="1"/>
          </p:cNvSpPr>
          <p:nvPr>
            <p:ph type="subTitle" idx="1"/>
          </p:nvPr>
        </p:nvSpPr>
        <p:spPr>
          <a:xfrm>
            <a:off x="1371600" y="5410200"/>
            <a:ext cx="6400800" cy="1295400"/>
          </a:xfrm>
        </p:spPr>
        <p:txBody>
          <a:bodyPr/>
          <a:lstStyle/>
          <a:p>
            <a:endParaRPr lang="en-US" dirty="0"/>
          </a:p>
          <a:p>
            <a:r>
              <a:rPr lang="en-US" sz="3600" dirty="0">
                <a:solidFill>
                  <a:srgbClr val="800000"/>
                </a:solidFill>
              </a:rPr>
              <a:t>.</a:t>
            </a:r>
            <a:endParaRPr lang="en-US" sz="2000" dirty="0">
              <a:solidFill>
                <a:srgbClr val="800000"/>
              </a:solidFill>
            </a:endParaRPr>
          </a:p>
        </p:txBody>
      </p:sp>
    </p:spTree>
    <p:extLst>
      <p:ext uri="{BB962C8B-B14F-4D97-AF65-F5344CB8AC3E}">
        <p14:creationId xmlns:p14="http://schemas.microsoft.com/office/powerpoint/2010/main" val="1456885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2. Lexical problems</a:t>
            </a:r>
          </a:p>
        </p:txBody>
      </p:sp>
      <p:sp>
        <p:nvSpPr>
          <p:cNvPr id="3075" name="Rectangle 3"/>
          <p:cNvSpPr>
            <a:spLocks noGrp="1" noChangeArrowheads="1"/>
          </p:cNvSpPr>
          <p:nvPr>
            <p:ph idx="1"/>
          </p:nvPr>
        </p:nvSpPr>
        <p:spPr>
          <a:xfrm>
            <a:off x="364840" y="914400"/>
            <a:ext cx="8418944" cy="5562600"/>
          </a:xfrm>
        </p:spPr>
        <p:txBody>
          <a:bodyPr/>
          <a:lstStyle/>
          <a:p>
            <a:r>
              <a:rPr lang="en-US" altLang="en-US" dirty="0">
                <a:solidFill>
                  <a:srgbClr val="FFFFCC"/>
                </a:solidFill>
              </a:rPr>
              <a:t>Many words have multiple meanings    </a:t>
            </a:r>
          </a:p>
          <a:p>
            <a:pPr lvl="1"/>
            <a:r>
              <a:rPr lang="en-US" altLang="en-US" sz="3200" dirty="0">
                <a:solidFill>
                  <a:schemeClr val="bg1"/>
                </a:solidFill>
              </a:rPr>
              <a:t>“</a:t>
            </a:r>
            <a:r>
              <a:rPr lang="en-US" altLang="en-US" sz="3200" i="1" dirty="0">
                <a:solidFill>
                  <a:schemeClr val="bg1"/>
                </a:solidFill>
              </a:rPr>
              <a:t>Set</a:t>
            </a:r>
            <a:r>
              <a:rPr lang="en-US" altLang="en-US" sz="3200" dirty="0">
                <a:solidFill>
                  <a:schemeClr val="bg1"/>
                </a:solidFill>
              </a:rPr>
              <a:t>”:</a:t>
            </a:r>
            <a:r>
              <a:rPr lang="en-US" altLang="en-US" dirty="0">
                <a:solidFill>
                  <a:schemeClr val="bg1"/>
                </a:solidFill>
              </a:rPr>
              <a:t> </a:t>
            </a:r>
            <a:r>
              <a:rPr lang="en-US" altLang="en-US" sz="3200" dirty="0">
                <a:solidFill>
                  <a:schemeClr val="bg1"/>
                </a:solidFill>
              </a:rPr>
              <a:t>194  different meanings  </a:t>
            </a:r>
            <a:br>
              <a:rPr lang="en-US" altLang="en-US" sz="3200" dirty="0">
                <a:solidFill>
                  <a:schemeClr val="bg1"/>
                </a:solidFill>
              </a:rPr>
            </a:br>
            <a:r>
              <a:rPr lang="en-US" altLang="en-US" sz="3200" dirty="0">
                <a:solidFill>
                  <a:schemeClr val="bg1"/>
                </a:solidFill>
              </a:rPr>
              <a:t>[</a:t>
            </a:r>
            <a:r>
              <a:rPr lang="en-US" altLang="en-US" sz="3200" u="sng" dirty="0">
                <a:solidFill>
                  <a:schemeClr val="bg1"/>
                </a:solidFill>
              </a:rPr>
              <a:t>noun</a:t>
            </a:r>
            <a:r>
              <a:rPr lang="en-US" altLang="en-US" sz="3200" dirty="0">
                <a:solidFill>
                  <a:schemeClr val="bg1"/>
                </a:solidFill>
              </a:rPr>
              <a:t> 58x; </a:t>
            </a:r>
            <a:r>
              <a:rPr lang="en-US" altLang="en-US" sz="3200" u="sng" dirty="0">
                <a:solidFill>
                  <a:schemeClr val="bg1"/>
                </a:solidFill>
              </a:rPr>
              <a:t>verb</a:t>
            </a:r>
            <a:r>
              <a:rPr lang="en-US" altLang="en-US" sz="3200" dirty="0">
                <a:solidFill>
                  <a:schemeClr val="bg1"/>
                </a:solidFill>
              </a:rPr>
              <a:t> 126x; </a:t>
            </a:r>
            <a:r>
              <a:rPr lang="en-US" altLang="en-US" sz="3200" u="sng" dirty="0">
                <a:solidFill>
                  <a:schemeClr val="bg1"/>
                </a:solidFill>
              </a:rPr>
              <a:t>adjective</a:t>
            </a:r>
            <a:r>
              <a:rPr lang="en-US" altLang="en-US" sz="3200" dirty="0">
                <a:solidFill>
                  <a:schemeClr val="bg1"/>
                </a:solidFill>
              </a:rPr>
              <a:t> 10x]</a:t>
            </a:r>
          </a:p>
          <a:p>
            <a:pPr lvl="1"/>
            <a:r>
              <a:rPr lang="en-US" altLang="en-US" sz="3200" dirty="0">
                <a:solidFill>
                  <a:schemeClr val="bg1"/>
                </a:solidFill>
              </a:rPr>
              <a:t>“</a:t>
            </a:r>
            <a:r>
              <a:rPr lang="en-US" altLang="en-US" sz="3200" i="1" dirty="0">
                <a:solidFill>
                  <a:schemeClr val="bg1"/>
                </a:solidFill>
              </a:rPr>
              <a:t>Ball”</a:t>
            </a:r>
            <a:r>
              <a:rPr lang="en-US" altLang="en-US" sz="3200" dirty="0">
                <a:solidFill>
                  <a:schemeClr val="bg1"/>
                </a:solidFill>
              </a:rPr>
              <a:t>: sphere; game to play; Cinderella; on the ball; have a ball</a:t>
            </a:r>
          </a:p>
          <a:p>
            <a:r>
              <a:rPr lang="en-US" altLang="en-US" dirty="0">
                <a:solidFill>
                  <a:schemeClr val="bg1"/>
                </a:solidFill>
              </a:rPr>
              <a:t>Latin, </a:t>
            </a:r>
            <a:r>
              <a:rPr lang="en-US" altLang="en-US" i="1" dirty="0">
                <a:solidFill>
                  <a:schemeClr val="bg1"/>
                </a:solidFill>
              </a:rPr>
              <a:t>ago</a:t>
            </a:r>
            <a:r>
              <a:rPr lang="en-US" altLang="en-US" dirty="0">
                <a:solidFill>
                  <a:schemeClr val="bg1"/>
                </a:solidFill>
              </a:rPr>
              <a:t>:  </a:t>
            </a:r>
          </a:p>
          <a:p>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
        <p:nvSpPr>
          <p:cNvPr id="4" name="Rectangle 4">
            <a:extLst>
              <a:ext uri="{FF2B5EF4-FFF2-40B4-BE49-F238E27FC236}">
                <a16:creationId xmlns:a16="http://schemas.microsoft.com/office/drawing/2014/main" id="{213A0DFE-F56E-4DB6-91E3-389D62BBBD38}"/>
              </a:ext>
            </a:extLst>
          </p:cNvPr>
          <p:cNvSpPr>
            <a:spLocks noChangeArrowheads="1"/>
          </p:cNvSpPr>
          <p:nvPr/>
        </p:nvSpPr>
        <p:spPr bwMode="auto">
          <a:xfrm>
            <a:off x="990600" y="4419600"/>
            <a:ext cx="1676400" cy="685800"/>
          </a:xfrm>
          <a:prstGeom prst="rect">
            <a:avLst/>
          </a:prstGeom>
          <a:solidFill>
            <a:srgbClr val="CCFFFF"/>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0" i="0" u="none" strike="noStrike" kern="0" cap="none" spc="0" normalizeH="0" baseline="0" noProof="0" dirty="0">
                <a:ln>
                  <a:noFill/>
                </a:ln>
                <a:solidFill>
                  <a:schemeClr val="accent6">
                    <a:lumMod val="50000"/>
                  </a:schemeClr>
                </a:solidFill>
                <a:effectLst/>
                <a:uLnTx/>
                <a:uFillTx/>
              </a:rPr>
              <a:t>drive</a:t>
            </a:r>
          </a:p>
        </p:txBody>
      </p:sp>
      <p:sp>
        <p:nvSpPr>
          <p:cNvPr id="5" name="Rectangle 5">
            <a:extLst>
              <a:ext uri="{FF2B5EF4-FFF2-40B4-BE49-F238E27FC236}">
                <a16:creationId xmlns:a16="http://schemas.microsoft.com/office/drawing/2014/main" id="{C14CAF1C-2BF0-48AC-9C91-A87FBB980DF7}"/>
              </a:ext>
            </a:extLst>
          </p:cNvPr>
          <p:cNvSpPr>
            <a:spLocks noChangeArrowheads="1"/>
          </p:cNvSpPr>
          <p:nvPr/>
        </p:nvSpPr>
        <p:spPr bwMode="auto">
          <a:xfrm>
            <a:off x="3733800" y="4419600"/>
            <a:ext cx="1676400" cy="685800"/>
          </a:xfrm>
          <a:prstGeom prst="rect">
            <a:avLst/>
          </a:prstGeom>
          <a:solidFill>
            <a:srgbClr val="CCFFFF"/>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0" i="0" u="none" strike="noStrike" kern="0" cap="none" spc="0" normalizeH="0" baseline="0" noProof="0">
                <a:ln>
                  <a:noFill/>
                </a:ln>
                <a:solidFill>
                  <a:schemeClr val="accent6">
                    <a:lumMod val="50000"/>
                  </a:schemeClr>
                </a:solidFill>
                <a:effectLst/>
                <a:uLnTx/>
                <a:uFillTx/>
              </a:rPr>
              <a:t>do</a:t>
            </a:r>
          </a:p>
        </p:txBody>
      </p:sp>
      <p:sp>
        <p:nvSpPr>
          <p:cNvPr id="6" name="Rectangle 6">
            <a:extLst>
              <a:ext uri="{FF2B5EF4-FFF2-40B4-BE49-F238E27FC236}">
                <a16:creationId xmlns:a16="http://schemas.microsoft.com/office/drawing/2014/main" id="{810EA8E1-D2D3-468C-93C0-652805205F1A}"/>
              </a:ext>
            </a:extLst>
          </p:cNvPr>
          <p:cNvSpPr>
            <a:spLocks noChangeArrowheads="1"/>
          </p:cNvSpPr>
          <p:nvPr/>
        </p:nvSpPr>
        <p:spPr bwMode="auto">
          <a:xfrm>
            <a:off x="6400800" y="4419600"/>
            <a:ext cx="1676400" cy="685800"/>
          </a:xfrm>
          <a:prstGeom prst="rect">
            <a:avLst/>
          </a:prstGeom>
          <a:solidFill>
            <a:srgbClr val="CCFFFF"/>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0" i="0" u="none" strike="noStrike" kern="0" cap="none" spc="0" normalizeH="0" baseline="0" noProof="0" dirty="0">
                <a:ln>
                  <a:noFill/>
                </a:ln>
                <a:solidFill>
                  <a:schemeClr val="accent6">
                    <a:lumMod val="50000"/>
                  </a:schemeClr>
                </a:solidFill>
                <a:effectLst/>
                <a:uLnTx/>
                <a:uFillTx/>
              </a:rPr>
              <a:t>discuss</a:t>
            </a:r>
          </a:p>
        </p:txBody>
      </p:sp>
      <p:sp>
        <p:nvSpPr>
          <p:cNvPr id="7" name="Rectangle 7">
            <a:extLst>
              <a:ext uri="{FF2B5EF4-FFF2-40B4-BE49-F238E27FC236}">
                <a16:creationId xmlns:a16="http://schemas.microsoft.com/office/drawing/2014/main" id="{FF52ACE5-1362-470B-A216-E02DCA64E29E}"/>
              </a:ext>
            </a:extLst>
          </p:cNvPr>
          <p:cNvSpPr>
            <a:spLocks noChangeArrowheads="1"/>
          </p:cNvSpPr>
          <p:nvPr/>
        </p:nvSpPr>
        <p:spPr bwMode="auto">
          <a:xfrm>
            <a:off x="2362200" y="5334000"/>
            <a:ext cx="1676400" cy="685800"/>
          </a:xfrm>
          <a:prstGeom prst="rect">
            <a:avLst/>
          </a:prstGeom>
          <a:solidFill>
            <a:srgbClr val="CCFFFF"/>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0" i="0" u="none" strike="noStrike" kern="0" cap="none" spc="0" normalizeH="0" baseline="0" noProof="0">
                <a:ln>
                  <a:noFill/>
                </a:ln>
                <a:solidFill>
                  <a:schemeClr val="accent6">
                    <a:lumMod val="50000"/>
                  </a:schemeClr>
                </a:solidFill>
                <a:effectLst/>
                <a:uLnTx/>
                <a:uFillTx/>
              </a:rPr>
              <a:t>live</a:t>
            </a:r>
          </a:p>
        </p:txBody>
      </p:sp>
      <p:sp>
        <p:nvSpPr>
          <p:cNvPr id="8" name="Rectangle 8">
            <a:extLst>
              <a:ext uri="{FF2B5EF4-FFF2-40B4-BE49-F238E27FC236}">
                <a16:creationId xmlns:a16="http://schemas.microsoft.com/office/drawing/2014/main" id="{74212044-E1AE-4EAA-A6B1-AD3323DD9969}"/>
              </a:ext>
            </a:extLst>
          </p:cNvPr>
          <p:cNvSpPr>
            <a:spLocks noChangeArrowheads="1"/>
          </p:cNvSpPr>
          <p:nvPr/>
        </p:nvSpPr>
        <p:spPr bwMode="auto">
          <a:xfrm>
            <a:off x="5105400" y="5334000"/>
            <a:ext cx="1676400" cy="685800"/>
          </a:xfrm>
          <a:prstGeom prst="rect">
            <a:avLst/>
          </a:prstGeom>
          <a:solidFill>
            <a:srgbClr val="CCFFFF"/>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0" i="0" u="none" strike="noStrike" kern="0" cap="none" spc="0" normalizeH="0" baseline="0" noProof="0" dirty="0">
                <a:ln>
                  <a:noFill/>
                </a:ln>
                <a:solidFill>
                  <a:schemeClr val="accent6">
                    <a:lumMod val="50000"/>
                  </a:schemeClr>
                </a:solidFill>
                <a:effectLst/>
                <a:uLnTx/>
                <a:uFillTx/>
              </a:rPr>
              <a:t>spend</a:t>
            </a:r>
          </a:p>
        </p:txBody>
      </p:sp>
    </p:spTree>
    <p:extLst>
      <p:ext uri="{BB962C8B-B14F-4D97-AF65-F5344CB8AC3E}">
        <p14:creationId xmlns:p14="http://schemas.microsoft.com/office/powerpoint/2010/main" val="329923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Translation difficulties</a:t>
            </a:r>
          </a:p>
        </p:txBody>
      </p:sp>
      <p:sp>
        <p:nvSpPr>
          <p:cNvPr id="3075" name="Rectangle 3"/>
          <p:cNvSpPr>
            <a:spLocks noGrp="1" noChangeArrowheads="1"/>
          </p:cNvSpPr>
          <p:nvPr>
            <p:ph idx="1"/>
          </p:nvPr>
        </p:nvSpPr>
        <p:spPr>
          <a:xfrm>
            <a:off x="364840" y="914400"/>
            <a:ext cx="8418944" cy="5562600"/>
          </a:xfrm>
        </p:spPr>
        <p:txBody>
          <a:bodyPr/>
          <a:lstStyle/>
          <a:p>
            <a:r>
              <a:rPr lang="en-US" altLang="en-US" dirty="0">
                <a:solidFill>
                  <a:srgbClr val="FFFFCC"/>
                </a:solidFill>
              </a:rPr>
              <a:t>Some words in target language are unfamiliar to translators; the target language may not have a word that corresponds to the Greek/Hebrew </a:t>
            </a:r>
          </a:p>
          <a:p>
            <a:pPr marL="850900" lvl="1" indent="-393700"/>
            <a:r>
              <a:rPr lang="en-US" altLang="en-US" sz="3200" dirty="0">
                <a:solidFill>
                  <a:schemeClr val="bg1"/>
                </a:solidFill>
              </a:rPr>
              <a:t>Algonquians:  no word for “love”   </a:t>
            </a:r>
          </a:p>
          <a:p>
            <a:endParaRPr lang="en-US" altLang="en-US" sz="3200" dirty="0">
              <a:solidFill>
                <a:schemeClr val="bg1"/>
              </a:solidFill>
            </a:endParaRPr>
          </a:p>
        </p:txBody>
      </p:sp>
    </p:spTree>
    <p:extLst>
      <p:ext uri="{BB962C8B-B14F-4D97-AF65-F5344CB8AC3E}">
        <p14:creationId xmlns:p14="http://schemas.microsoft.com/office/powerpoint/2010/main" val="323289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Context clarifies meaning</a:t>
            </a:r>
          </a:p>
        </p:txBody>
      </p:sp>
      <p:sp>
        <p:nvSpPr>
          <p:cNvPr id="3075" name="Rectangle 3"/>
          <p:cNvSpPr>
            <a:spLocks noGrp="1" noChangeArrowheads="1"/>
          </p:cNvSpPr>
          <p:nvPr>
            <p:ph idx="1"/>
          </p:nvPr>
        </p:nvSpPr>
        <p:spPr>
          <a:xfrm>
            <a:off x="364840" y="914400"/>
            <a:ext cx="8418944" cy="5562600"/>
          </a:xfrm>
        </p:spPr>
        <p:txBody>
          <a:bodyPr/>
          <a:lstStyle/>
          <a:p>
            <a:pPr marL="0" indent="0" algn="ctr">
              <a:buNone/>
            </a:pPr>
            <a:r>
              <a:rPr lang="en-US" altLang="en-US" sz="3300" dirty="0">
                <a:solidFill>
                  <a:schemeClr val="bg1"/>
                </a:solidFill>
              </a:rPr>
              <a:t>Vulgate of Mt.11:5, series of opposites</a:t>
            </a:r>
          </a:p>
          <a:p>
            <a:pPr marL="971550" lvl="1" indent="-514350"/>
            <a:r>
              <a:rPr lang="en-US" altLang="en-US" sz="3600" i="1" dirty="0" err="1">
                <a:solidFill>
                  <a:schemeClr val="bg1"/>
                </a:solidFill>
              </a:rPr>
              <a:t>caeci</a:t>
            </a:r>
            <a:r>
              <a:rPr lang="en-US" altLang="en-US" sz="3600" i="1" dirty="0">
                <a:solidFill>
                  <a:schemeClr val="bg1"/>
                </a:solidFill>
              </a:rPr>
              <a:t> . . . </a:t>
            </a:r>
            <a:r>
              <a:rPr lang="en-US" altLang="en-US" sz="3600" i="1" u="sng" dirty="0" err="1">
                <a:solidFill>
                  <a:srgbClr val="CCFFFF"/>
                </a:solidFill>
              </a:rPr>
              <a:t>vident</a:t>
            </a:r>
            <a:r>
              <a:rPr lang="en-US" altLang="en-US" sz="3600" i="1" dirty="0">
                <a:solidFill>
                  <a:schemeClr val="bg1"/>
                </a:solidFill>
              </a:rPr>
              <a:t>,  </a:t>
            </a:r>
            <a:r>
              <a:rPr lang="en-US" altLang="en-US" sz="3600" dirty="0">
                <a:solidFill>
                  <a:schemeClr val="bg1"/>
                </a:solidFill>
              </a:rPr>
              <a:t>et</a:t>
            </a:r>
          </a:p>
          <a:p>
            <a:pPr marL="971550" lvl="1" indent="-514350"/>
            <a:r>
              <a:rPr lang="en-US" altLang="en-US" sz="3600" i="1" dirty="0" err="1">
                <a:solidFill>
                  <a:schemeClr val="bg1"/>
                </a:solidFill>
              </a:rPr>
              <a:t>claudi</a:t>
            </a:r>
            <a:r>
              <a:rPr lang="en-US" altLang="en-US" sz="3600" i="1" dirty="0">
                <a:solidFill>
                  <a:schemeClr val="bg1"/>
                </a:solidFill>
              </a:rPr>
              <a:t> . . . </a:t>
            </a:r>
            <a:r>
              <a:rPr lang="en-US" altLang="en-US" sz="3600" i="1" u="sng" dirty="0">
                <a:solidFill>
                  <a:srgbClr val="CCFFFF"/>
                </a:solidFill>
              </a:rPr>
              <a:t>ambulant</a:t>
            </a:r>
            <a:r>
              <a:rPr lang="en-US" altLang="en-US" sz="3600" dirty="0">
                <a:solidFill>
                  <a:schemeClr val="bg1"/>
                </a:solidFill>
              </a:rPr>
              <a:t> </a:t>
            </a:r>
          </a:p>
          <a:p>
            <a:pPr marL="971550" lvl="1" indent="-514350"/>
            <a:r>
              <a:rPr lang="en-US" altLang="en-US" sz="3600" i="1" u="sng" dirty="0" err="1">
                <a:solidFill>
                  <a:srgbClr val="CCFFFF"/>
                </a:solidFill>
              </a:rPr>
              <a:t>leprosi</a:t>
            </a:r>
            <a:r>
              <a:rPr lang="en-US" altLang="en-US" sz="3600" dirty="0">
                <a:solidFill>
                  <a:schemeClr val="bg1"/>
                </a:solidFill>
              </a:rPr>
              <a:t> . . . </a:t>
            </a:r>
            <a:r>
              <a:rPr lang="en-US" altLang="en-US" sz="3600" i="1" dirty="0" err="1">
                <a:solidFill>
                  <a:schemeClr val="bg1"/>
                </a:solidFill>
              </a:rPr>
              <a:t>mundantur</a:t>
            </a:r>
            <a:r>
              <a:rPr lang="en-US" altLang="en-US" sz="3600" dirty="0">
                <a:solidFill>
                  <a:schemeClr val="bg1"/>
                </a:solidFill>
              </a:rPr>
              <a:t>   et</a:t>
            </a:r>
          </a:p>
          <a:p>
            <a:pPr marL="971550" lvl="1" indent="-514350"/>
            <a:r>
              <a:rPr lang="en-US" altLang="en-US" sz="3600" i="1" dirty="0" err="1">
                <a:solidFill>
                  <a:schemeClr val="bg1"/>
                </a:solidFill>
              </a:rPr>
              <a:t>surdi</a:t>
            </a:r>
            <a:r>
              <a:rPr lang="en-US" altLang="en-US" sz="3600" dirty="0">
                <a:solidFill>
                  <a:schemeClr val="bg1"/>
                </a:solidFill>
              </a:rPr>
              <a:t> . . . </a:t>
            </a:r>
            <a:r>
              <a:rPr lang="en-US" altLang="en-US" sz="3600" i="1" u="sng" dirty="0" err="1">
                <a:solidFill>
                  <a:srgbClr val="CCFFFF"/>
                </a:solidFill>
              </a:rPr>
              <a:t>audiunt</a:t>
            </a:r>
            <a:r>
              <a:rPr lang="en-US" altLang="en-US" sz="3600" dirty="0">
                <a:solidFill>
                  <a:schemeClr val="bg1"/>
                </a:solidFill>
              </a:rPr>
              <a:t>   et</a:t>
            </a:r>
          </a:p>
          <a:p>
            <a:pPr marL="971550" lvl="1" indent="-514350"/>
            <a:r>
              <a:rPr lang="en-US" altLang="en-US" sz="3600" i="1" u="sng" dirty="0" err="1">
                <a:solidFill>
                  <a:srgbClr val="CCFFFF"/>
                </a:solidFill>
              </a:rPr>
              <a:t>mortui</a:t>
            </a:r>
            <a:r>
              <a:rPr lang="en-US" altLang="en-US" sz="3600" dirty="0">
                <a:solidFill>
                  <a:schemeClr val="bg1"/>
                </a:solidFill>
              </a:rPr>
              <a:t> . . . </a:t>
            </a:r>
            <a:r>
              <a:rPr lang="en-US" altLang="en-US" sz="3600" i="1" dirty="0" err="1">
                <a:solidFill>
                  <a:schemeClr val="bg1"/>
                </a:solidFill>
              </a:rPr>
              <a:t>resurgunt</a:t>
            </a:r>
            <a:r>
              <a:rPr lang="en-US" altLang="en-US" sz="3600" dirty="0">
                <a:solidFill>
                  <a:schemeClr val="bg1"/>
                </a:solidFill>
              </a:rPr>
              <a:t>   et</a:t>
            </a:r>
          </a:p>
          <a:p>
            <a:pPr marL="971550" lvl="1" indent="-514350"/>
            <a:r>
              <a:rPr lang="en-US" altLang="en-US" sz="3600" i="1" u="sng" dirty="0" err="1">
                <a:solidFill>
                  <a:srgbClr val="CCFFFF"/>
                </a:solidFill>
              </a:rPr>
              <a:t>pauperes</a:t>
            </a:r>
            <a:r>
              <a:rPr lang="en-US" altLang="en-US" sz="3600" dirty="0">
                <a:solidFill>
                  <a:schemeClr val="bg1"/>
                </a:solidFill>
              </a:rPr>
              <a:t> . . . </a:t>
            </a:r>
            <a:r>
              <a:rPr lang="en-US" altLang="en-US" sz="3600" i="1" u="sng" dirty="0" err="1">
                <a:solidFill>
                  <a:srgbClr val="CCFFFF"/>
                </a:solidFill>
              </a:rPr>
              <a:t>evangelizantur</a:t>
            </a:r>
            <a:endParaRPr lang="en-US" altLang="en-US" sz="3200" dirty="0">
              <a:solidFill>
                <a:srgbClr val="CCFFFF"/>
              </a:solidFill>
            </a:endParaRPr>
          </a:p>
        </p:txBody>
      </p:sp>
    </p:spTree>
    <p:extLst>
      <p:ext uri="{BB962C8B-B14F-4D97-AF65-F5344CB8AC3E}">
        <p14:creationId xmlns:p14="http://schemas.microsoft.com/office/powerpoint/2010/main" val="171751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Collection, 1 Co.16:1-2</a:t>
            </a:r>
          </a:p>
        </p:txBody>
      </p:sp>
      <p:sp>
        <p:nvSpPr>
          <p:cNvPr id="3075" name="Rectangle 3"/>
          <p:cNvSpPr>
            <a:spLocks noGrp="1" noChangeArrowheads="1"/>
          </p:cNvSpPr>
          <p:nvPr>
            <p:ph idx="1"/>
          </p:nvPr>
        </p:nvSpPr>
        <p:spPr>
          <a:xfrm>
            <a:off x="364840" y="914400"/>
            <a:ext cx="8418944" cy="5562600"/>
          </a:xfrm>
        </p:spPr>
        <p:txBody>
          <a:bodyPr/>
          <a:lstStyle/>
          <a:p>
            <a:pPr>
              <a:buFont typeface="Wingdings" panose="05000000000000000000" pitchFamily="2" charset="2"/>
              <a:buNone/>
            </a:pPr>
            <a:r>
              <a:rPr lang="en-US" altLang="en-US" dirty="0">
                <a:solidFill>
                  <a:schemeClr val="bg1"/>
                </a:solidFill>
              </a:rPr>
              <a:t>(</a:t>
            </a:r>
            <a:r>
              <a:rPr lang="en-US" altLang="en-US" dirty="0" err="1">
                <a:solidFill>
                  <a:schemeClr val="bg1"/>
                </a:solidFill>
              </a:rPr>
              <a:t>logeia</a:t>
            </a:r>
            <a:r>
              <a:rPr lang="en-US" altLang="en-US" dirty="0">
                <a:solidFill>
                  <a:schemeClr val="bg1"/>
                </a:solidFill>
              </a:rPr>
              <a:t>)</a:t>
            </a:r>
            <a:r>
              <a:rPr lang="en-US" altLang="en-US" dirty="0">
                <a:solidFill>
                  <a:srgbClr val="FFFFCC"/>
                </a:solidFill>
              </a:rPr>
              <a:t> </a:t>
            </a:r>
            <a:r>
              <a:rPr lang="en-US" altLang="en-US" i="1" dirty="0">
                <a:solidFill>
                  <a:srgbClr val="FFFFCC"/>
                </a:solidFill>
              </a:rPr>
              <a:t>“…not found in profane authors</a:t>
            </a:r>
            <a:r>
              <a:rPr lang="en-US" altLang="en-US" dirty="0">
                <a:solidFill>
                  <a:srgbClr val="FFFFCC"/>
                </a:solidFill>
              </a:rPr>
              <a:t>”</a:t>
            </a:r>
            <a:r>
              <a:rPr lang="en-US" altLang="en-US" sz="2800" dirty="0">
                <a:solidFill>
                  <a:srgbClr val="FFFFCC"/>
                </a:solidFill>
              </a:rPr>
              <a:t> </a:t>
            </a:r>
            <a:r>
              <a:rPr lang="en-US" altLang="en-US" sz="2000" dirty="0">
                <a:solidFill>
                  <a:schemeClr val="bg1"/>
                </a:solidFill>
              </a:rPr>
              <a:t>[Thayer, 379]</a:t>
            </a:r>
            <a:r>
              <a:rPr lang="en-US" altLang="en-US" sz="2800" dirty="0">
                <a:solidFill>
                  <a:schemeClr val="bg1"/>
                </a:solidFill>
              </a:rPr>
              <a:t>   </a:t>
            </a:r>
          </a:p>
          <a:p>
            <a:pPr marL="914400" lvl="1" indent="-457200"/>
            <a:r>
              <a:rPr lang="en-US" altLang="en-US" sz="3200" dirty="0">
                <a:solidFill>
                  <a:srgbClr val="FFFFCC"/>
                </a:solidFill>
              </a:rPr>
              <a:t>Thayer lists “Biblical words”</a:t>
            </a:r>
            <a:r>
              <a:rPr lang="en-US" altLang="en-US" sz="2400" dirty="0">
                <a:solidFill>
                  <a:srgbClr val="FFFFCC"/>
                </a:solidFill>
              </a:rPr>
              <a:t>  </a:t>
            </a:r>
            <a:r>
              <a:rPr lang="en-US" altLang="en-US" sz="2000" dirty="0">
                <a:solidFill>
                  <a:schemeClr val="bg1"/>
                </a:solidFill>
              </a:rPr>
              <a:t>[705]</a:t>
            </a:r>
            <a:r>
              <a:rPr lang="en-US" altLang="en-US" sz="2400" dirty="0">
                <a:solidFill>
                  <a:schemeClr val="bg1"/>
                </a:solidFill>
              </a:rPr>
              <a:t>    </a:t>
            </a:r>
          </a:p>
          <a:p>
            <a:pPr marL="914400" lvl="1" indent="-457200"/>
            <a:r>
              <a:rPr lang="en-US" altLang="en-US" sz="3200" dirty="0">
                <a:solidFill>
                  <a:srgbClr val="FFFFCC"/>
                </a:solidFill>
              </a:rPr>
              <a:t>Correctly defines it </a:t>
            </a:r>
            <a:r>
              <a:rPr lang="en-US" altLang="en-US" sz="3200" i="1" dirty="0">
                <a:solidFill>
                  <a:schemeClr val="bg1"/>
                </a:solidFill>
              </a:rPr>
              <a:t>collection</a:t>
            </a:r>
            <a:r>
              <a:rPr lang="en-US" altLang="en-US" sz="3200" i="1" dirty="0">
                <a:solidFill>
                  <a:srgbClr val="FFFFCC"/>
                </a:solidFill>
              </a:rPr>
              <a:t> </a:t>
            </a:r>
            <a:br>
              <a:rPr lang="en-US" altLang="en-US" sz="3200" i="1" dirty="0">
                <a:solidFill>
                  <a:srgbClr val="FFFFCC"/>
                </a:solidFill>
              </a:rPr>
            </a:br>
            <a:r>
              <a:rPr lang="en-US" altLang="en-US" sz="3200" dirty="0">
                <a:solidFill>
                  <a:srgbClr val="FFFFCC"/>
                </a:solidFill>
              </a:rPr>
              <a:t>(based on </a:t>
            </a:r>
            <a:r>
              <a:rPr lang="en-US" altLang="en-US" sz="3200" u="sng" dirty="0">
                <a:solidFill>
                  <a:srgbClr val="FFFFCC"/>
                </a:solidFill>
              </a:rPr>
              <a:t>context</a:t>
            </a:r>
            <a:r>
              <a:rPr lang="en-US" altLang="en-US" sz="3200" dirty="0">
                <a:solidFill>
                  <a:srgbClr val="FFFFCC"/>
                </a:solidFill>
              </a:rPr>
              <a:t>)    </a:t>
            </a:r>
          </a:p>
          <a:p>
            <a:pPr marL="914400" lvl="1" indent="-457200"/>
            <a:r>
              <a:rPr lang="en-US" altLang="en-US" sz="3200" dirty="0">
                <a:solidFill>
                  <a:srgbClr val="FFFFCC"/>
                </a:solidFill>
              </a:rPr>
              <a:t>2</a:t>
            </a:r>
            <a:r>
              <a:rPr lang="en-US" altLang="en-US" sz="3200" baseline="30000" dirty="0">
                <a:solidFill>
                  <a:srgbClr val="FFFFCC"/>
                </a:solidFill>
              </a:rPr>
              <a:t>nd</a:t>
            </a:r>
            <a:r>
              <a:rPr lang="en-US" altLang="en-US" sz="3200" dirty="0">
                <a:solidFill>
                  <a:srgbClr val="FFFFCC"/>
                </a:solidFill>
              </a:rPr>
              <a:t> Century B.C. papyri uses the word in this sense</a:t>
            </a:r>
            <a:r>
              <a:rPr lang="en-US" altLang="en-US" sz="2400" dirty="0">
                <a:solidFill>
                  <a:srgbClr val="FFFFCC"/>
                </a:solidFill>
              </a:rPr>
              <a:t>   </a:t>
            </a:r>
            <a:r>
              <a:rPr lang="en-US" altLang="en-US" sz="2000" dirty="0">
                <a:solidFill>
                  <a:schemeClr val="bg1"/>
                </a:solidFill>
              </a:rPr>
              <a:t>(M-M, xv)</a:t>
            </a:r>
          </a:p>
          <a:p>
            <a:endParaRPr lang="en-US" altLang="en-US" sz="3100" dirty="0">
              <a:solidFill>
                <a:schemeClr val="bg1"/>
              </a:solidFill>
            </a:endParaRPr>
          </a:p>
          <a:p>
            <a:endParaRPr lang="en-US" altLang="en-US" sz="3200" dirty="0">
              <a:solidFill>
                <a:schemeClr val="bg1"/>
              </a:solidFill>
            </a:endParaRPr>
          </a:p>
        </p:txBody>
      </p:sp>
    </p:spTree>
    <p:extLst>
      <p:ext uri="{BB962C8B-B14F-4D97-AF65-F5344CB8AC3E}">
        <p14:creationId xmlns:p14="http://schemas.microsoft.com/office/powerpoint/2010/main" val="383994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3. Grammatical problems</a:t>
            </a:r>
          </a:p>
        </p:txBody>
      </p:sp>
      <p:sp>
        <p:nvSpPr>
          <p:cNvPr id="3075" name="Rectangle 3"/>
          <p:cNvSpPr>
            <a:spLocks noGrp="1" noChangeArrowheads="1"/>
          </p:cNvSpPr>
          <p:nvPr>
            <p:ph idx="1"/>
          </p:nvPr>
        </p:nvSpPr>
        <p:spPr>
          <a:xfrm>
            <a:off x="364840" y="914400"/>
            <a:ext cx="8418944" cy="5562600"/>
          </a:xfrm>
        </p:spPr>
        <p:txBody>
          <a:bodyPr/>
          <a:lstStyle/>
          <a:p>
            <a:r>
              <a:rPr lang="en-US" altLang="en-US" dirty="0">
                <a:solidFill>
                  <a:srgbClr val="FFFFCC"/>
                </a:solidFill>
              </a:rPr>
              <a:t>Passive voice   </a:t>
            </a:r>
          </a:p>
          <a:p>
            <a:pPr marL="914400" lvl="1" indent="-457200">
              <a:spcAft>
                <a:spcPts val="300"/>
              </a:spcAft>
            </a:pPr>
            <a:r>
              <a:rPr lang="en-US" altLang="en-US" sz="3200" dirty="0">
                <a:solidFill>
                  <a:schemeClr val="bg1"/>
                </a:solidFill>
              </a:rPr>
              <a:t>Jack </a:t>
            </a:r>
            <a:r>
              <a:rPr lang="en-US" altLang="en-US" sz="3200" i="1" u="sng" dirty="0">
                <a:solidFill>
                  <a:schemeClr val="bg1"/>
                </a:solidFill>
              </a:rPr>
              <a:t>was</a:t>
            </a:r>
            <a:r>
              <a:rPr lang="en-US" altLang="en-US" sz="3200" i="1" dirty="0">
                <a:solidFill>
                  <a:schemeClr val="bg1"/>
                </a:solidFill>
              </a:rPr>
              <a:t> </a:t>
            </a:r>
            <a:r>
              <a:rPr lang="en-US" altLang="en-US" sz="3200" i="1" u="sng" dirty="0">
                <a:solidFill>
                  <a:schemeClr val="bg1"/>
                </a:solidFill>
              </a:rPr>
              <a:t>hit</a:t>
            </a:r>
            <a:r>
              <a:rPr lang="en-US" altLang="en-US" sz="3200" dirty="0">
                <a:solidFill>
                  <a:schemeClr val="bg1"/>
                </a:solidFill>
              </a:rPr>
              <a:t> by the ball.   </a:t>
            </a:r>
            <a:endParaRPr lang="en-US" altLang="en-US" sz="3200" dirty="0">
              <a:solidFill>
                <a:srgbClr val="FFFFCC"/>
              </a:solidFill>
            </a:endParaRPr>
          </a:p>
          <a:p>
            <a:pPr marL="457200" lvl="1" indent="0">
              <a:spcBef>
                <a:spcPts val="600"/>
              </a:spcBef>
              <a:spcAft>
                <a:spcPts val="600"/>
              </a:spcAft>
              <a:buNone/>
            </a:pPr>
            <a:r>
              <a:rPr lang="en-US" altLang="en-US" sz="3200" dirty="0">
                <a:solidFill>
                  <a:srgbClr val="FFFFCC"/>
                </a:solidFill>
              </a:rPr>
              <a:t>	Contrast:  </a:t>
            </a:r>
            <a:r>
              <a:rPr lang="en-US" altLang="en-US" sz="3200" dirty="0">
                <a:solidFill>
                  <a:schemeClr val="bg1"/>
                </a:solidFill>
              </a:rPr>
              <a:t>The ball </a:t>
            </a:r>
            <a:r>
              <a:rPr lang="en-US" altLang="en-US" sz="3200" i="1" u="sng" dirty="0">
                <a:solidFill>
                  <a:schemeClr val="bg1"/>
                </a:solidFill>
              </a:rPr>
              <a:t>hit</a:t>
            </a:r>
            <a:r>
              <a:rPr lang="en-US" altLang="en-US" sz="3200" dirty="0">
                <a:solidFill>
                  <a:schemeClr val="bg1"/>
                </a:solidFill>
              </a:rPr>
              <a:t> Jack.   </a:t>
            </a:r>
          </a:p>
          <a:p>
            <a:pPr marL="914400" lvl="1" indent="-457200"/>
            <a:r>
              <a:rPr lang="en-US" altLang="en-US" sz="3200" dirty="0">
                <a:solidFill>
                  <a:srgbClr val="FFFFCC"/>
                </a:solidFill>
              </a:rPr>
              <a:t>Many West African languages have no passive voice.  Translators must supply an agent and an active verb     </a:t>
            </a:r>
          </a:p>
          <a:p>
            <a:endParaRPr lang="en-US" altLang="en-US" sz="3200" dirty="0">
              <a:solidFill>
                <a:schemeClr val="bg1"/>
              </a:solidFill>
            </a:endParaRPr>
          </a:p>
        </p:txBody>
      </p:sp>
    </p:spTree>
    <p:extLst>
      <p:ext uri="{BB962C8B-B14F-4D97-AF65-F5344CB8AC3E}">
        <p14:creationId xmlns:p14="http://schemas.microsoft.com/office/powerpoint/2010/main" val="295116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4. Cultural context</a:t>
            </a:r>
          </a:p>
        </p:txBody>
      </p:sp>
      <p:sp>
        <p:nvSpPr>
          <p:cNvPr id="3075" name="Rectangle 3"/>
          <p:cNvSpPr>
            <a:spLocks noGrp="1" noChangeArrowheads="1"/>
          </p:cNvSpPr>
          <p:nvPr>
            <p:ph idx="1"/>
          </p:nvPr>
        </p:nvSpPr>
        <p:spPr>
          <a:xfrm>
            <a:off x="364840" y="914400"/>
            <a:ext cx="8418944" cy="5562600"/>
          </a:xfrm>
        </p:spPr>
        <p:txBody>
          <a:bodyPr/>
          <a:lstStyle/>
          <a:p>
            <a:r>
              <a:rPr lang="en-US" altLang="en-US" dirty="0">
                <a:solidFill>
                  <a:srgbClr val="FFFFCC"/>
                </a:solidFill>
              </a:rPr>
              <a:t>Ex.7:13, Pharaoh’s hard heart</a:t>
            </a:r>
          </a:p>
          <a:p>
            <a:pPr lvl="1"/>
            <a:r>
              <a:rPr lang="en-US" altLang="en-US" sz="3200" dirty="0">
                <a:solidFill>
                  <a:srgbClr val="FFFFCC"/>
                </a:solidFill>
              </a:rPr>
              <a:t>In some languages, </a:t>
            </a:r>
            <a:r>
              <a:rPr lang="en-US" altLang="en-US" sz="3200" i="1" dirty="0">
                <a:solidFill>
                  <a:schemeClr val="bg1"/>
                </a:solidFill>
              </a:rPr>
              <a:t>hard heart</a:t>
            </a:r>
            <a:r>
              <a:rPr lang="en-US" altLang="en-US" sz="3200" dirty="0">
                <a:solidFill>
                  <a:schemeClr val="bg1"/>
                </a:solidFill>
              </a:rPr>
              <a:t> </a:t>
            </a:r>
            <a:r>
              <a:rPr lang="en-US" altLang="en-US" sz="3200" dirty="0">
                <a:solidFill>
                  <a:srgbClr val="FFFFCC"/>
                </a:solidFill>
              </a:rPr>
              <a:t>means “to be courageous”  </a:t>
            </a:r>
          </a:p>
          <a:p>
            <a:pPr lvl="1"/>
            <a:r>
              <a:rPr lang="en-US" altLang="en-US" sz="3200" dirty="0">
                <a:solidFill>
                  <a:srgbClr val="FFFFCC"/>
                </a:solidFill>
              </a:rPr>
              <a:t>Translators must find a way to convey the idea that he was </a:t>
            </a:r>
            <a:r>
              <a:rPr lang="en-US" altLang="en-US" sz="3200" i="1" dirty="0">
                <a:solidFill>
                  <a:schemeClr val="bg1"/>
                </a:solidFill>
              </a:rPr>
              <a:t>stubborn</a:t>
            </a:r>
            <a:endParaRPr lang="en-US" altLang="en-US" sz="3200" dirty="0">
              <a:solidFill>
                <a:schemeClr val="bg1"/>
              </a:solidFill>
            </a:endParaRPr>
          </a:p>
          <a:p>
            <a:endParaRPr lang="en-US" altLang="en-US" dirty="0">
              <a:solidFill>
                <a:schemeClr val="bg1"/>
              </a:solidFill>
            </a:endParaRPr>
          </a:p>
          <a:p>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val="69936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5. Idioms</a:t>
            </a:r>
          </a:p>
        </p:txBody>
      </p:sp>
      <p:sp>
        <p:nvSpPr>
          <p:cNvPr id="3075" name="Rectangle 3"/>
          <p:cNvSpPr>
            <a:spLocks noGrp="1" noChangeArrowheads="1"/>
          </p:cNvSpPr>
          <p:nvPr>
            <p:ph idx="1"/>
          </p:nvPr>
        </p:nvSpPr>
        <p:spPr>
          <a:xfrm>
            <a:off x="364840" y="914400"/>
            <a:ext cx="8418944" cy="5562600"/>
          </a:xfrm>
        </p:spPr>
        <p:txBody>
          <a:bodyPr/>
          <a:lstStyle/>
          <a:p>
            <a:r>
              <a:rPr lang="en-US" altLang="en-US" dirty="0">
                <a:solidFill>
                  <a:srgbClr val="FFFFCC"/>
                </a:solidFill>
              </a:rPr>
              <a:t>A saying that cannot be understood by the individual words that compose it.     </a:t>
            </a:r>
          </a:p>
          <a:p>
            <a:pPr algn="ctr">
              <a:buFont typeface="Wingdings" panose="05000000000000000000" pitchFamily="2" charset="2"/>
              <a:buNone/>
            </a:pPr>
            <a:r>
              <a:rPr lang="en-US" altLang="en-US" dirty="0">
                <a:solidFill>
                  <a:srgbClr val="FFFFCC"/>
                </a:solidFill>
              </a:rPr>
              <a:t>    </a:t>
            </a:r>
            <a:r>
              <a:rPr lang="en-US" altLang="en-US" dirty="0">
                <a:solidFill>
                  <a:schemeClr val="bg1"/>
                </a:solidFill>
              </a:rPr>
              <a:t>“My girlfriend is cool”</a:t>
            </a:r>
          </a:p>
          <a:p>
            <a:r>
              <a:rPr lang="en-US" altLang="en-US" dirty="0" err="1">
                <a:solidFill>
                  <a:srgbClr val="FFFFCC"/>
                </a:solidFill>
              </a:rPr>
              <a:t>Uduks</a:t>
            </a:r>
            <a:r>
              <a:rPr lang="en-US" altLang="en-US" dirty="0">
                <a:solidFill>
                  <a:srgbClr val="FFFFCC"/>
                </a:solidFill>
              </a:rPr>
              <a:t> of Ethiopia: </a:t>
            </a:r>
            <a:r>
              <a:rPr lang="en-US" altLang="en-US" i="1" dirty="0">
                <a:solidFill>
                  <a:srgbClr val="FFFFCC"/>
                </a:solidFill>
              </a:rPr>
              <a:t>“worry”    </a:t>
            </a:r>
          </a:p>
          <a:p>
            <a:pPr marL="855663" lvl="1" indent="-398463"/>
            <a:r>
              <a:rPr lang="en-US" altLang="en-US" sz="3200" i="1" dirty="0">
                <a:solidFill>
                  <a:srgbClr val="CCFFFF"/>
                </a:solidFill>
              </a:rPr>
              <a:t>“Do not shiver in your livers; you believe in God, believe also in me”</a:t>
            </a:r>
            <a:r>
              <a:rPr lang="en-US" altLang="en-US" sz="3200" i="1" dirty="0">
                <a:solidFill>
                  <a:srgbClr val="FFFFCC"/>
                </a:solidFill>
              </a:rPr>
              <a:t> </a:t>
            </a:r>
            <a:r>
              <a:rPr lang="en-US" altLang="en-US" sz="3200" dirty="0">
                <a:solidFill>
                  <a:schemeClr val="bg1"/>
                </a:solidFill>
              </a:rPr>
              <a:t>(Jn.14:1)</a:t>
            </a:r>
          </a:p>
          <a:p>
            <a:r>
              <a:rPr lang="en-US" altLang="en-US" i="1" dirty="0">
                <a:solidFill>
                  <a:srgbClr val="FFFFCC"/>
                </a:solidFill>
              </a:rPr>
              <a:t>“Peace” </a:t>
            </a:r>
            <a:r>
              <a:rPr lang="en-US" altLang="en-US" dirty="0">
                <a:solidFill>
                  <a:srgbClr val="FFFFCC"/>
                </a:solidFill>
              </a:rPr>
              <a:t>in some languages must be translated, ‘to sit down in one’s heart’ </a:t>
            </a:r>
            <a:endParaRPr lang="en-US" sz="3200" dirty="0">
              <a:solidFill>
                <a:schemeClr val="bg1"/>
              </a:solidFill>
            </a:endParaRPr>
          </a:p>
          <a:p>
            <a:pPr marL="0" indent="0">
              <a:spcAft>
                <a:spcPts val="0"/>
              </a:spcAft>
              <a:buNone/>
            </a:pPr>
            <a:endParaRPr lang="en-US" altLang="en-US" sz="3200" dirty="0">
              <a:solidFill>
                <a:schemeClr val="bg1"/>
              </a:solidFill>
            </a:endParaRPr>
          </a:p>
        </p:txBody>
      </p:sp>
    </p:spTree>
    <p:extLst>
      <p:ext uri="{BB962C8B-B14F-4D97-AF65-F5344CB8AC3E}">
        <p14:creationId xmlns:p14="http://schemas.microsoft.com/office/powerpoint/2010/main" val="102820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EAD4982-9D94-4150-AD63-E8122D74137E}"/>
              </a:ext>
            </a:extLst>
          </p:cNvPr>
          <p:cNvSpPr txBox="1">
            <a:spLocks/>
          </p:cNvSpPr>
          <p:nvPr/>
        </p:nvSpPr>
        <p:spPr bwMode="auto">
          <a:xfrm>
            <a:off x="2111099" y="1371600"/>
            <a:ext cx="4928696" cy="533400"/>
          </a:xfrm>
          <a:prstGeom prst="rect">
            <a:avLst/>
          </a:prstGeom>
          <a:solidFill>
            <a:schemeClr val="tx1">
              <a:lumMod val="85000"/>
              <a:lumOff val="15000"/>
            </a:schemeClr>
          </a:solidFill>
          <a:ln w="6350">
            <a:solidFill>
              <a:srgbClr val="FFCC00"/>
            </a:solid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Difficulties Of Translating</a:t>
            </a:r>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4D9AAB06-9E12-4EAD-ACFE-DC6CABA87054}"/>
              </a:ext>
            </a:extLst>
          </p:cNvPr>
          <p:cNvSpPr txBox="1">
            <a:spLocks/>
          </p:cNvSpPr>
          <p:nvPr/>
        </p:nvSpPr>
        <p:spPr bwMode="auto">
          <a:xfrm>
            <a:off x="1295400" y="2057400"/>
            <a:ext cx="6560095" cy="1295400"/>
          </a:xfrm>
          <a:prstGeom prst="rect">
            <a:avLst/>
          </a:prstGeom>
          <a:solidFill>
            <a:schemeClr val="tx1">
              <a:lumMod val="85000"/>
              <a:lumOff val="15000"/>
            </a:schemeClr>
          </a:solidFill>
          <a:ln w="6350">
            <a:solidFill>
              <a:srgbClr val="FFCC00"/>
            </a:solid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 The Septuagint (LXX)</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16643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Translated 200+ B.C.</a:t>
            </a:r>
          </a:p>
        </p:txBody>
      </p:sp>
      <p:sp>
        <p:nvSpPr>
          <p:cNvPr id="3075" name="Rectangle 3"/>
          <p:cNvSpPr>
            <a:spLocks noGrp="1" noChangeArrowheads="1"/>
          </p:cNvSpPr>
          <p:nvPr>
            <p:ph idx="1"/>
          </p:nvPr>
        </p:nvSpPr>
        <p:spPr>
          <a:xfrm>
            <a:off x="364840" y="914400"/>
            <a:ext cx="8418944" cy="5562600"/>
          </a:xfrm>
        </p:spPr>
        <p:txBody>
          <a:bodyPr/>
          <a:lstStyle/>
          <a:p>
            <a:r>
              <a:rPr lang="en-US" altLang="en-US" dirty="0">
                <a:solidFill>
                  <a:srgbClr val="FFFFCC"/>
                </a:solidFill>
              </a:rPr>
              <a:t>Met needs of Jews in Egypt who spoke Greek</a:t>
            </a:r>
          </a:p>
          <a:p>
            <a:r>
              <a:rPr lang="en-US" sz="3200" dirty="0">
                <a:solidFill>
                  <a:srgbClr val="FFFFCC"/>
                </a:solidFill>
              </a:rPr>
              <a:t>Autographs are </a:t>
            </a:r>
            <a:r>
              <a:rPr lang="en-US" sz="3200" dirty="0">
                <a:solidFill>
                  <a:srgbClr val="99FF33"/>
                </a:solidFill>
              </a:rPr>
              <a:t>actually</a:t>
            </a:r>
            <a:r>
              <a:rPr lang="en-US" sz="3200" dirty="0">
                <a:solidFill>
                  <a:srgbClr val="FFFFCC"/>
                </a:solidFill>
              </a:rPr>
              <a:t> inspired.</a:t>
            </a:r>
          </a:p>
          <a:p>
            <a:r>
              <a:rPr lang="en-US" dirty="0">
                <a:solidFill>
                  <a:srgbClr val="FFFFCC"/>
                </a:solidFill>
              </a:rPr>
              <a:t>Accurate translations are </a:t>
            </a:r>
            <a:r>
              <a:rPr lang="en-US" dirty="0">
                <a:solidFill>
                  <a:srgbClr val="99FF33"/>
                </a:solidFill>
              </a:rPr>
              <a:t>virtually</a:t>
            </a:r>
            <a:r>
              <a:rPr lang="en-US" dirty="0">
                <a:solidFill>
                  <a:srgbClr val="FFFFCC"/>
                </a:solidFill>
              </a:rPr>
              <a:t> inspired.</a:t>
            </a: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val="253140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Why is LXX so important?</a:t>
            </a:r>
          </a:p>
        </p:txBody>
      </p:sp>
      <p:sp>
        <p:nvSpPr>
          <p:cNvPr id="3075" name="Rectangle 3"/>
          <p:cNvSpPr>
            <a:spLocks noGrp="1" noChangeArrowheads="1"/>
          </p:cNvSpPr>
          <p:nvPr>
            <p:ph idx="1"/>
          </p:nvPr>
        </p:nvSpPr>
        <p:spPr>
          <a:xfrm>
            <a:off x="364840" y="914400"/>
            <a:ext cx="8418944" cy="5562600"/>
          </a:xfrm>
        </p:spPr>
        <p:txBody>
          <a:bodyPr/>
          <a:lstStyle/>
          <a:p>
            <a:pPr marL="341313" indent="-341313">
              <a:buNone/>
            </a:pPr>
            <a:r>
              <a:rPr lang="en-US" altLang="en-US" sz="2400" dirty="0">
                <a:solidFill>
                  <a:schemeClr val="bg1"/>
                </a:solidFill>
              </a:rPr>
              <a:t>1. </a:t>
            </a:r>
            <a:r>
              <a:rPr lang="en-US" altLang="en-US" dirty="0">
                <a:solidFill>
                  <a:schemeClr val="bg1"/>
                </a:solidFill>
              </a:rPr>
              <a:t>First attempt to reproduce Scriptures in another language.</a:t>
            </a:r>
          </a:p>
          <a:p>
            <a:pPr lvl="1">
              <a:buFont typeface="Arial" panose="020B0604020202020204" pitchFamily="34" charset="0"/>
              <a:buChar char="•"/>
            </a:pPr>
            <a:r>
              <a:rPr lang="en-US" altLang="en-US" sz="3200" dirty="0">
                <a:solidFill>
                  <a:srgbClr val="FFFFCC"/>
                </a:solidFill>
              </a:rPr>
              <a:t>Style:  </a:t>
            </a:r>
            <a:r>
              <a:rPr lang="en-US" altLang="en-US" sz="3200" dirty="0" err="1">
                <a:solidFill>
                  <a:srgbClr val="FFFFCC"/>
                </a:solidFill>
              </a:rPr>
              <a:t>Koine</a:t>
            </a:r>
            <a:endParaRPr lang="en-US" altLang="en-US" sz="3200" dirty="0">
              <a:solidFill>
                <a:srgbClr val="FFFFCC"/>
              </a:solidFill>
            </a:endParaRPr>
          </a:p>
          <a:p>
            <a:pPr lvl="1">
              <a:buFont typeface="Arial" panose="020B0604020202020204" pitchFamily="34" charset="0"/>
              <a:buChar char="•"/>
            </a:pPr>
            <a:r>
              <a:rPr lang="en-US" altLang="en-US" sz="3200" dirty="0">
                <a:solidFill>
                  <a:srgbClr val="FFFFCC"/>
                </a:solidFill>
              </a:rPr>
              <a:t>Before the discovery of the Dead Sea Scrolls (1947), LXX was 1000 years older than earliest Hebrew MS</a:t>
            </a:r>
          </a:p>
          <a:p>
            <a:pPr lvl="1"/>
            <a:endParaRPr lang="en-US"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val="361467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874980" y="914400"/>
            <a:ext cx="5400964" cy="1447800"/>
          </a:xfrm>
          <a:prstGeom prst="roundRect">
            <a:avLst/>
          </a:prstGeom>
          <a:solidFill>
            <a:schemeClr val="accent6">
              <a:lumMod val="50000"/>
            </a:schemeClr>
          </a:solidFill>
          <a:ln w="3175">
            <a:solidFill>
              <a:srgbClr val="99FF3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FF00"/>
                </a:solidFill>
              </a:rPr>
              <a:t>Are Our Translations Reliable?</a:t>
            </a:r>
            <a:endParaRPr lang="en-US" sz="4000" dirty="0">
              <a:solidFill>
                <a:srgbClr val="FFFF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59408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Why is LXX so important?</a:t>
            </a:r>
          </a:p>
        </p:txBody>
      </p:sp>
      <p:sp>
        <p:nvSpPr>
          <p:cNvPr id="3075" name="Rectangle 3"/>
          <p:cNvSpPr>
            <a:spLocks noGrp="1" noChangeArrowheads="1"/>
          </p:cNvSpPr>
          <p:nvPr>
            <p:ph idx="1"/>
          </p:nvPr>
        </p:nvSpPr>
        <p:spPr>
          <a:xfrm>
            <a:off x="364840" y="914400"/>
            <a:ext cx="8418944" cy="5562600"/>
          </a:xfrm>
        </p:spPr>
        <p:txBody>
          <a:bodyPr/>
          <a:lstStyle/>
          <a:p>
            <a:pPr marL="0" indent="0">
              <a:buNone/>
            </a:pPr>
            <a:r>
              <a:rPr lang="en-US" altLang="en-US" sz="2400" dirty="0">
                <a:solidFill>
                  <a:schemeClr val="bg1"/>
                </a:solidFill>
              </a:rPr>
              <a:t>2. </a:t>
            </a:r>
            <a:r>
              <a:rPr lang="en-US" altLang="en-US" dirty="0">
                <a:solidFill>
                  <a:schemeClr val="bg1"/>
                </a:solidFill>
              </a:rPr>
              <a:t>Majority of NT writers quote it</a:t>
            </a:r>
          </a:p>
          <a:p>
            <a:pPr lvl="1"/>
            <a:r>
              <a:rPr lang="en-US" altLang="en-US" sz="3200" dirty="0">
                <a:solidFill>
                  <a:srgbClr val="FFFFCC"/>
                </a:solidFill>
              </a:rPr>
              <a:t>More than 300 quotations</a:t>
            </a:r>
          </a:p>
          <a:p>
            <a:pPr lvl="1"/>
            <a:r>
              <a:rPr lang="en-US" altLang="en-US" sz="3200" dirty="0">
                <a:solidFill>
                  <a:srgbClr val="FFFFCC"/>
                </a:solidFill>
              </a:rPr>
              <a:t>Approved examples of quoting from a translation to establish God's will   </a:t>
            </a:r>
          </a:p>
          <a:p>
            <a:pPr marL="1314450" lvl="2" indent="-457200"/>
            <a:r>
              <a:rPr lang="en-US" altLang="en-US" sz="3200" dirty="0">
                <a:solidFill>
                  <a:schemeClr val="bg1"/>
                </a:solidFill>
              </a:rPr>
              <a:t>1 Pt.2:7 (LXX), 8 (MT).      Ac.2:11</a:t>
            </a: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val="286485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Why is LXX so important?</a:t>
            </a:r>
          </a:p>
        </p:txBody>
      </p:sp>
      <p:sp>
        <p:nvSpPr>
          <p:cNvPr id="3075" name="Rectangle 3"/>
          <p:cNvSpPr>
            <a:spLocks noGrp="1" noChangeArrowheads="1"/>
          </p:cNvSpPr>
          <p:nvPr>
            <p:ph idx="1"/>
          </p:nvPr>
        </p:nvSpPr>
        <p:spPr>
          <a:xfrm>
            <a:off x="364840" y="914400"/>
            <a:ext cx="8418944" cy="5562600"/>
          </a:xfrm>
        </p:spPr>
        <p:txBody>
          <a:bodyPr/>
          <a:lstStyle/>
          <a:p>
            <a:pPr marL="0" indent="0">
              <a:buNone/>
            </a:pPr>
            <a:r>
              <a:rPr lang="en-US" altLang="en-US" sz="2400" dirty="0">
                <a:solidFill>
                  <a:schemeClr val="bg1"/>
                </a:solidFill>
              </a:rPr>
              <a:t>3. </a:t>
            </a:r>
            <a:r>
              <a:rPr lang="en-US" altLang="en-US" dirty="0">
                <a:solidFill>
                  <a:schemeClr val="bg1"/>
                </a:solidFill>
              </a:rPr>
              <a:t>NT reflects LXX influence</a:t>
            </a:r>
          </a:p>
          <a:p>
            <a:pPr lvl="1"/>
            <a:r>
              <a:rPr lang="en-US" altLang="en-US" sz="3200" dirty="0">
                <a:solidFill>
                  <a:srgbClr val="FFFFCC"/>
                </a:solidFill>
              </a:rPr>
              <a:t>Both content and vocabulary    </a:t>
            </a:r>
          </a:p>
          <a:p>
            <a:pPr lvl="1"/>
            <a:r>
              <a:rPr lang="en-US" altLang="en-US" sz="3200" dirty="0">
                <a:solidFill>
                  <a:srgbClr val="FFFFCC"/>
                </a:solidFill>
              </a:rPr>
              <a:t>Augustus and Tiberius scorned the title “Lord”; it contradicted Roman conception of the empire as a </a:t>
            </a:r>
            <a:r>
              <a:rPr lang="en-US" altLang="en-US" sz="3200" dirty="0" err="1">
                <a:solidFill>
                  <a:srgbClr val="FFFFCC"/>
                </a:solidFill>
              </a:rPr>
              <a:t>principate</a:t>
            </a:r>
            <a:r>
              <a:rPr lang="en-US" altLang="en-US" sz="3200" dirty="0">
                <a:solidFill>
                  <a:srgbClr val="FFFFCC"/>
                </a:solidFill>
              </a:rPr>
              <a:t>  </a:t>
            </a:r>
          </a:p>
          <a:p>
            <a:pPr marL="1314450" lvl="2" indent="-457200"/>
            <a:r>
              <a:rPr lang="en-US" altLang="en-US" sz="3200" dirty="0">
                <a:solidFill>
                  <a:srgbClr val="FFFFCC"/>
                </a:solidFill>
              </a:rPr>
              <a:t>LXX:  6000+ times of JHVH</a:t>
            </a:r>
          </a:p>
          <a:p>
            <a:pPr marL="1314450" lvl="2" indent="-457200"/>
            <a:r>
              <a:rPr lang="en-US" altLang="en-US" sz="3200" dirty="0">
                <a:solidFill>
                  <a:srgbClr val="FFFFCC"/>
                </a:solidFill>
              </a:rPr>
              <a:t>NT: In reign of Nero </a:t>
            </a:r>
            <a:r>
              <a:rPr lang="en-US" altLang="en-US" sz="3200" dirty="0">
                <a:solidFill>
                  <a:schemeClr val="bg1"/>
                </a:solidFill>
              </a:rPr>
              <a:t>(Ac.25:26) </a:t>
            </a:r>
            <a:r>
              <a:rPr lang="en-US" altLang="en-US" sz="3200" dirty="0">
                <a:solidFill>
                  <a:srgbClr val="FFFFCC"/>
                </a:solidFill>
              </a:rPr>
              <a:t>“Lord” increases in frequency in NT as title of Jesus </a:t>
            </a:r>
            <a:r>
              <a:rPr lang="en-US" altLang="en-US" sz="3200" dirty="0">
                <a:solidFill>
                  <a:schemeClr val="bg1"/>
                </a:solidFill>
              </a:rPr>
              <a:t>(cf. Ph.2:9, 11)</a:t>
            </a:r>
          </a:p>
          <a:p>
            <a:endParaRPr lang="en-US" altLang="en-US" sz="3200" dirty="0">
              <a:solidFill>
                <a:schemeClr val="bg1"/>
              </a:solidFill>
            </a:endParaRPr>
          </a:p>
        </p:txBody>
      </p:sp>
    </p:spTree>
    <p:extLst>
      <p:ext uri="{BB962C8B-B14F-4D97-AF65-F5344CB8AC3E}">
        <p14:creationId xmlns:p14="http://schemas.microsoft.com/office/powerpoint/2010/main" val="362370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Why is LXX so important?</a:t>
            </a:r>
          </a:p>
        </p:txBody>
      </p:sp>
      <p:sp>
        <p:nvSpPr>
          <p:cNvPr id="3075" name="Rectangle 3"/>
          <p:cNvSpPr>
            <a:spLocks noGrp="1" noChangeArrowheads="1"/>
          </p:cNvSpPr>
          <p:nvPr>
            <p:ph idx="1"/>
          </p:nvPr>
        </p:nvSpPr>
        <p:spPr>
          <a:xfrm>
            <a:off x="364840" y="914400"/>
            <a:ext cx="8418944" cy="5562600"/>
          </a:xfrm>
        </p:spPr>
        <p:txBody>
          <a:bodyPr/>
          <a:lstStyle/>
          <a:p>
            <a:pPr marL="0" indent="0">
              <a:buNone/>
            </a:pPr>
            <a:r>
              <a:rPr lang="en-US" altLang="en-US" sz="2400" dirty="0">
                <a:solidFill>
                  <a:schemeClr val="bg1"/>
                </a:solidFill>
              </a:rPr>
              <a:t>4. </a:t>
            </a:r>
            <a:r>
              <a:rPr lang="en-US" altLang="en-US" dirty="0">
                <a:solidFill>
                  <a:schemeClr val="bg1"/>
                </a:solidFill>
              </a:rPr>
              <a:t>LXX helped evangelize the world</a:t>
            </a:r>
          </a:p>
          <a:p>
            <a:pPr lvl="1"/>
            <a:r>
              <a:rPr lang="en-US" altLang="en-US" sz="3200" dirty="0">
                <a:solidFill>
                  <a:srgbClr val="FFFFCC"/>
                </a:solidFill>
              </a:rPr>
              <a:t>Alexander spread the Greek language around the world.    LXX helped to prepare people for the coming Messiah</a:t>
            </a:r>
          </a:p>
          <a:p>
            <a:pPr marL="914400" lvl="1" indent="-457200"/>
            <a:r>
              <a:rPr lang="en-US" altLang="en-US" sz="3200" dirty="0">
                <a:solidFill>
                  <a:srgbClr val="FFFFCC"/>
                </a:solidFill>
              </a:rPr>
              <a:t>Jews rejected the LXX about AD 100      </a:t>
            </a:r>
          </a:p>
          <a:p>
            <a:pPr marL="914400" lvl="1" indent="-457200"/>
            <a:r>
              <a:rPr lang="en-US" altLang="en-US" sz="3200" dirty="0">
                <a:solidFill>
                  <a:schemeClr val="bg1"/>
                </a:solidFill>
              </a:rPr>
              <a:t>Ac.8:32-33, word for word from LXX of Is.53:7-8</a:t>
            </a:r>
          </a:p>
          <a:p>
            <a:pPr lvl="1"/>
            <a:endParaRPr lang="en-US" altLang="en-US" sz="3200" dirty="0">
              <a:solidFill>
                <a:srgbClr val="FFFFCC"/>
              </a:solidFill>
            </a:endParaRPr>
          </a:p>
          <a:p>
            <a:endParaRPr lang="en-US" altLang="en-US" sz="3200" dirty="0">
              <a:solidFill>
                <a:schemeClr val="bg1"/>
              </a:solidFill>
            </a:endParaRPr>
          </a:p>
        </p:txBody>
      </p:sp>
    </p:spTree>
    <p:extLst>
      <p:ext uri="{BB962C8B-B14F-4D97-AF65-F5344CB8AC3E}">
        <p14:creationId xmlns:p14="http://schemas.microsoft.com/office/powerpoint/2010/main" val="13420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Why is LXX so important?</a:t>
            </a:r>
          </a:p>
        </p:txBody>
      </p:sp>
      <p:sp>
        <p:nvSpPr>
          <p:cNvPr id="3075" name="Rectangle 3"/>
          <p:cNvSpPr>
            <a:spLocks noGrp="1" noChangeArrowheads="1"/>
          </p:cNvSpPr>
          <p:nvPr>
            <p:ph idx="1"/>
          </p:nvPr>
        </p:nvSpPr>
        <p:spPr>
          <a:xfrm>
            <a:off x="364840" y="914400"/>
            <a:ext cx="8418944" cy="5562600"/>
          </a:xfrm>
        </p:spPr>
        <p:txBody>
          <a:bodyPr/>
          <a:lstStyle/>
          <a:p>
            <a:pPr marL="0" indent="0">
              <a:buNone/>
            </a:pPr>
            <a:r>
              <a:rPr lang="en-US" altLang="en-US" sz="2400" dirty="0">
                <a:solidFill>
                  <a:schemeClr val="bg1"/>
                </a:solidFill>
              </a:rPr>
              <a:t>5. </a:t>
            </a:r>
            <a:r>
              <a:rPr lang="en-US" altLang="en-US" dirty="0">
                <a:solidFill>
                  <a:schemeClr val="bg1"/>
                </a:solidFill>
              </a:rPr>
              <a:t>LXX clarifies many NT words</a:t>
            </a:r>
          </a:p>
          <a:p>
            <a:pPr lvl="1"/>
            <a:r>
              <a:rPr lang="en-US" altLang="en-US" sz="3200" dirty="0">
                <a:solidFill>
                  <a:srgbClr val="FFFFCC"/>
                </a:solidFill>
              </a:rPr>
              <a:t>“Church” does not occur in OT, but the same Greek word occurs about 100 times (LXX)</a:t>
            </a:r>
          </a:p>
          <a:p>
            <a:pPr lvl="1"/>
            <a:endParaRPr lang="en-US" altLang="en-US" sz="3200" dirty="0">
              <a:solidFill>
                <a:srgbClr val="FFFFCC"/>
              </a:solidFill>
            </a:endParaRPr>
          </a:p>
          <a:p>
            <a:endParaRPr lang="en-US" altLang="en-US" sz="3200" dirty="0">
              <a:solidFill>
                <a:schemeClr val="bg1"/>
              </a:solidFill>
            </a:endParaRPr>
          </a:p>
        </p:txBody>
      </p:sp>
    </p:spTree>
    <p:extLst>
      <p:ext uri="{BB962C8B-B14F-4D97-AF65-F5344CB8AC3E}">
        <p14:creationId xmlns:p14="http://schemas.microsoft.com/office/powerpoint/2010/main" val="71517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Why is LXX so important?</a:t>
            </a:r>
          </a:p>
        </p:txBody>
      </p:sp>
      <p:sp>
        <p:nvSpPr>
          <p:cNvPr id="3075" name="Rectangle 3"/>
          <p:cNvSpPr>
            <a:spLocks noGrp="1" noChangeArrowheads="1"/>
          </p:cNvSpPr>
          <p:nvPr>
            <p:ph idx="1"/>
          </p:nvPr>
        </p:nvSpPr>
        <p:spPr>
          <a:xfrm>
            <a:off x="364840" y="914400"/>
            <a:ext cx="8418944" cy="5562600"/>
          </a:xfrm>
        </p:spPr>
        <p:txBody>
          <a:bodyPr/>
          <a:lstStyle/>
          <a:p>
            <a:pPr marL="341313" indent="-341313">
              <a:buNone/>
            </a:pPr>
            <a:r>
              <a:rPr lang="en-US" altLang="en-US" sz="2400" dirty="0">
                <a:solidFill>
                  <a:schemeClr val="bg1"/>
                </a:solidFill>
              </a:rPr>
              <a:t>6. </a:t>
            </a:r>
            <a:r>
              <a:rPr lang="en-US" altLang="en-US" dirty="0">
                <a:solidFill>
                  <a:schemeClr val="bg1"/>
                </a:solidFill>
              </a:rPr>
              <a:t>Contributes to understanding of OT passages</a:t>
            </a:r>
          </a:p>
          <a:p>
            <a:pPr lvl="1"/>
            <a:r>
              <a:rPr lang="en-US" altLang="en-US" sz="3200" dirty="0">
                <a:solidFill>
                  <a:schemeClr val="bg1"/>
                </a:solidFill>
              </a:rPr>
              <a:t>Gn.3:15, </a:t>
            </a:r>
            <a:r>
              <a:rPr lang="en-US" altLang="en-US" sz="3200" dirty="0">
                <a:solidFill>
                  <a:srgbClr val="FFFFCC"/>
                </a:solidFill>
              </a:rPr>
              <a:t>seed of woman who would defeat Satan in LXX is “</a:t>
            </a:r>
            <a:r>
              <a:rPr lang="en-US" altLang="en-US" sz="3200" i="1" dirty="0">
                <a:solidFill>
                  <a:srgbClr val="FFFFCC"/>
                </a:solidFill>
              </a:rPr>
              <a:t>he</a:t>
            </a:r>
            <a:r>
              <a:rPr lang="en-US" altLang="en-US" sz="3200" dirty="0">
                <a:solidFill>
                  <a:srgbClr val="FFFFCC"/>
                </a:solidFill>
              </a:rPr>
              <a:t>,” not “</a:t>
            </a:r>
            <a:r>
              <a:rPr lang="en-US" altLang="en-US" sz="3200" i="1" dirty="0">
                <a:solidFill>
                  <a:srgbClr val="FFFFCC"/>
                </a:solidFill>
              </a:rPr>
              <a:t>it</a:t>
            </a:r>
            <a:r>
              <a:rPr lang="en-US" altLang="en-US" sz="3200" dirty="0">
                <a:solidFill>
                  <a:srgbClr val="FFFFCC"/>
                </a:solidFill>
              </a:rPr>
              <a:t>”</a:t>
            </a:r>
          </a:p>
          <a:p>
            <a:pPr lvl="1"/>
            <a:r>
              <a:rPr lang="en-US" altLang="en-US" sz="3200" dirty="0">
                <a:solidFill>
                  <a:schemeClr val="bg1"/>
                </a:solidFill>
              </a:rPr>
              <a:t>Is.7:14, </a:t>
            </a:r>
            <a:r>
              <a:rPr lang="en-US" altLang="en-US" sz="3200" dirty="0">
                <a:solidFill>
                  <a:srgbClr val="FFFFCC"/>
                </a:solidFill>
              </a:rPr>
              <a:t>LXX uses term that undoubtedly means virgin </a:t>
            </a:r>
          </a:p>
          <a:p>
            <a:pPr lvl="1"/>
            <a:r>
              <a:rPr lang="en-US" altLang="en-US" sz="3200" dirty="0">
                <a:solidFill>
                  <a:schemeClr val="bg1"/>
                </a:solidFill>
              </a:rPr>
              <a:t>Dt.32:43, </a:t>
            </a:r>
            <a:r>
              <a:rPr lang="en-US" altLang="en-US" sz="3200" dirty="0">
                <a:solidFill>
                  <a:srgbClr val="FFFFCC"/>
                </a:solidFill>
              </a:rPr>
              <a:t>quoted in Hb.1:6, </a:t>
            </a:r>
            <a:r>
              <a:rPr lang="en-US" altLang="en-US" sz="3200" dirty="0">
                <a:solidFill>
                  <a:srgbClr val="FFFFCC"/>
                </a:solidFill>
                <a:effectLst>
                  <a:outerShdw blurRad="38100" dist="38100" dir="2700000" algn="tl">
                    <a:srgbClr val="C0C0C0"/>
                  </a:outerShdw>
                </a:effectLst>
              </a:rPr>
              <a:t>“</a:t>
            </a:r>
            <a:r>
              <a:rPr lang="en-US" altLang="en-US" sz="3200" i="1" dirty="0">
                <a:solidFill>
                  <a:srgbClr val="FFFFCC"/>
                </a:solidFill>
                <a:effectLst>
                  <a:outerShdw blurRad="38100" dist="38100" dir="2700000" algn="tl">
                    <a:srgbClr val="C0C0C0"/>
                  </a:outerShdw>
                </a:effectLst>
              </a:rPr>
              <a:t>let all the angels of God worship Him</a:t>
            </a:r>
            <a:r>
              <a:rPr lang="en-US" altLang="en-US" sz="3200" dirty="0">
                <a:solidFill>
                  <a:srgbClr val="FFFFCC"/>
                </a:solidFill>
                <a:effectLst>
                  <a:outerShdw blurRad="38100" dist="38100" dir="2700000" algn="tl">
                    <a:srgbClr val="C0C0C0"/>
                  </a:outerShdw>
                </a:effectLst>
              </a:rPr>
              <a:t>”</a:t>
            </a:r>
            <a:r>
              <a:rPr lang="en-US" altLang="en-US" sz="3200" dirty="0">
                <a:solidFill>
                  <a:srgbClr val="FFFFCC"/>
                </a:solidFill>
              </a:rPr>
              <a:t>  </a:t>
            </a:r>
            <a:br>
              <a:rPr lang="en-US" altLang="en-US" sz="3200" dirty="0">
                <a:solidFill>
                  <a:srgbClr val="FFFFCC"/>
                </a:solidFill>
              </a:rPr>
            </a:br>
            <a:r>
              <a:rPr lang="en-US" altLang="en-US" sz="3200" dirty="0">
                <a:solidFill>
                  <a:srgbClr val="FFFFCC"/>
                </a:solidFill>
              </a:rPr>
              <a:t>(LXX and DSS; not in MT)</a:t>
            </a:r>
          </a:p>
          <a:p>
            <a:pPr lvl="1"/>
            <a:endParaRPr lang="en-US" altLang="en-US" sz="3200" dirty="0">
              <a:solidFill>
                <a:schemeClr val="bg1"/>
              </a:solidFill>
            </a:endParaRPr>
          </a:p>
          <a:p>
            <a:endParaRPr lang="en-US" altLang="en-US" sz="3200" dirty="0">
              <a:solidFill>
                <a:schemeClr val="bg1"/>
              </a:solidFill>
            </a:endParaRPr>
          </a:p>
        </p:txBody>
      </p:sp>
    </p:spTree>
    <p:extLst>
      <p:ext uri="{BB962C8B-B14F-4D97-AF65-F5344CB8AC3E}">
        <p14:creationId xmlns:p14="http://schemas.microsoft.com/office/powerpoint/2010/main" val="305403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EAD4982-9D94-4150-AD63-E8122D74137E}"/>
              </a:ext>
            </a:extLst>
          </p:cNvPr>
          <p:cNvSpPr txBox="1">
            <a:spLocks/>
          </p:cNvSpPr>
          <p:nvPr/>
        </p:nvSpPr>
        <p:spPr bwMode="auto">
          <a:xfrm>
            <a:off x="2111099" y="1371600"/>
            <a:ext cx="4928696" cy="533400"/>
          </a:xfrm>
          <a:prstGeom prst="rect">
            <a:avLst/>
          </a:prstGeom>
          <a:solidFill>
            <a:schemeClr val="tx1">
              <a:lumMod val="85000"/>
              <a:lumOff val="15000"/>
            </a:schemeClr>
          </a:solidFill>
          <a:ln w="6350">
            <a:solidFill>
              <a:srgbClr val="FFCC00"/>
            </a:solid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Difficulties Of Translating</a:t>
            </a:r>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4D9AAB06-9E12-4EAD-ACFE-DC6CABA87054}"/>
              </a:ext>
            </a:extLst>
          </p:cNvPr>
          <p:cNvSpPr txBox="1">
            <a:spLocks/>
          </p:cNvSpPr>
          <p:nvPr/>
        </p:nvSpPr>
        <p:spPr bwMode="auto">
          <a:xfrm>
            <a:off x="1295400" y="2743200"/>
            <a:ext cx="6560095" cy="1295400"/>
          </a:xfrm>
          <a:prstGeom prst="rect">
            <a:avLst/>
          </a:prstGeom>
          <a:solidFill>
            <a:schemeClr val="tx1">
              <a:lumMod val="85000"/>
              <a:lumOff val="15000"/>
            </a:schemeClr>
          </a:solidFill>
          <a:ln w="6350">
            <a:solidFill>
              <a:srgbClr val="FFCC00"/>
            </a:solid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III. Wise and Foolish Versions</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itle 1">
            <a:extLst>
              <a:ext uri="{FF2B5EF4-FFF2-40B4-BE49-F238E27FC236}">
                <a16:creationId xmlns:a16="http://schemas.microsoft.com/office/drawing/2014/main" id="{278D66BE-0D11-4DAA-9F6F-78C21F5D4510}"/>
              </a:ext>
            </a:extLst>
          </p:cNvPr>
          <p:cNvSpPr txBox="1">
            <a:spLocks/>
          </p:cNvSpPr>
          <p:nvPr/>
        </p:nvSpPr>
        <p:spPr bwMode="auto">
          <a:xfrm>
            <a:off x="2115128" y="2057400"/>
            <a:ext cx="4928696" cy="533400"/>
          </a:xfrm>
          <a:prstGeom prst="rect">
            <a:avLst/>
          </a:prstGeom>
          <a:solidFill>
            <a:schemeClr val="tx1">
              <a:lumMod val="85000"/>
              <a:lumOff val="15000"/>
            </a:schemeClr>
          </a:solidFill>
          <a:ln w="6350">
            <a:solidFill>
              <a:srgbClr val="FFCC00"/>
            </a:solid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The Septuagint (LXX)</a:t>
            </a:r>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81946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Why do we need translations?</a:t>
            </a:r>
          </a:p>
        </p:txBody>
      </p:sp>
      <p:sp>
        <p:nvSpPr>
          <p:cNvPr id="3075" name="Rectangle 3"/>
          <p:cNvSpPr>
            <a:spLocks noGrp="1" noChangeArrowheads="1"/>
          </p:cNvSpPr>
          <p:nvPr>
            <p:ph idx="1"/>
          </p:nvPr>
        </p:nvSpPr>
        <p:spPr>
          <a:xfrm>
            <a:off x="364840" y="914400"/>
            <a:ext cx="8418944" cy="5562600"/>
          </a:xfrm>
        </p:spPr>
        <p:txBody>
          <a:bodyPr/>
          <a:lstStyle/>
          <a:p>
            <a:pPr marL="341313" indent="-341313">
              <a:buNone/>
            </a:pPr>
            <a:r>
              <a:rPr lang="en-US" altLang="en-US" dirty="0">
                <a:solidFill>
                  <a:srgbClr val="FFFFCC"/>
                </a:solidFill>
              </a:rPr>
              <a:t>Hebrew OT </a:t>
            </a:r>
            <a:r>
              <a:rPr lang="en-US" altLang="en-US" dirty="0">
                <a:solidFill>
                  <a:schemeClr val="bg1"/>
                </a:solidFill>
              </a:rPr>
              <a:t>(Gn.1:1):</a:t>
            </a:r>
          </a:p>
          <a:p>
            <a:pPr marL="0" indent="0">
              <a:spcAft>
                <a:spcPts val="1800"/>
              </a:spcAft>
              <a:buNone/>
            </a:pPr>
            <a:r>
              <a:rPr lang="en-US" dirty="0">
                <a:solidFill>
                  <a:schemeClr val="bg1"/>
                </a:solidFill>
                <a:latin typeface="SBL Hebrew"/>
              </a:rPr>
              <a:t>	</a:t>
            </a:r>
            <a:r>
              <a:rPr lang="he-IL" dirty="0">
                <a:solidFill>
                  <a:schemeClr val="bg1"/>
                </a:solidFill>
                <a:latin typeface="SBL Hebrew"/>
              </a:rPr>
              <a:t>בְּרֵאשִׁ֖ית בָּרָ֣א אֱלֹהִ֑ים אֵ֥ת הַשָּׁמַ֖יִם וְאֵ֥ת הָאָֽרֶץ׃</a:t>
            </a:r>
            <a:endParaRPr lang="en-US" altLang="en-US" dirty="0">
              <a:solidFill>
                <a:schemeClr val="bg1"/>
              </a:solidFill>
            </a:endParaRPr>
          </a:p>
          <a:p>
            <a:pPr marL="341313" indent="-341313">
              <a:buNone/>
            </a:pPr>
            <a:r>
              <a:rPr lang="en-US" altLang="en-US" dirty="0">
                <a:solidFill>
                  <a:srgbClr val="FFFFCC"/>
                </a:solidFill>
              </a:rPr>
              <a:t>LXX </a:t>
            </a:r>
            <a:r>
              <a:rPr lang="en-US" altLang="en-US" dirty="0">
                <a:solidFill>
                  <a:schemeClr val="bg1"/>
                </a:solidFill>
              </a:rPr>
              <a:t>(Gn.1:1):</a:t>
            </a:r>
          </a:p>
          <a:p>
            <a:pPr>
              <a:spcAft>
                <a:spcPts val="1800"/>
              </a:spcAft>
            </a:pPr>
            <a:r>
              <a:rPr lang="el-GR" dirty="0">
                <a:solidFill>
                  <a:schemeClr val="bg1"/>
                </a:solidFill>
              </a:rPr>
              <a:t>Ἐν ἀρχῇ ἐποίησεν ὁ θεὸς τὸν οὐρανὸν καὶ τὴν γῆν. </a:t>
            </a:r>
            <a:endParaRPr lang="en-US" altLang="en-US" dirty="0">
              <a:solidFill>
                <a:schemeClr val="bg1"/>
              </a:solidFill>
            </a:endParaRPr>
          </a:p>
          <a:p>
            <a:pPr marL="341313" indent="-341313">
              <a:buNone/>
            </a:pPr>
            <a:r>
              <a:rPr lang="en-US" altLang="en-US" dirty="0">
                <a:solidFill>
                  <a:srgbClr val="FFFFCC"/>
                </a:solidFill>
              </a:rPr>
              <a:t>Greek NT </a:t>
            </a:r>
            <a:r>
              <a:rPr lang="en-US" altLang="en-US" dirty="0">
                <a:solidFill>
                  <a:schemeClr val="bg1"/>
                </a:solidFill>
              </a:rPr>
              <a:t>(Jn.1:1): </a:t>
            </a:r>
          </a:p>
          <a:p>
            <a:r>
              <a:rPr lang="el-GR" dirty="0">
                <a:solidFill>
                  <a:schemeClr val="bg1"/>
                </a:solidFill>
              </a:rPr>
              <a:t>Ἐν ἀρχῇ ἦν ὁ λόγος, καὶ ὁ λόγος ἦν πρὸς τὸν θεόν, καὶ θεὸς ἦν ὁ λόγος.</a:t>
            </a:r>
          </a:p>
          <a:p>
            <a:pPr marL="457200" lvl="1" indent="0">
              <a:buNone/>
            </a:pPr>
            <a:endParaRPr lang="en-US" altLang="en-US" dirty="0">
              <a:solidFill>
                <a:schemeClr val="bg1"/>
              </a:solidFill>
            </a:endParaRPr>
          </a:p>
          <a:p>
            <a:pPr marL="457200" lvl="1" indent="0">
              <a:buNone/>
            </a:pPr>
            <a:endParaRPr lang="en-US" altLang="en-US" sz="3200" dirty="0">
              <a:solidFill>
                <a:schemeClr val="bg1"/>
              </a:solidFill>
            </a:endParaRPr>
          </a:p>
          <a:p>
            <a:endParaRPr lang="en-US" altLang="en-US" sz="3200" dirty="0">
              <a:solidFill>
                <a:schemeClr val="bg1"/>
              </a:solidFill>
            </a:endParaRPr>
          </a:p>
        </p:txBody>
      </p:sp>
    </p:spTree>
    <p:extLst>
      <p:ext uri="{BB962C8B-B14F-4D97-AF65-F5344CB8AC3E}">
        <p14:creationId xmlns:p14="http://schemas.microsoft.com/office/powerpoint/2010/main" val="414363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Why do we need translations?</a:t>
            </a:r>
          </a:p>
        </p:txBody>
      </p:sp>
      <p:sp>
        <p:nvSpPr>
          <p:cNvPr id="3075" name="Rectangle 3"/>
          <p:cNvSpPr>
            <a:spLocks noGrp="1" noChangeArrowheads="1"/>
          </p:cNvSpPr>
          <p:nvPr>
            <p:ph idx="1"/>
          </p:nvPr>
        </p:nvSpPr>
        <p:spPr>
          <a:xfrm>
            <a:off x="364840" y="914400"/>
            <a:ext cx="8418944" cy="5562600"/>
          </a:xfrm>
        </p:spPr>
        <p:txBody>
          <a:bodyPr/>
          <a:lstStyle/>
          <a:p>
            <a:pPr marL="341313" indent="-341313">
              <a:buNone/>
            </a:pPr>
            <a:r>
              <a:rPr lang="en-US" altLang="en-US" dirty="0">
                <a:solidFill>
                  <a:schemeClr val="bg1"/>
                </a:solidFill>
              </a:rPr>
              <a:t>Hebrew OT (Gn.1:1):</a:t>
            </a:r>
          </a:p>
          <a:p>
            <a:pPr marL="0" indent="0">
              <a:spcAft>
                <a:spcPts val="1800"/>
              </a:spcAft>
              <a:buNone/>
            </a:pPr>
            <a:r>
              <a:rPr lang="en-US" dirty="0">
                <a:solidFill>
                  <a:schemeClr val="bg1"/>
                </a:solidFill>
                <a:latin typeface="SBL Hebrew"/>
              </a:rPr>
              <a:t>	</a:t>
            </a:r>
            <a:endParaRPr lang="en-US" altLang="en-US" sz="3200" dirty="0">
              <a:solidFill>
                <a:schemeClr val="bg1"/>
              </a:solidFill>
            </a:endParaRPr>
          </a:p>
          <a:p>
            <a:endParaRPr lang="en-US" altLang="en-US" sz="3200" dirty="0">
              <a:solidFill>
                <a:schemeClr val="bg1"/>
              </a:solidFill>
            </a:endParaRPr>
          </a:p>
        </p:txBody>
      </p:sp>
      <p:pic>
        <p:nvPicPr>
          <p:cNvPr id="4" name="Picture 3" descr="A close up of text on a white background&#10;&#10;Description automatically generated">
            <a:extLst>
              <a:ext uri="{FF2B5EF4-FFF2-40B4-BE49-F238E27FC236}">
                <a16:creationId xmlns:a16="http://schemas.microsoft.com/office/drawing/2014/main" id="{D6FDE9E8-C998-4398-A8E7-40538FBC6A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695450"/>
            <a:ext cx="7620000" cy="4629150"/>
          </a:xfrm>
          <a:prstGeom prst="rect">
            <a:avLst/>
          </a:prstGeom>
        </p:spPr>
      </p:pic>
    </p:spTree>
    <p:extLst>
      <p:ext uri="{BB962C8B-B14F-4D97-AF65-F5344CB8AC3E}">
        <p14:creationId xmlns:p14="http://schemas.microsoft.com/office/powerpoint/2010/main" val="2837888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Why do we need translations?</a:t>
            </a:r>
          </a:p>
        </p:txBody>
      </p:sp>
      <p:sp>
        <p:nvSpPr>
          <p:cNvPr id="3075" name="Rectangle 3"/>
          <p:cNvSpPr>
            <a:spLocks noGrp="1" noChangeArrowheads="1"/>
          </p:cNvSpPr>
          <p:nvPr>
            <p:ph idx="1"/>
          </p:nvPr>
        </p:nvSpPr>
        <p:spPr>
          <a:xfrm>
            <a:off x="364840" y="914400"/>
            <a:ext cx="8418944" cy="5562600"/>
          </a:xfrm>
        </p:spPr>
        <p:txBody>
          <a:bodyPr/>
          <a:lstStyle/>
          <a:p>
            <a:pPr marL="341313" indent="-341313">
              <a:buNone/>
            </a:pPr>
            <a:r>
              <a:rPr lang="en-US" altLang="en-US" dirty="0">
                <a:solidFill>
                  <a:schemeClr val="bg1"/>
                </a:solidFill>
              </a:rPr>
              <a:t>LXX (Gn.1:1):</a:t>
            </a:r>
          </a:p>
          <a:p>
            <a:pPr marL="0" indent="0">
              <a:spcAft>
                <a:spcPts val="1800"/>
              </a:spcAft>
              <a:buNone/>
            </a:pPr>
            <a:r>
              <a:rPr lang="en-US" dirty="0">
                <a:solidFill>
                  <a:schemeClr val="bg1"/>
                </a:solidFill>
                <a:latin typeface="SBL Hebrew"/>
              </a:rPr>
              <a:t>	</a:t>
            </a:r>
            <a:endParaRPr lang="en-US" altLang="en-US" sz="3200" dirty="0">
              <a:solidFill>
                <a:schemeClr val="bg1"/>
              </a:solidFill>
            </a:endParaRPr>
          </a:p>
          <a:p>
            <a:endParaRPr lang="en-US" altLang="en-US" sz="3200" dirty="0">
              <a:solidFill>
                <a:schemeClr val="bg1"/>
              </a:solidFill>
            </a:endParaRPr>
          </a:p>
        </p:txBody>
      </p:sp>
      <p:pic>
        <p:nvPicPr>
          <p:cNvPr id="5" name="Picture 4" descr="A close up of a newspaper&#10;&#10;Description automatically generated">
            <a:extLst>
              <a:ext uri="{FF2B5EF4-FFF2-40B4-BE49-F238E27FC236}">
                <a16:creationId xmlns:a16="http://schemas.microsoft.com/office/drawing/2014/main" id="{FF2C37E8-1240-4806-9F44-2247474711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3134" y="1625347"/>
            <a:ext cx="3529938" cy="2718053"/>
          </a:xfrm>
          <a:prstGeom prst="rect">
            <a:avLst/>
          </a:prstGeom>
        </p:spPr>
      </p:pic>
    </p:spTree>
    <p:extLst>
      <p:ext uri="{BB962C8B-B14F-4D97-AF65-F5344CB8AC3E}">
        <p14:creationId xmlns:p14="http://schemas.microsoft.com/office/powerpoint/2010/main" val="1959637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Why do we need translations?</a:t>
            </a:r>
          </a:p>
        </p:txBody>
      </p:sp>
      <p:sp>
        <p:nvSpPr>
          <p:cNvPr id="3075" name="Rectangle 3"/>
          <p:cNvSpPr>
            <a:spLocks noGrp="1" noChangeArrowheads="1"/>
          </p:cNvSpPr>
          <p:nvPr>
            <p:ph idx="1"/>
          </p:nvPr>
        </p:nvSpPr>
        <p:spPr>
          <a:xfrm>
            <a:off x="364840" y="914400"/>
            <a:ext cx="8418944" cy="5562600"/>
          </a:xfrm>
        </p:spPr>
        <p:txBody>
          <a:bodyPr/>
          <a:lstStyle/>
          <a:p>
            <a:pPr marL="341313" indent="-341313">
              <a:buNone/>
            </a:pPr>
            <a:r>
              <a:rPr lang="en-US" altLang="en-US" dirty="0">
                <a:solidFill>
                  <a:schemeClr val="bg1"/>
                </a:solidFill>
              </a:rPr>
              <a:t>Greek NT (Jn.1:1):</a:t>
            </a:r>
          </a:p>
          <a:p>
            <a:pPr marL="0" indent="0">
              <a:spcAft>
                <a:spcPts val="1800"/>
              </a:spcAft>
              <a:buNone/>
            </a:pPr>
            <a:r>
              <a:rPr lang="en-US" dirty="0">
                <a:solidFill>
                  <a:schemeClr val="bg1"/>
                </a:solidFill>
                <a:latin typeface="SBL Hebrew"/>
              </a:rPr>
              <a:t>	</a:t>
            </a:r>
            <a:endParaRPr lang="en-US" altLang="en-US" sz="3200" dirty="0">
              <a:solidFill>
                <a:schemeClr val="bg1"/>
              </a:solidFill>
            </a:endParaRPr>
          </a:p>
          <a:p>
            <a:endParaRPr lang="en-US" altLang="en-US" sz="3200" dirty="0">
              <a:solidFill>
                <a:schemeClr val="bg1"/>
              </a:solidFill>
            </a:endParaRPr>
          </a:p>
        </p:txBody>
      </p:sp>
      <p:pic>
        <p:nvPicPr>
          <p:cNvPr id="5" name="Picture 4" descr="A screenshot of a cell phone&#10;&#10;Description automatically generated">
            <a:extLst>
              <a:ext uri="{FF2B5EF4-FFF2-40B4-BE49-F238E27FC236}">
                <a16:creationId xmlns:a16="http://schemas.microsoft.com/office/drawing/2014/main" id="{989CBAAA-D5DB-4640-B975-4A83B1440A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52600"/>
            <a:ext cx="9144000" cy="5143500"/>
          </a:xfrm>
          <a:prstGeom prst="rect">
            <a:avLst/>
          </a:prstGeom>
        </p:spPr>
      </p:pic>
    </p:spTree>
    <p:extLst>
      <p:ext uri="{BB962C8B-B14F-4D97-AF65-F5344CB8AC3E}">
        <p14:creationId xmlns:p14="http://schemas.microsoft.com/office/powerpoint/2010/main" val="2799150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90600"/>
          </a:xfrm>
        </p:spPr>
        <p:txBody>
          <a:bodyPr/>
          <a:lstStyle/>
          <a:p>
            <a:r>
              <a:rPr lang="en-US" altLang="en-US" sz="3600" dirty="0">
                <a:solidFill>
                  <a:srgbClr val="FFFFCC"/>
                </a:solidFill>
              </a:rPr>
              <a:t>Depth and Breadth</a:t>
            </a:r>
          </a:p>
        </p:txBody>
      </p:sp>
      <p:sp>
        <p:nvSpPr>
          <p:cNvPr id="3075" name="Rectangle 3"/>
          <p:cNvSpPr>
            <a:spLocks noGrp="1" noChangeArrowheads="1"/>
          </p:cNvSpPr>
          <p:nvPr>
            <p:ph type="body" idx="1"/>
          </p:nvPr>
        </p:nvSpPr>
        <p:spPr>
          <a:xfrm>
            <a:off x="614212" y="1066800"/>
            <a:ext cx="7924800" cy="5084618"/>
          </a:xfrm>
        </p:spPr>
        <p:txBody>
          <a:bodyPr/>
          <a:lstStyle/>
          <a:p>
            <a:pPr marL="0" indent="0" algn="ctr">
              <a:buNone/>
            </a:pPr>
            <a:r>
              <a:rPr lang="en-US" altLang="en-US" dirty="0">
                <a:solidFill>
                  <a:schemeClr val="bg1"/>
                </a:solidFill>
              </a:rPr>
              <a:t>Oceanographers</a:t>
            </a:r>
          </a:p>
          <a:p>
            <a:r>
              <a:rPr lang="en-US" altLang="en-US" dirty="0">
                <a:solidFill>
                  <a:srgbClr val="FFFFCC"/>
                </a:solidFill>
              </a:rPr>
              <a:t>No one knows every verse… </a:t>
            </a:r>
          </a:p>
          <a:p>
            <a:r>
              <a:rPr lang="en-US" altLang="en-US" dirty="0">
                <a:solidFill>
                  <a:srgbClr val="FFFFCC"/>
                </a:solidFill>
              </a:rPr>
              <a:t>of every translation…</a:t>
            </a:r>
          </a:p>
          <a:p>
            <a:r>
              <a:rPr lang="en-US" altLang="en-US" dirty="0">
                <a:solidFill>
                  <a:srgbClr val="FFFFCC"/>
                </a:solidFill>
              </a:rPr>
              <a:t>in every language…</a:t>
            </a:r>
          </a:p>
          <a:p>
            <a:r>
              <a:rPr lang="en-US" altLang="en-US" dirty="0">
                <a:solidFill>
                  <a:srgbClr val="FFFFCC"/>
                </a:solidFill>
              </a:rPr>
              <a:t>over a 3400 year period    </a:t>
            </a:r>
          </a:p>
          <a:p>
            <a:pPr marL="0" indent="0">
              <a:spcAft>
                <a:spcPts val="1200"/>
              </a:spcAft>
              <a:buNone/>
            </a:pPr>
            <a:endParaRPr lang="en-US" altLang="en-US" dirty="0">
              <a:solidFill>
                <a:schemeClr val="bg1"/>
              </a:solidFill>
            </a:endParaRPr>
          </a:p>
        </p:txBody>
      </p:sp>
    </p:spTree>
    <p:extLst>
      <p:ext uri="{BB962C8B-B14F-4D97-AF65-F5344CB8AC3E}">
        <p14:creationId xmlns:p14="http://schemas.microsoft.com/office/powerpoint/2010/main" val="39746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CCFFFF"/>
                </a:solidFill>
                <a:latin typeface="+mn-lt"/>
              </a:rPr>
              <a:t>Which version to use?</a:t>
            </a:r>
          </a:p>
        </p:txBody>
      </p:sp>
      <p:sp>
        <p:nvSpPr>
          <p:cNvPr id="3075" name="Rectangle 3"/>
          <p:cNvSpPr>
            <a:spLocks noGrp="1" noChangeArrowheads="1"/>
          </p:cNvSpPr>
          <p:nvPr>
            <p:ph idx="1"/>
          </p:nvPr>
        </p:nvSpPr>
        <p:spPr>
          <a:xfrm>
            <a:off x="274780" y="914400"/>
            <a:ext cx="8610600" cy="5410200"/>
          </a:xfrm>
        </p:spPr>
        <p:txBody>
          <a:bodyPr/>
          <a:lstStyle/>
          <a:p>
            <a:pPr algn="ctr" eaLnBrk="1" hangingPunct="1">
              <a:lnSpc>
                <a:spcPct val="90000"/>
              </a:lnSpc>
              <a:buFont typeface="Wingdings" pitchFamily="2" charset="2"/>
              <a:buNone/>
            </a:pPr>
            <a:r>
              <a:rPr lang="en-US" sz="2800" dirty="0">
                <a:solidFill>
                  <a:schemeClr val="bg1"/>
                </a:solidFill>
              </a:rPr>
              <a:t>1. </a:t>
            </a:r>
            <a:r>
              <a:rPr lang="en-US" sz="3600" dirty="0">
                <a:solidFill>
                  <a:schemeClr val="bg1"/>
                </a:solidFill>
              </a:rPr>
              <a:t>Scholarship - Individual or group?</a:t>
            </a:r>
          </a:p>
          <a:p>
            <a:pPr marL="914400" lvl="1" indent="-457200" eaLnBrk="1" hangingPunct="1">
              <a:lnSpc>
                <a:spcPct val="90000"/>
              </a:lnSpc>
            </a:pPr>
            <a:r>
              <a:rPr lang="en-US" sz="3100" dirty="0">
                <a:solidFill>
                  <a:srgbClr val="FFFFCC"/>
                </a:solidFill>
              </a:rPr>
              <a:t>Robert Bratcher, </a:t>
            </a:r>
            <a:r>
              <a:rPr lang="en-US" sz="3100" i="1" dirty="0">
                <a:solidFill>
                  <a:srgbClr val="FFFFCC"/>
                </a:solidFill>
              </a:rPr>
              <a:t>TEV</a:t>
            </a:r>
            <a:r>
              <a:rPr lang="en-US" sz="3200" i="1" dirty="0">
                <a:solidFill>
                  <a:srgbClr val="FFFFCC"/>
                </a:solidFill>
              </a:rPr>
              <a:t> </a:t>
            </a:r>
            <a:r>
              <a:rPr lang="en-US" sz="2000" dirty="0">
                <a:solidFill>
                  <a:srgbClr val="FFFFCC"/>
                </a:solidFill>
              </a:rPr>
              <a:t>(</a:t>
            </a:r>
            <a:r>
              <a:rPr lang="en-US" sz="2000" i="1" dirty="0">
                <a:solidFill>
                  <a:srgbClr val="FFFFCC"/>
                </a:solidFill>
              </a:rPr>
              <a:t>Good News For Modern Man</a:t>
            </a:r>
            <a:r>
              <a:rPr lang="en-US" sz="2000" dirty="0">
                <a:solidFill>
                  <a:srgbClr val="FFFFCC"/>
                </a:solidFill>
              </a:rPr>
              <a:t>):   </a:t>
            </a:r>
            <a:br>
              <a:rPr lang="en-US" sz="2400" dirty="0">
                <a:solidFill>
                  <a:srgbClr val="FFFFCC"/>
                </a:solidFill>
              </a:rPr>
            </a:br>
            <a:r>
              <a:rPr lang="en-US" sz="3200" dirty="0">
                <a:solidFill>
                  <a:schemeClr val="bg1"/>
                </a:solidFill>
              </a:rPr>
              <a:t>Acts 20:7, </a:t>
            </a:r>
            <a:r>
              <a:rPr lang="en-US" sz="3200" dirty="0">
                <a:solidFill>
                  <a:srgbClr val="FFFFCC"/>
                </a:solidFill>
              </a:rPr>
              <a:t>“On Saturday evening we gathered together for the fellowship meal.  Paul spoke to the people, and kept on speaking until midnight, since he was going to leave the next day”</a:t>
            </a:r>
          </a:p>
          <a:p>
            <a:pPr marL="914400" lvl="1" indent="-457200" eaLnBrk="1" hangingPunct="1">
              <a:lnSpc>
                <a:spcPct val="90000"/>
              </a:lnSpc>
            </a:pPr>
            <a:r>
              <a:rPr lang="en-US" sz="3200" dirty="0">
                <a:solidFill>
                  <a:schemeClr val="bg1"/>
                </a:solidFill>
              </a:rPr>
              <a:t>7:</a:t>
            </a:r>
            <a:r>
              <a:rPr lang="en-US" sz="3200" dirty="0">
                <a:solidFill>
                  <a:srgbClr val="FFFFCC"/>
                </a:solidFill>
              </a:rPr>
              <a:t> </a:t>
            </a:r>
            <a:r>
              <a:rPr lang="en-US" sz="3200" dirty="0">
                <a:solidFill>
                  <a:schemeClr val="bg1"/>
                </a:solidFill>
              </a:rPr>
              <a:t>Roman time </a:t>
            </a:r>
            <a:r>
              <a:rPr lang="en-US" sz="3000" dirty="0">
                <a:solidFill>
                  <a:schemeClr val="bg1"/>
                </a:solidFill>
              </a:rPr>
              <a:t>(next day; Gentile territory; midnight is Monday)</a:t>
            </a:r>
          </a:p>
          <a:p>
            <a:pPr marL="914400" lvl="1" indent="-457200" eaLnBrk="1" hangingPunct="1">
              <a:lnSpc>
                <a:spcPct val="90000"/>
              </a:lnSpc>
            </a:pPr>
            <a:r>
              <a:rPr lang="en-US" sz="3200" dirty="0">
                <a:solidFill>
                  <a:schemeClr val="bg1"/>
                </a:solidFill>
              </a:rPr>
              <a:t>11: Paul alone ate</a:t>
            </a:r>
          </a:p>
          <a:p>
            <a:pPr marL="914400" lvl="1" indent="-457200" eaLnBrk="1" hangingPunct="1">
              <a:lnSpc>
                <a:spcPct val="90000"/>
              </a:lnSpc>
            </a:pPr>
            <a:r>
              <a:rPr lang="en-US" sz="3200" dirty="0">
                <a:solidFill>
                  <a:schemeClr val="bg1"/>
                </a:solidFill>
              </a:rPr>
              <a:t>11: talked (not = 7, 9).  Assembly is over.</a:t>
            </a:r>
          </a:p>
          <a:p>
            <a:pPr marL="230188" lvl="1" indent="-230188">
              <a:spcBef>
                <a:spcPts val="3000"/>
              </a:spcBef>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val="1241188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CCFFFF"/>
                </a:solidFill>
                <a:latin typeface="+mn-lt"/>
              </a:rPr>
              <a:t>Which version to use?</a:t>
            </a:r>
          </a:p>
        </p:txBody>
      </p:sp>
      <p:sp>
        <p:nvSpPr>
          <p:cNvPr id="3075" name="Rectangle 3"/>
          <p:cNvSpPr>
            <a:spLocks noGrp="1" noChangeArrowheads="1"/>
          </p:cNvSpPr>
          <p:nvPr>
            <p:ph idx="1"/>
          </p:nvPr>
        </p:nvSpPr>
        <p:spPr>
          <a:xfrm>
            <a:off x="274780" y="914400"/>
            <a:ext cx="8610600" cy="5410200"/>
          </a:xfrm>
        </p:spPr>
        <p:txBody>
          <a:bodyPr/>
          <a:lstStyle/>
          <a:p>
            <a:pPr algn="ctr" eaLnBrk="1" hangingPunct="1">
              <a:lnSpc>
                <a:spcPct val="90000"/>
              </a:lnSpc>
              <a:buFont typeface="Wingdings" pitchFamily="2" charset="2"/>
              <a:buNone/>
            </a:pPr>
            <a:r>
              <a:rPr lang="en-US" sz="2800" dirty="0">
                <a:solidFill>
                  <a:schemeClr val="bg1"/>
                </a:solidFill>
              </a:rPr>
              <a:t>2. </a:t>
            </a:r>
            <a:r>
              <a:rPr lang="en-US" sz="3600" dirty="0">
                <a:solidFill>
                  <a:schemeClr val="bg1"/>
                </a:solidFill>
              </a:rPr>
              <a:t>Translation or paraphrase? </a:t>
            </a:r>
          </a:p>
          <a:p>
            <a:pPr eaLnBrk="1" hangingPunct="1">
              <a:buFont typeface="Wingdings" pitchFamily="2" charset="2"/>
              <a:buNone/>
              <a:defRPr/>
            </a:pPr>
            <a:r>
              <a:rPr lang="en-US" i="1" u="sng" dirty="0">
                <a:solidFill>
                  <a:schemeClr val="bg1"/>
                </a:solidFill>
              </a:rPr>
              <a:t>Formal</a:t>
            </a:r>
            <a:r>
              <a:rPr lang="en-US" dirty="0">
                <a:solidFill>
                  <a:schemeClr val="bg1"/>
                </a:solidFill>
              </a:rPr>
              <a:t> </a:t>
            </a:r>
            <a:r>
              <a:rPr lang="en-US" i="1" dirty="0">
                <a:solidFill>
                  <a:schemeClr val="bg1"/>
                </a:solidFill>
              </a:rPr>
              <a:t>Equivalence</a:t>
            </a:r>
            <a:r>
              <a:rPr lang="en-US" dirty="0">
                <a:solidFill>
                  <a:schemeClr val="bg1"/>
                </a:solidFill>
              </a:rPr>
              <a:t>:</a:t>
            </a:r>
            <a:r>
              <a:rPr lang="en-US" sz="3100" dirty="0">
                <a:solidFill>
                  <a:schemeClr val="bg1"/>
                </a:solidFill>
              </a:rPr>
              <a:t> </a:t>
            </a:r>
            <a:r>
              <a:rPr lang="en-US" sz="3100" dirty="0">
                <a:solidFill>
                  <a:srgbClr val="FFFFCC"/>
                </a:solidFill>
              </a:rPr>
              <a:t>attempts to translate the original </a:t>
            </a:r>
            <a:r>
              <a:rPr lang="en-US" sz="3100" i="1" dirty="0">
                <a:solidFill>
                  <a:srgbClr val="FFFFCC"/>
                </a:solidFill>
              </a:rPr>
              <a:t>as literally as possible</a:t>
            </a:r>
            <a:r>
              <a:rPr lang="en-US" sz="3100" dirty="0">
                <a:solidFill>
                  <a:srgbClr val="FFFFCC"/>
                </a:solidFill>
              </a:rPr>
              <a:t>, w/o doing violence to English usage</a:t>
            </a:r>
          </a:p>
          <a:p>
            <a:pPr eaLnBrk="1" hangingPunct="1">
              <a:buFont typeface="Wingdings" pitchFamily="2" charset="2"/>
              <a:buNone/>
              <a:defRPr/>
            </a:pPr>
            <a:r>
              <a:rPr lang="en-US" i="1" u="sng" dirty="0">
                <a:solidFill>
                  <a:schemeClr val="bg1"/>
                </a:solidFill>
              </a:rPr>
              <a:t>Dynamic</a:t>
            </a:r>
            <a:r>
              <a:rPr lang="en-US" i="1" dirty="0">
                <a:solidFill>
                  <a:schemeClr val="bg1"/>
                </a:solidFill>
              </a:rPr>
              <a:t> Equivalence</a:t>
            </a:r>
            <a:r>
              <a:rPr lang="en-US" dirty="0">
                <a:solidFill>
                  <a:schemeClr val="bg1"/>
                </a:solidFill>
              </a:rPr>
              <a:t>:</a:t>
            </a:r>
            <a:r>
              <a:rPr lang="en-US" sz="3100" dirty="0">
                <a:solidFill>
                  <a:schemeClr val="bg1"/>
                </a:solidFill>
              </a:rPr>
              <a:t> </a:t>
            </a:r>
            <a:r>
              <a:rPr lang="en-US" sz="3100" dirty="0">
                <a:solidFill>
                  <a:srgbClr val="FFFFCC"/>
                </a:solidFill>
              </a:rPr>
              <a:t>attempts to convey thoughts of the text in free and idiomatic English </a:t>
            </a:r>
            <a:r>
              <a:rPr lang="en-US" sz="3100" i="1" dirty="0">
                <a:solidFill>
                  <a:srgbClr val="FFFFCC"/>
                </a:solidFill>
              </a:rPr>
              <a:t>with less regard for the exact wording of the original</a:t>
            </a:r>
            <a:r>
              <a:rPr lang="en-US" sz="3100" dirty="0">
                <a:solidFill>
                  <a:srgbClr val="FFFFCC"/>
                </a:solidFill>
              </a:rPr>
              <a:t>   </a:t>
            </a:r>
          </a:p>
          <a:p>
            <a:pPr marL="914400" lvl="1" indent="-457200" eaLnBrk="1" hangingPunct="1">
              <a:defRPr/>
            </a:pPr>
            <a:r>
              <a:rPr lang="en-US" sz="3200" dirty="0">
                <a:solidFill>
                  <a:srgbClr val="FFFFCC"/>
                </a:solidFill>
              </a:rPr>
              <a:t>Many </a:t>
            </a:r>
            <a:r>
              <a:rPr lang="en-US" sz="3200" u="sng" dirty="0">
                <a:solidFill>
                  <a:srgbClr val="FFFFCC"/>
                </a:solidFill>
                <a:effectLst>
                  <a:outerShdw blurRad="38100" dist="38100" dir="2700000" algn="tl">
                    <a:srgbClr val="C0C0C0"/>
                  </a:outerShdw>
                </a:effectLst>
              </a:rPr>
              <a:t>commentaries</a:t>
            </a:r>
            <a:r>
              <a:rPr lang="en-US" sz="3200" dirty="0">
                <a:solidFill>
                  <a:srgbClr val="FFFFCC"/>
                </a:solidFill>
              </a:rPr>
              <a:t> come disguised as </a:t>
            </a:r>
            <a:r>
              <a:rPr lang="en-US" sz="3200" u="sng" dirty="0">
                <a:solidFill>
                  <a:srgbClr val="FFFFCC"/>
                </a:solidFill>
                <a:effectLst>
                  <a:outerShdw blurRad="38100" dist="38100" dir="2700000" algn="tl">
                    <a:srgbClr val="C0C0C0"/>
                  </a:outerShdw>
                </a:effectLst>
              </a:rPr>
              <a:t>translations</a:t>
            </a:r>
            <a:r>
              <a:rPr lang="en-US" sz="3500" dirty="0">
                <a:solidFill>
                  <a:srgbClr val="FFFFCC"/>
                </a:solidFill>
              </a:rPr>
              <a:t> </a:t>
            </a:r>
          </a:p>
          <a:p>
            <a:pPr marL="914400" lvl="1" indent="-457200" eaLnBrk="1" hangingPunct="1">
              <a:lnSpc>
                <a:spcPct val="90000"/>
              </a:lnSpc>
            </a:pPr>
            <a:endParaRPr lang="en-US" altLang="en-US" sz="3200" dirty="0">
              <a:solidFill>
                <a:schemeClr val="bg1"/>
              </a:solidFill>
            </a:endParaRPr>
          </a:p>
        </p:txBody>
      </p:sp>
    </p:spTree>
    <p:extLst>
      <p:ext uri="{BB962C8B-B14F-4D97-AF65-F5344CB8AC3E}">
        <p14:creationId xmlns:p14="http://schemas.microsoft.com/office/powerpoint/2010/main" val="3228677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CCFFFF"/>
                </a:solidFill>
                <a:latin typeface="+mn-lt"/>
              </a:rPr>
              <a:t>Which version to use?</a:t>
            </a:r>
          </a:p>
        </p:txBody>
      </p:sp>
      <p:sp>
        <p:nvSpPr>
          <p:cNvPr id="3075" name="Rectangle 3"/>
          <p:cNvSpPr>
            <a:spLocks noGrp="1" noChangeArrowheads="1"/>
          </p:cNvSpPr>
          <p:nvPr>
            <p:ph idx="1"/>
          </p:nvPr>
        </p:nvSpPr>
        <p:spPr>
          <a:xfrm>
            <a:off x="274780" y="914400"/>
            <a:ext cx="8610600" cy="5410200"/>
          </a:xfrm>
        </p:spPr>
        <p:txBody>
          <a:bodyPr/>
          <a:lstStyle/>
          <a:p>
            <a:pPr algn="ctr" eaLnBrk="1" hangingPunct="1">
              <a:lnSpc>
                <a:spcPct val="90000"/>
              </a:lnSpc>
              <a:buFont typeface="Wingdings" pitchFamily="2" charset="2"/>
              <a:buNone/>
            </a:pPr>
            <a:r>
              <a:rPr lang="en-US" dirty="0">
                <a:solidFill>
                  <a:schemeClr val="bg1"/>
                </a:solidFill>
              </a:rPr>
              <a:t>Four basic types of translations</a:t>
            </a:r>
          </a:p>
          <a:p>
            <a:pPr marL="457200" lvl="1" indent="0" eaLnBrk="1" hangingPunct="1">
              <a:lnSpc>
                <a:spcPct val="90000"/>
              </a:lnSpc>
              <a:buNone/>
            </a:pPr>
            <a:endParaRPr lang="en-US" altLang="en-US" sz="3200" dirty="0">
              <a:solidFill>
                <a:schemeClr val="bg1"/>
              </a:solidFill>
            </a:endParaRPr>
          </a:p>
        </p:txBody>
      </p:sp>
      <p:sp>
        <p:nvSpPr>
          <p:cNvPr id="6" name="Rectangle 4">
            <a:extLst>
              <a:ext uri="{FF2B5EF4-FFF2-40B4-BE49-F238E27FC236}">
                <a16:creationId xmlns:a16="http://schemas.microsoft.com/office/drawing/2014/main" id="{D3F12B8B-CF5E-4CF5-B9CC-7D831CB73F99}"/>
              </a:ext>
            </a:extLst>
          </p:cNvPr>
          <p:cNvSpPr>
            <a:spLocks noChangeArrowheads="1"/>
          </p:cNvSpPr>
          <p:nvPr/>
        </p:nvSpPr>
        <p:spPr bwMode="auto">
          <a:xfrm>
            <a:off x="457200" y="1752600"/>
            <a:ext cx="3810000" cy="1905000"/>
          </a:xfrm>
          <a:prstGeom prst="rect">
            <a:avLst/>
          </a:prstGeom>
          <a:solidFill>
            <a:srgbClr val="CCFFFF"/>
          </a:solidFill>
          <a:ln w="9525">
            <a:solidFill>
              <a:srgbClr val="00007D"/>
            </a:solidFill>
            <a:miter lim="800000"/>
            <a:headEnd/>
            <a:tailEnd/>
          </a:ln>
          <a:effectLst/>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3600" i="0" u="none" strike="noStrike" kern="0" cap="none" spc="0" normalizeH="0" baseline="0" noProof="0" dirty="0">
                <a:ln>
                  <a:noFill/>
                </a:ln>
                <a:solidFill>
                  <a:srgbClr val="002060"/>
                </a:solidFill>
                <a:effectLst/>
                <a:uLnTx/>
                <a:uFillTx/>
                <a:latin typeface="Arial" charset="0"/>
              </a:rPr>
              <a:t>Literal</a:t>
            </a:r>
            <a:endParaRPr kumimoji="0" lang="en-US" sz="3200" i="0" u="none" strike="noStrike" kern="0" cap="none" spc="0" normalizeH="0" baseline="0" noProof="0" dirty="0">
              <a:ln>
                <a:noFill/>
              </a:ln>
              <a:solidFill>
                <a:srgbClr val="002060"/>
              </a:solidFill>
              <a:effectLst/>
              <a:uLnTx/>
              <a:uFillTx/>
              <a:latin typeface="Arial" charset="0"/>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3200" i="0" u="none" strike="noStrike" kern="0" cap="none" spc="0" normalizeH="0" baseline="0" noProof="0" dirty="0">
                <a:ln>
                  <a:noFill/>
                </a:ln>
                <a:effectLst/>
                <a:uLnTx/>
                <a:uFillTx/>
                <a:latin typeface="Arial" charset="0"/>
              </a:rPr>
              <a:t>Interlinear</a:t>
            </a:r>
          </a:p>
        </p:txBody>
      </p:sp>
      <p:sp>
        <p:nvSpPr>
          <p:cNvPr id="7" name="Rectangle 5">
            <a:extLst>
              <a:ext uri="{FF2B5EF4-FFF2-40B4-BE49-F238E27FC236}">
                <a16:creationId xmlns:a16="http://schemas.microsoft.com/office/drawing/2014/main" id="{DC84A5F9-0BE7-4803-9479-7CD03482FD1A}"/>
              </a:ext>
            </a:extLst>
          </p:cNvPr>
          <p:cNvSpPr>
            <a:spLocks noChangeArrowheads="1"/>
          </p:cNvSpPr>
          <p:nvPr/>
        </p:nvSpPr>
        <p:spPr bwMode="auto">
          <a:xfrm>
            <a:off x="4876800" y="1752600"/>
            <a:ext cx="3810000" cy="1905000"/>
          </a:xfrm>
          <a:prstGeom prst="rect">
            <a:avLst/>
          </a:prstGeom>
          <a:solidFill>
            <a:srgbClr val="CCFFFF"/>
          </a:solidFill>
          <a:ln w="9525">
            <a:solidFill>
              <a:srgbClr val="00007D"/>
            </a:solidFill>
            <a:miter lim="800000"/>
            <a:headEnd/>
            <a:tailEnd/>
          </a:ln>
          <a:effectLst/>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3600" i="0" u="none" strike="noStrike" kern="0" cap="none" spc="0" normalizeH="0" baseline="0" noProof="0" dirty="0">
                <a:ln>
                  <a:noFill/>
                </a:ln>
                <a:solidFill>
                  <a:srgbClr val="002060"/>
                </a:solidFill>
                <a:effectLst/>
                <a:uLnTx/>
                <a:uFillTx/>
                <a:latin typeface="Arial" charset="0"/>
              </a:rPr>
              <a:t>Standard</a:t>
            </a:r>
            <a:endParaRPr kumimoji="0" lang="en-US" sz="3200" i="0" u="none" strike="noStrike" kern="0" cap="none" spc="0" normalizeH="0" baseline="0" noProof="0" dirty="0">
              <a:ln>
                <a:noFill/>
              </a:ln>
              <a:solidFill>
                <a:srgbClr val="002060"/>
              </a:solidFill>
              <a:effectLst/>
              <a:uLnTx/>
              <a:uFillTx/>
              <a:latin typeface="Arial" charset="0"/>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3200" i="0" u="none" strike="noStrike" kern="0" cap="none" spc="0" normalizeH="0" baseline="0" noProof="0" dirty="0">
                <a:ln>
                  <a:noFill/>
                </a:ln>
                <a:effectLst/>
                <a:uLnTx/>
                <a:uFillTx/>
                <a:latin typeface="Arial" charset="0"/>
              </a:rPr>
              <a:t>[N]KJV; [N]ASV</a:t>
            </a:r>
          </a:p>
        </p:txBody>
      </p:sp>
      <p:sp>
        <p:nvSpPr>
          <p:cNvPr id="8" name="Rectangle 6">
            <a:extLst>
              <a:ext uri="{FF2B5EF4-FFF2-40B4-BE49-F238E27FC236}">
                <a16:creationId xmlns:a16="http://schemas.microsoft.com/office/drawing/2014/main" id="{15D0BDB0-7509-4F7F-9178-7C52E7AC450D}"/>
              </a:ext>
            </a:extLst>
          </p:cNvPr>
          <p:cNvSpPr>
            <a:spLocks noChangeArrowheads="1"/>
          </p:cNvSpPr>
          <p:nvPr/>
        </p:nvSpPr>
        <p:spPr bwMode="auto">
          <a:xfrm>
            <a:off x="457200" y="4114800"/>
            <a:ext cx="3810000" cy="1905000"/>
          </a:xfrm>
          <a:prstGeom prst="rect">
            <a:avLst/>
          </a:prstGeom>
          <a:solidFill>
            <a:srgbClr val="CCFFFF"/>
          </a:solidFill>
          <a:ln w="9525">
            <a:solidFill>
              <a:srgbClr val="00007D"/>
            </a:solidFill>
            <a:miter lim="800000"/>
            <a:headEnd/>
            <a:tailEnd/>
          </a:ln>
          <a:effectLst/>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2060"/>
                </a:solidFill>
                <a:effectLst/>
                <a:uLnTx/>
                <a:uFillTx/>
                <a:latin typeface="Arial" charset="0"/>
              </a:rPr>
              <a:t>“</a:t>
            </a:r>
            <a:r>
              <a:rPr kumimoji="0" lang="en-US" sz="3600" i="0" u="none" strike="noStrike" kern="0" cap="none" spc="0" normalizeH="0" baseline="0" noProof="0" dirty="0">
                <a:ln>
                  <a:noFill/>
                </a:ln>
                <a:solidFill>
                  <a:srgbClr val="002060"/>
                </a:solidFill>
                <a:effectLst/>
                <a:uLnTx/>
                <a:uFillTx/>
                <a:latin typeface="Arial" charset="0"/>
              </a:rPr>
              <a:t>Thought</a:t>
            </a:r>
            <a:r>
              <a:rPr kumimoji="0" lang="en-US" sz="3200" i="0" u="none" strike="noStrike" kern="0" cap="none" spc="0" normalizeH="0" baseline="0" noProof="0" dirty="0">
                <a:ln>
                  <a:noFill/>
                </a:ln>
                <a:solidFill>
                  <a:srgbClr val="002060"/>
                </a:solidFill>
                <a:effectLst/>
                <a:uLnTx/>
                <a:uFillTx/>
                <a:latin typeface="Arial" charset="0"/>
              </a:rPr>
              <a:t>”</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3200" i="0" u="none" strike="noStrike" kern="0" cap="none" spc="0" normalizeH="0" baseline="0" noProof="0" dirty="0">
                <a:ln>
                  <a:noFill/>
                </a:ln>
                <a:effectLst/>
                <a:uLnTx/>
                <a:uFillTx/>
                <a:latin typeface="Arial" charset="0"/>
              </a:rPr>
              <a:t>NEB</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3200" i="0" u="none" strike="noStrike" kern="0" cap="none" spc="0" normalizeH="0" baseline="0" noProof="0" dirty="0">
                <a:ln>
                  <a:noFill/>
                </a:ln>
                <a:effectLst/>
                <a:uLnTx/>
                <a:uFillTx/>
                <a:latin typeface="Arial" charset="0"/>
              </a:rPr>
              <a:t>NIV</a:t>
            </a:r>
          </a:p>
        </p:txBody>
      </p:sp>
      <p:sp>
        <p:nvSpPr>
          <p:cNvPr id="9" name="Rectangle 7">
            <a:extLst>
              <a:ext uri="{FF2B5EF4-FFF2-40B4-BE49-F238E27FC236}">
                <a16:creationId xmlns:a16="http://schemas.microsoft.com/office/drawing/2014/main" id="{355B68CC-0549-4C19-8250-DB0BC900598D}"/>
              </a:ext>
            </a:extLst>
          </p:cNvPr>
          <p:cNvSpPr>
            <a:spLocks noChangeArrowheads="1"/>
          </p:cNvSpPr>
          <p:nvPr/>
        </p:nvSpPr>
        <p:spPr bwMode="auto">
          <a:xfrm>
            <a:off x="4876800" y="4114800"/>
            <a:ext cx="3810000" cy="1905000"/>
          </a:xfrm>
          <a:prstGeom prst="rect">
            <a:avLst/>
          </a:prstGeom>
          <a:solidFill>
            <a:srgbClr val="CCFFFF"/>
          </a:solidFill>
          <a:ln w="9525">
            <a:solidFill>
              <a:srgbClr val="00007D"/>
            </a:solidFill>
            <a:miter lim="800000"/>
            <a:headEnd/>
            <a:tailEnd/>
          </a:ln>
          <a:effectLst/>
        </p:spPr>
        <p:txBody>
          <a:bodyPr wrap="none"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3600" i="0" u="none" strike="noStrike" kern="0" cap="none" spc="0" normalizeH="0" baseline="0" noProof="0" dirty="0">
                <a:ln>
                  <a:noFill/>
                </a:ln>
                <a:solidFill>
                  <a:srgbClr val="002060"/>
                </a:solidFill>
                <a:effectLst/>
                <a:uLnTx/>
                <a:uFillTx/>
                <a:latin typeface="Arial" charset="0"/>
              </a:rPr>
              <a:t>Paraphrase</a:t>
            </a:r>
            <a:endParaRPr kumimoji="0" lang="en-US" sz="3200" i="0" u="none" strike="noStrike" kern="0" cap="none" spc="0" normalizeH="0" baseline="0" noProof="0" dirty="0">
              <a:ln>
                <a:noFill/>
              </a:ln>
              <a:solidFill>
                <a:srgbClr val="002060"/>
              </a:solidFill>
              <a:effectLst/>
              <a:uLnTx/>
              <a:uFillTx/>
              <a:latin typeface="Arial" charset="0"/>
            </a:endParaRP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3200" i="0" u="none" strike="noStrike" kern="0" cap="none" spc="0" normalizeH="0" baseline="0" noProof="0" dirty="0">
                <a:ln>
                  <a:noFill/>
                </a:ln>
                <a:effectLst/>
                <a:uLnTx/>
                <a:uFillTx/>
                <a:latin typeface="Arial" charset="0"/>
              </a:rPr>
              <a:t>Phillips, </a:t>
            </a:r>
            <a:br>
              <a:rPr kumimoji="0" lang="en-US" sz="3200" i="0" u="none" strike="noStrike" kern="0" cap="none" spc="0" normalizeH="0" baseline="0" noProof="0" dirty="0">
                <a:ln>
                  <a:noFill/>
                </a:ln>
                <a:effectLst/>
                <a:uLnTx/>
                <a:uFillTx/>
                <a:latin typeface="Arial" charset="0"/>
              </a:rPr>
            </a:br>
            <a:r>
              <a:rPr kumimoji="0" lang="en-US" sz="3200" i="0" u="none" strike="noStrike" kern="0" cap="none" spc="0" normalizeH="0" baseline="0" noProof="0" dirty="0">
                <a:ln>
                  <a:noFill/>
                </a:ln>
                <a:effectLst/>
                <a:uLnTx/>
                <a:uFillTx/>
                <a:latin typeface="Arial" charset="0"/>
              </a:rPr>
              <a:t>Living Bible</a:t>
            </a:r>
          </a:p>
        </p:txBody>
      </p:sp>
    </p:spTree>
    <p:extLst>
      <p:ext uri="{BB962C8B-B14F-4D97-AF65-F5344CB8AC3E}">
        <p14:creationId xmlns:p14="http://schemas.microsoft.com/office/powerpoint/2010/main" val="87110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CCFFFF"/>
                </a:solidFill>
                <a:latin typeface="+mn-lt"/>
              </a:rPr>
              <a:t>Which version to use?</a:t>
            </a:r>
          </a:p>
        </p:txBody>
      </p:sp>
      <p:sp>
        <p:nvSpPr>
          <p:cNvPr id="3075" name="Rectangle 3"/>
          <p:cNvSpPr>
            <a:spLocks noGrp="1" noChangeArrowheads="1"/>
          </p:cNvSpPr>
          <p:nvPr>
            <p:ph idx="1"/>
          </p:nvPr>
        </p:nvSpPr>
        <p:spPr>
          <a:xfrm>
            <a:off x="274780" y="914400"/>
            <a:ext cx="8610600" cy="5410200"/>
          </a:xfrm>
        </p:spPr>
        <p:txBody>
          <a:bodyPr/>
          <a:lstStyle/>
          <a:p>
            <a:pPr algn="ctr" eaLnBrk="1" hangingPunct="1">
              <a:lnSpc>
                <a:spcPct val="90000"/>
              </a:lnSpc>
              <a:buFont typeface="Wingdings" pitchFamily="2" charset="2"/>
              <a:buNone/>
            </a:pPr>
            <a:r>
              <a:rPr lang="en-US" sz="2800" dirty="0">
                <a:solidFill>
                  <a:schemeClr val="bg1"/>
                </a:solidFill>
              </a:rPr>
              <a:t>3. </a:t>
            </a:r>
            <a:r>
              <a:rPr lang="en-US" sz="3600" dirty="0">
                <a:solidFill>
                  <a:schemeClr val="bg1"/>
                </a:solidFill>
              </a:rPr>
              <a:t>Theological bias?</a:t>
            </a:r>
          </a:p>
          <a:p>
            <a:pPr marL="457200" lvl="1" indent="0" eaLnBrk="1" hangingPunct="1">
              <a:lnSpc>
                <a:spcPct val="90000"/>
              </a:lnSpc>
              <a:buNone/>
            </a:pPr>
            <a:endParaRPr lang="en-US" altLang="en-US" sz="3200" dirty="0">
              <a:solidFill>
                <a:schemeClr val="bg1"/>
              </a:solidFill>
            </a:endParaRPr>
          </a:p>
        </p:txBody>
      </p:sp>
      <p:sp>
        <p:nvSpPr>
          <p:cNvPr id="3" name="Rectangle 2">
            <a:extLst>
              <a:ext uri="{FF2B5EF4-FFF2-40B4-BE49-F238E27FC236}">
                <a16:creationId xmlns:a16="http://schemas.microsoft.com/office/drawing/2014/main" id="{75669300-D4E2-47CB-9A3F-B2EF8725259C}"/>
              </a:ext>
            </a:extLst>
          </p:cNvPr>
          <p:cNvSpPr/>
          <p:nvPr/>
        </p:nvSpPr>
        <p:spPr>
          <a:xfrm>
            <a:off x="990600" y="1905000"/>
            <a:ext cx="7162800" cy="3505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buClr>
                <a:srgbClr val="00007D"/>
              </a:buClr>
              <a:buSzPct val="75000"/>
            </a:pPr>
            <a:r>
              <a:rPr lang="en-US" sz="3600" kern="0" dirty="0">
                <a:solidFill>
                  <a:schemeClr val="bg1"/>
                </a:solidFill>
              </a:rPr>
              <a:t>“LIMITS OF SYNTAX.   </a:t>
            </a:r>
            <a:br>
              <a:rPr lang="en-US" sz="3600" kern="0" dirty="0">
                <a:solidFill>
                  <a:schemeClr val="bg1"/>
                </a:solidFill>
              </a:rPr>
            </a:br>
            <a:r>
              <a:rPr lang="en-US" sz="3600" kern="0" dirty="0">
                <a:solidFill>
                  <a:schemeClr val="bg1"/>
                </a:solidFill>
              </a:rPr>
              <a:t>After all is done, instances remain where syntax cannot say the last word, where theological bias will inevitably determine how one interprets the Greek idiom . . .”</a:t>
            </a:r>
            <a:r>
              <a:rPr lang="en-US" sz="3200" kern="0" dirty="0">
                <a:solidFill>
                  <a:schemeClr val="bg1"/>
                </a:solidFill>
              </a:rPr>
              <a:t> </a:t>
            </a:r>
            <a:endParaRPr lang="en-US" sz="2800" kern="0" dirty="0">
              <a:solidFill>
                <a:schemeClr val="bg1"/>
              </a:solidFill>
            </a:endParaRPr>
          </a:p>
        </p:txBody>
      </p:sp>
    </p:spTree>
    <p:extLst>
      <p:ext uri="{BB962C8B-B14F-4D97-AF65-F5344CB8AC3E}">
        <p14:creationId xmlns:p14="http://schemas.microsoft.com/office/powerpoint/2010/main" val="1535792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CCFFFF"/>
                </a:solidFill>
                <a:latin typeface="+mn-lt"/>
              </a:rPr>
              <a:t>Which version to use?</a:t>
            </a:r>
          </a:p>
        </p:txBody>
      </p:sp>
      <p:sp>
        <p:nvSpPr>
          <p:cNvPr id="3075" name="Rectangle 3"/>
          <p:cNvSpPr>
            <a:spLocks noGrp="1" noChangeArrowheads="1"/>
          </p:cNvSpPr>
          <p:nvPr>
            <p:ph idx="1"/>
          </p:nvPr>
        </p:nvSpPr>
        <p:spPr>
          <a:xfrm>
            <a:off x="274780" y="914400"/>
            <a:ext cx="8610600" cy="5410200"/>
          </a:xfrm>
        </p:spPr>
        <p:txBody>
          <a:bodyPr/>
          <a:lstStyle/>
          <a:p>
            <a:pPr algn="ctr" eaLnBrk="1" hangingPunct="1">
              <a:lnSpc>
                <a:spcPct val="90000"/>
              </a:lnSpc>
              <a:buFont typeface="Wingdings" pitchFamily="2" charset="2"/>
              <a:buNone/>
            </a:pPr>
            <a:r>
              <a:rPr lang="en-US" sz="2800" dirty="0">
                <a:solidFill>
                  <a:schemeClr val="bg1"/>
                </a:solidFill>
              </a:rPr>
              <a:t>3. </a:t>
            </a:r>
            <a:r>
              <a:rPr lang="en-US" sz="3600" dirty="0">
                <a:solidFill>
                  <a:schemeClr val="bg1"/>
                </a:solidFill>
              </a:rPr>
              <a:t>Theological bias?</a:t>
            </a:r>
          </a:p>
          <a:p>
            <a:pPr marL="457200" lvl="1" indent="0" eaLnBrk="1" hangingPunct="1">
              <a:lnSpc>
                <a:spcPct val="90000"/>
              </a:lnSpc>
              <a:buNone/>
            </a:pPr>
            <a:endParaRPr lang="en-US" altLang="en-US" sz="3200" dirty="0">
              <a:solidFill>
                <a:schemeClr val="bg1"/>
              </a:solidFill>
            </a:endParaRPr>
          </a:p>
        </p:txBody>
      </p:sp>
      <p:sp>
        <p:nvSpPr>
          <p:cNvPr id="3" name="Rectangle 2">
            <a:extLst>
              <a:ext uri="{FF2B5EF4-FFF2-40B4-BE49-F238E27FC236}">
                <a16:creationId xmlns:a16="http://schemas.microsoft.com/office/drawing/2014/main" id="{75669300-D4E2-47CB-9A3F-B2EF8725259C}"/>
              </a:ext>
            </a:extLst>
          </p:cNvPr>
          <p:cNvSpPr/>
          <p:nvPr/>
        </p:nvSpPr>
        <p:spPr>
          <a:xfrm>
            <a:off x="457200" y="1905000"/>
            <a:ext cx="8001000" cy="4114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buClr>
                <a:srgbClr val="00007D"/>
              </a:buClr>
              <a:buSzPct val="75000"/>
            </a:pPr>
            <a:r>
              <a:rPr lang="en-US" sz="3200" kern="0" dirty="0">
                <a:solidFill>
                  <a:schemeClr val="bg1"/>
                </a:solidFill>
              </a:rPr>
              <a:t>“…</a:t>
            </a:r>
            <a:r>
              <a:rPr lang="en-US" sz="3600" kern="0" dirty="0">
                <a:solidFill>
                  <a:schemeClr val="bg1"/>
                </a:solidFill>
              </a:rPr>
              <a:t>So in Ac.2:38 </a:t>
            </a:r>
            <a:r>
              <a:rPr lang="en-US" sz="3200" kern="0" dirty="0">
                <a:solidFill>
                  <a:schemeClr val="bg1"/>
                </a:solidFill>
              </a:rPr>
              <a:t>(</a:t>
            </a:r>
            <a:r>
              <a:rPr lang="en-US" sz="3200" kern="0" dirty="0" err="1">
                <a:solidFill>
                  <a:schemeClr val="bg1"/>
                </a:solidFill>
              </a:rPr>
              <a:t>eis</a:t>
            </a:r>
            <a:r>
              <a:rPr lang="en-US" sz="3200" kern="0" dirty="0">
                <a:solidFill>
                  <a:schemeClr val="bg1"/>
                </a:solidFill>
              </a:rPr>
              <a:t>)</a:t>
            </a:r>
            <a:r>
              <a:rPr lang="en-US" sz="3600" kern="0" dirty="0">
                <a:solidFill>
                  <a:schemeClr val="bg1"/>
                </a:solidFill>
              </a:rPr>
              <a:t> does not of itself express design (see Mt.10: 41), but it may be so used.  When the </a:t>
            </a:r>
            <a:r>
              <a:rPr lang="en-US" sz="3600" i="1" kern="0" dirty="0">
                <a:solidFill>
                  <a:schemeClr val="bg1"/>
                </a:solidFill>
              </a:rPr>
              <a:t>gram-</a:t>
            </a:r>
            <a:r>
              <a:rPr lang="en-US" sz="3600" i="1" kern="0" dirty="0" err="1">
                <a:solidFill>
                  <a:schemeClr val="bg1"/>
                </a:solidFill>
              </a:rPr>
              <a:t>marian</a:t>
            </a:r>
            <a:r>
              <a:rPr lang="en-US" sz="3600" kern="0" dirty="0">
                <a:solidFill>
                  <a:schemeClr val="bg1"/>
                </a:solidFill>
              </a:rPr>
              <a:t> has finished, the </a:t>
            </a:r>
            <a:r>
              <a:rPr lang="en-US" sz="3600" i="1" kern="0" dirty="0">
                <a:solidFill>
                  <a:schemeClr val="bg1"/>
                </a:solidFill>
              </a:rPr>
              <a:t>theologian</a:t>
            </a:r>
            <a:r>
              <a:rPr lang="en-US" sz="3600" kern="0" dirty="0">
                <a:solidFill>
                  <a:schemeClr val="bg1"/>
                </a:solidFill>
              </a:rPr>
              <a:t> steps in, and </a:t>
            </a:r>
            <a:r>
              <a:rPr lang="en-US" sz="3600" i="1" kern="0" dirty="0">
                <a:solidFill>
                  <a:schemeClr val="bg1"/>
                </a:solidFill>
              </a:rPr>
              <a:t>sometimes before the grammarian is through</a:t>
            </a:r>
            <a:r>
              <a:rPr lang="en-US" sz="3600" kern="0" dirty="0">
                <a:solidFill>
                  <a:schemeClr val="bg1"/>
                </a:solidFill>
              </a:rPr>
              <a:t>”</a:t>
            </a:r>
            <a:r>
              <a:rPr lang="en-US" sz="3200" kern="0" dirty="0">
                <a:solidFill>
                  <a:schemeClr val="bg1"/>
                </a:solidFill>
              </a:rPr>
              <a:t> </a:t>
            </a:r>
            <a:r>
              <a:rPr lang="en-US" sz="2400" kern="0" dirty="0">
                <a:solidFill>
                  <a:schemeClr val="bg1"/>
                </a:solidFill>
              </a:rPr>
              <a:t>(A. T. Robertson, </a:t>
            </a:r>
            <a:br>
              <a:rPr lang="en-US" sz="2400" kern="0" dirty="0">
                <a:solidFill>
                  <a:schemeClr val="bg1"/>
                </a:solidFill>
              </a:rPr>
            </a:br>
            <a:r>
              <a:rPr lang="en-US" sz="2400" i="1" kern="0" dirty="0">
                <a:solidFill>
                  <a:schemeClr val="bg1"/>
                </a:solidFill>
              </a:rPr>
              <a:t>A Grammar Of The Greek New Testament</a:t>
            </a:r>
            <a:r>
              <a:rPr lang="en-US" sz="2600" kern="0" dirty="0">
                <a:solidFill>
                  <a:schemeClr val="bg1"/>
                </a:solidFill>
              </a:rPr>
              <a:t>… p. 389)</a:t>
            </a:r>
            <a:endParaRPr lang="en-US" sz="2800" kern="0" dirty="0">
              <a:solidFill>
                <a:schemeClr val="bg1"/>
              </a:solidFill>
            </a:endParaRPr>
          </a:p>
        </p:txBody>
      </p:sp>
    </p:spTree>
    <p:extLst>
      <p:ext uri="{BB962C8B-B14F-4D97-AF65-F5344CB8AC3E}">
        <p14:creationId xmlns:p14="http://schemas.microsoft.com/office/powerpoint/2010/main" val="3173846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CCFFFF"/>
                </a:solidFill>
                <a:latin typeface="+mn-lt"/>
              </a:rPr>
              <a:t>Which version to use?</a:t>
            </a:r>
          </a:p>
        </p:txBody>
      </p:sp>
      <p:sp>
        <p:nvSpPr>
          <p:cNvPr id="3075" name="Rectangle 3"/>
          <p:cNvSpPr>
            <a:spLocks noGrp="1" noChangeArrowheads="1"/>
          </p:cNvSpPr>
          <p:nvPr>
            <p:ph idx="1"/>
          </p:nvPr>
        </p:nvSpPr>
        <p:spPr>
          <a:xfrm>
            <a:off x="274780" y="914400"/>
            <a:ext cx="8610600" cy="5410200"/>
          </a:xfrm>
        </p:spPr>
        <p:txBody>
          <a:bodyPr/>
          <a:lstStyle/>
          <a:p>
            <a:pPr algn="ctr" eaLnBrk="1" hangingPunct="1">
              <a:lnSpc>
                <a:spcPct val="90000"/>
              </a:lnSpc>
              <a:buFont typeface="Wingdings" pitchFamily="2" charset="2"/>
              <a:buNone/>
            </a:pPr>
            <a:r>
              <a:rPr lang="en-US" sz="2800" dirty="0">
                <a:solidFill>
                  <a:schemeClr val="bg1"/>
                </a:solidFill>
              </a:rPr>
              <a:t>3. </a:t>
            </a:r>
            <a:r>
              <a:rPr lang="en-US" sz="3600" dirty="0">
                <a:solidFill>
                  <a:schemeClr val="bg1"/>
                </a:solidFill>
              </a:rPr>
              <a:t>Theological bias?</a:t>
            </a:r>
          </a:p>
          <a:p>
            <a:pPr marL="457200" lvl="1" indent="0" eaLnBrk="1" hangingPunct="1">
              <a:lnSpc>
                <a:spcPct val="90000"/>
              </a:lnSpc>
              <a:buNone/>
            </a:pPr>
            <a:endParaRPr lang="en-US" altLang="en-US" sz="3200" dirty="0">
              <a:solidFill>
                <a:schemeClr val="bg1"/>
              </a:solidFill>
            </a:endParaRPr>
          </a:p>
        </p:txBody>
      </p:sp>
      <p:sp>
        <p:nvSpPr>
          <p:cNvPr id="3" name="Rectangle 2">
            <a:extLst>
              <a:ext uri="{FF2B5EF4-FFF2-40B4-BE49-F238E27FC236}">
                <a16:creationId xmlns:a16="http://schemas.microsoft.com/office/drawing/2014/main" id="{75669300-D4E2-47CB-9A3F-B2EF8725259C}"/>
              </a:ext>
            </a:extLst>
          </p:cNvPr>
          <p:cNvSpPr/>
          <p:nvPr/>
        </p:nvSpPr>
        <p:spPr>
          <a:xfrm>
            <a:off x="581892" y="1905000"/>
            <a:ext cx="8001000" cy="2819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buClr>
                <a:srgbClr val="00007D"/>
              </a:buClr>
              <a:buSzPct val="75000"/>
            </a:pPr>
            <a:r>
              <a:rPr lang="en-US" sz="3200" kern="0" dirty="0">
                <a:solidFill>
                  <a:schemeClr val="bg1"/>
                </a:solidFill>
              </a:rPr>
              <a:t>J. H. Thayer obtained permission from Professor Grimm to make changes in his work that might better adapt it to the needs of English speaking students, placing these additions in brackets ( [  ] )</a:t>
            </a:r>
            <a:endParaRPr lang="en-US" sz="2800" kern="0" dirty="0">
              <a:solidFill>
                <a:schemeClr val="bg1"/>
              </a:solidFill>
            </a:endParaRPr>
          </a:p>
        </p:txBody>
      </p:sp>
    </p:spTree>
    <p:extLst>
      <p:ext uri="{BB962C8B-B14F-4D97-AF65-F5344CB8AC3E}">
        <p14:creationId xmlns:p14="http://schemas.microsoft.com/office/powerpoint/2010/main" val="39925708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CCFFFF"/>
                </a:solidFill>
                <a:latin typeface="+mn-lt"/>
              </a:rPr>
              <a:t>Which version to use?</a:t>
            </a:r>
          </a:p>
        </p:txBody>
      </p:sp>
      <p:sp>
        <p:nvSpPr>
          <p:cNvPr id="3075" name="Rectangle 3"/>
          <p:cNvSpPr>
            <a:spLocks noGrp="1" noChangeArrowheads="1"/>
          </p:cNvSpPr>
          <p:nvPr>
            <p:ph idx="1"/>
          </p:nvPr>
        </p:nvSpPr>
        <p:spPr>
          <a:xfrm>
            <a:off x="274780" y="914400"/>
            <a:ext cx="8610600" cy="5410200"/>
          </a:xfrm>
        </p:spPr>
        <p:txBody>
          <a:bodyPr/>
          <a:lstStyle/>
          <a:p>
            <a:pPr algn="ctr" eaLnBrk="1" hangingPunct="1">
              <a:lnSpc>
                <a:spcPct val="90000"/>
              </a:lnSpc>
              <a:buFont typeface="Wingdings" pitchFamily="2" charset="2"/>
              <a:buNone/>
            </a:pPr>
            <a:r>
              <a:rPr lang="en-US" sz="2800" dirty="0">
                <a:solidFill>
                  <a:schemeClr val="bg1"/>
                </a:solidFill>
              </a:rPr>
              <a:t>3. </a:t>
            </a:r>
            <a:r>
              <a:rPr lang="en-US" sz="3600" dirty="0">
                <a:solidFill>
                  <a:schemeClr val="bg1"/>
                </a:solidFill>
              </a:rPr>
              <a:t>Theological bias?</a:t>
            </a:r>
          </a:p>
          <a:p>
            <a:pPr marL="457200" lvl="1" indent="0" eaLnBrk="1" hangingPunct="1">
              <a:lnSpc>
                <a:spcPct val="90000"/>
              </a:lnSpc>
              <a:buNone/>
            </a:pPr>
            <a:endParaRPr lang="en-US" altLang="en-US" sz="3200" dirty="0">
              <a:solidFill>
                <a:schemeClr val="bg1"/>
              </a:solidFill>
            </a:endParaRPr>
          </a:p>
        </p:txBody>
      </p:sp>
      <p:sp>
        <p:nvSpPr>
          <p:cNvPr id="3" name="Rectangle 2">
            <a:extLst>
              <a:ext uri="{FF2B5EF4-FFF2-40B4-BE49-F238E27FC236}">
                <a16:creationId xmlns:a16="http://schemas.microsoft.com/office/drawing/2014/main" id="{75669300-D4E2-47CB-9A3F-B2EF8725259C}"/>
              </a:ext>
            </a:extLst>
          </p:cNvPr>
          <p:cNvSpPr/>
          <p:nvPr/>
        </p:nvSpPr>
        <p:spPr>
          <a:xfrm>
            <a:off x="572656" y="1676400"/>
            <a:ext cx="8001000" cy="4648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80000"/>
              </a:lnSpc>
              <a:spcBef>
                <a:spcPct val="20000"/>
              </a:spcBef>
              <a:buClr>
                <a:srgbClr val="00007D"/>
              </a:buClr>
              <a:buSzPct val="75000"/>
            </a:pPr>
            <a:r>
              <a:rPr lang="en-US" sz="3200" kern="0" dirty="0">
                <a:solidFill>
                  <a:schemeClr val="bg1"/>
                </a:solidFill>
              </a:rPr>
              <a:t>3. of Christian baptism; this, according to the view of the apostles, is a rite of </a:t>
            </a:r>
            <a:r>
              <a:rPr lang="en-US" sz="3200" i="1" kern="0" dirty="0">
                <a:solidFill>
                  <a:schemeClr val="bg1"/>
                </a:solidFill>
              </a:rPr>
              <a:t>sacred</a:t>
            </a:r>
            <a:r>
              <a:rPr lang="en-US" sz="3200" kern="0" dirty="0">
                <a:solidFill>
                  <a:schemeClr val="bg1"/>
                </a:solidFill>
              </a:rPr>
              <a:t> </a:t>
            </a:r>
            <a:r>
              <a:rPr lang="en-US" sz="3200" i="1" kern="0" dirty="0">
                <a:solidFill>
                  <a:schemeClr val="bg1"/>
                </a:solidFill>
              </a:rPr>
              <a:t>immersion</a:t>
            </a:r>
            <a:r>
              <a:rPr lang="en-US" sz="3200" kern="0" dirty="0">
                <a:solidFill>
                  <a:schemeClr val="bg1"/>
                </a:solidFill>
              </a:rPr>
              <a:t>, </a:t>
            </a:r>
            <a:r>
              <a:rPr lang="en-US" sz="3200" i="1" kern="0" dirty="0">
                <a:solidFill>
                  <a:schemeClr val="bg1"/>
                </a:solidFill>
              </a:rPr>
              <a:t>commanded</a:t>
            </a:r>
            <a:r>
              <a:rPr lang="en-US" sz="3200" kern="0" dirty="0">
                <a:solidFill>
                  <a:schemeClr val="bg1"/>
                </a:solidFill>
              </a:rPr>
              <a:t> by Christ, </a:t>
            </a:r>
            <a:r>
              <a:rPr lang="en-US" sz="3200" i="1" kern="0" dirty="0">
                <a:solidFill>
                  <a:schemeClr val="bg1"/>
                </a:solidFill>
              </a:rPr>
              <a:t>by which</a:t>
            </a:r>
            <a:r>
              <a:rPr lang="en-US" sz="3200" kern="0" dirty="0">
                <a:solidFill>
                  <a:schemeClr val="bg1"/>
                </a:solidFill>
              </a:rPr>
              <a:t> men confessing their sins and professing their faith in Christ </a:t>
            </a:r>
            <a:r>
              <a:rPr lang="en-US" sz="3200" i="1" kern="0" dirty="0">
                <a:solidFill>
                  <a:schemeClr val="bg1"/>
                </a:solidFill>
              </a:rPr>
              <a:t>are born again</a:t>
            </a:r>
            <a:r>
              <a:rPr lang="en-US" sz="3200" kern="0" dirty="0">
                <a:solidFill>
                  <a:schemeClr val="bg1"/>
                </a:solidFill>
              </a:rPr>
              <a:t> by the Holy Spirit unto a </a:t>
            </a:r>
            <a:r>
              <a:rPr lang="en-US" sz="3200" i="1" kern="0" dirty="0">
                <a:solidFill>
                  <a:schemeClr val="bg1"/>
                </a:solidFill>
              </a:rPr>
              <a:t>new</a:t>
            </a:r>
            <a:r>
              <a:rPr lang="en-US" sz="3200" kern="0" dirty="0">
                <a:solidFill>
                  <a:schemeClr val="bg1"/>
                </a:solidFill>
              </a:rPr>
              <a:t> </a:t>
            </a:r>
            <a:r>
              <a:rPr lang="en-US" sz="3200" i="1" kern="0" dirty="0">
                <a:solidFill>
                  <a:schemeClr val="bg1"/>
                </a:solidFill>
              </a:rPr>
              <a:t>life</a:t>
            </a:r>
            <a:r>
              <a:rPr lang="en-US" sz="3200" kern="0" dirty="0">
                <a:solidFill>
                  <a:schemeClr val="bg1"/>
                </a:solidFill>
              </a:rPr>
              <a:t>, come into the </a:t>
            </a:r>
            <a:r>
              <a:rPr lang="en-US" sz="3200" i="1" kern="0" dirty="0">
                <a:solidFill>
                  <a:schemeClr val="bg1"/>
                </a:solidFill>
              </a:rPr>
              <a:t>fellowship</a:t>
            </a:r>
            <a:r>
              <a:rPr lang="en-US" sz="3200" kern="0" dirty="0">
                <a:solidFill>
                  <a:schemeClr val="bg1"/>
                </a:solidFill>
              </a:rPr>
              <a:t> </a:t>
            </a:r>
            <a:r>
              <a:rPr lang="en-US" sz="3200" i="1" kern="0" dirty="0">
                <a:solidFill>
                  <a:schemeClr val="bg1"/>
                </a:solidFill>
              </a:rPr>
              <a:t>of Christ</a:t>
            </a:r>
            <a:r>
              <a:rPr lang="en-US" sz="3200" kern="0" dirty="0">
                <a:solidFill>
                  <a:schemeClr val="bg1"/>
                </a:solidFill>
              </a:rPr>
              <a:t> and the church (1 Co. xii. 13), and </a:t>
            </a:r>
            <a:r>
              <a:rPr lang="en-US" sz="3200" i="1" kern="0" dirty="0">
                <a:solidFill>
                  <a:schemeClr val="bg1"/>
                </a:solidFill>
              </a:rPr>
              <a:t>are made partakers of eternal salvation</a:t>
            </a:r>
            <a:r>
              <a:rPr lang="en-US" sz="3200" kern="0" dirty="0">
                <a:solidFill>
                  <a:schemeClr val="bg1"/>
                </a:solidFill>
              </a:rPr>
              <a:t>; [but see</a:t>
            </a:r>
            <a:br>
              <a:rPr lang="en-US" sz="3200" kern="0" dirty="0">
                <a:solidFill>
                  <a:schemeClr val="bg1"/>
                </a:solidFill>
              </a:rPr>
            </a:br>
            <a:r>
              <a:rPr lang="en-US" sz="3200" kern="0" dirty="0">
                <a:solidFill>
                  <a:schemeClr val="bg1"/>
                </a:solidFill>
              </a:rPr>
              <a:t>art. “Baptism” in BB.DD., </a:t>
            </a:r>
            <a:r>
              <a:rPr lang="en-US" sz="3200" kern="0" dirty="0" err="1">
                <a:solidFill>
                  <a:schemeClr val="bg1"/>
                </a:solidFill>
              </a:rPr>
              <a:t>McC</a:t>
            </a:r>
            <a:r>
              <a:rPr lang="en-US" sz="3200" kern="0" dirty="0">
                <a:solidFill>
                  <a:schemeClr val="bg1"/>
                </a:solidFill>
              </a:rPr>
              <a:t>. and S., Schaff-Herzog]:  Eph. iv. 5;  Col. ii. 12 ...</a:t>
            </a:r>
            <a:endParaRPr lang="en-US" sz="2800" kern="0" dirty="0">
              <a:solidFill>
                <a:schemeClr val="bg1"/>
              </a:solidFill>
            </a:endParaRPr>
          </a:p>
        </p:txBody>
      </p:sp>
    </p:spTree>
    <p:extLst>
      <p:ext uri="{BB962C8B-B14F-4D97-AF65-F5344CB8AC3E}">
        <p14:creationId xmlns:p14="http://schemas.microsoft.com/office/powerpoint/2010/main" val="334149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CCFFFF"/>
                </a:solidFill>
                <a:latin typeface="+mn-lt"/>
              </a:rPr>
              <a:t>Which version to use?</a:t>
            </a:r>
          </a:p>
        </p:txBody>
      </p:sp>
      <p:sp>
        <p:nvSpPr>
          <p:cNvPr id="3075" name="Rectangle 3"/>
          <p:cNvSpPr>
            <a:spLocks noGrp="1" noChangeArrowheads="1"/>
          </p:cNvSpPr>
          <p:nvPr>
            <p:ph idx="1"/>
          </p:nvPr>
        </p:nvSpPr>
        <p:spPr>
          <a:xfrm>
            <a:off x="274780" y="914400"/>
            <a:ext cx="8610600" cy="5410200"/>
          </a:xfrm>
        </p:spPr>
        <p:txBody>
          <a:bodyPr/>
          <a:lstStyle/>
          <a:p>
            <a:pPr algn="ctr" eaLnBrk="1" hangingPunct="1">
              <a:lnSpc>
                <a:spcPct val="90000"/>
              </a:lnSpc>
              <a:buFont typeface="Wingdings" pitchFamily="2" charset="2"/>
              <a:buNone/>
            </a:pPr>
            <a:r>
              <a:rPr lang="en-US" sz="2800" dirty="0">
                <a:solidFill>
                  <a:schemeClr val="bg1"/>
                </a:solidFill>
              </a:rPr>
              <a:t>3. </a:t>
            </a:r>
            <a:r>
              <a:rPr lang="en-US" sz="3600" dirty="0">
                <a:solidFill>
                  <a:schemeClr val="bg1"/>
                </a:solidFill>
              </a:rPr>
              <a:t>Theological bias?</a:t>
            </a:r>
          </a:p>
          <a:p>
            <a:pPr marL="457200" lvl="1" indent="0" eaLnBrk="1" hangingPunct="1">
              <a:lnSpc>
                <a:spcPct val="90000"/>
              </a:lnSpc>
              <a:buNone/>
            </a:pPr>
            <a:endParaRPr lang="en-US" altLang="en-US" sz="3200" dirty="0">
              <a:solidFill>
                <a:schemeClr val="bg1"/>
              </a:solidFill>
            </a:endParaRPr>
          </a:p>
        </p:txBody>
      </p:sp>
      <p:sp>
        <p:nvSpPr>
          <p:cNvPr id="3" name="Rectangle 2">
            <a:extLst>
              <a:ext uri="{FF2B5EF4-FFF2-40B4-BE49-F238E27FC236}">
                <a16:creationId xmlns:a16="http://schemas.microsoft.com/office/drawing/2014/main" id="{75669300-D4E2-47CB-9A3F-B2EF8725259C}"/>
              </a:ext>
            </a:extLst>
          </p:cNvPr>
          <p:cNvSpPr/>
          <p:nvPr/>
        </p:nvSpPr>
        <p:spPr>
          <a:xfrm>
            <a:off x="572656" y="1676400"/>
            <a:ext cx="8001000" cy="4648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80000"/>
              </a:lnSpc>
              <a:spcBef>
                <a:spcPct val="20000"/>
              </a:spcBef>
              <a:buClr>
                <a:srgbClr val="00007D"/>
              </a:buClr>
              <a:buSzPct val="75000"/>
            </a:pPr>
            <a:r>
              <a:rPr lang="en-US" sz="3200" kern="0" dirty="0">
                <a:solidFill>
                  <a:schemeClr val="bg1"/>
                </a:solidFill>
              </a:rPr>
              <a:t>3. of Christian baptism; this, according to the view of the apostles, is a rite of </a:t>
            </a:r>
            <a:r>
              <a:rPr lang="en-US" sz="3200" i="1" kern="0" dirty="0">
                <a:solidFill>
                  <a:schemeClr val="bg1"/>
                </a:solidFill>
              </a:rPr>
              <a:t>sacred</a:t>
            </a:r>
            <a:r>
              <a:rPr lang="en-US" sz="3200" kern="0" dirty="0">
                <a:solidFill>
                  <a:schemeClr val="bg1"/>
                </a:solidFill>
              </a:rPr>
              <a:t> </a:t>
            </a:r>
            <a:r>
              <a:rPr lang="en-US" sz="3200" i="1" kern="0" dirty="0">
                <a:solidFill>
                  <a:schemeClr val="bg1"/>
                </a:solidFill>
              </a:rPr>
              <a:t>immersion</a:t>
            </a:r>
            <a:r>
              <a:rPr lang="en-US" sz="3200" kern="0" dirty="0">
                <a:solidFill>
                  <a:schemeClr val="bg1"/>
                </a:solidFill>
              </a:rPr>
              <a:t>, </a:t>
            </a:r>
            <a:r>
              <a:rPr lang="en-US" sz="3200" i="1" kern="0" dirty="0">
                <a:solidFill>
                  <a:schemeClr val="bg1"/>
                </a:solidFill>
              </a:rPr>
              <a:t>commanded</a:t>
            </a:r>
            <a:r>
              <a:rPr lang="en-US" sz="3200" kern="0" dirty="0">
                <a:solidFill>
                  <a:schemeClr val="bg1"/>
                </a:solidFill>
              </a:rPr>
              <a:t> by Christ, </a:t>
            </a:r>
            <a:r>
              <a:rPr lang="en-US" sz="3200" i="1" kern="0" dirty="0">
                <a:solidFill>
                  <a:schemeClr val="bg1"/>
                </a:solidFill>
              </a:rPr>
              <a:t>by which</a:t>
            </a:r>
            <a:r>
              <a:rPr lang="en-US" sz="3200" kern="0" dirty="0">
                <a:solidFill>
                  <a:schemeClr val="bg1"/>
                </a:solidFill>
              </a:rPr>
              <a:t> men confessing their sins and professing their faith in Christ </a:t>
            </a:r>
            <a:r>
              <a:rPr lang="en-US" sz="3200" i="1" kern="0" dirty="0">
                <a:solidFill>
                  <a:schemeClr val="bg1"/>
                </a:solidFill>
              </a:rPr>
              <a:t>are born again</a:t>
            </a:r>
            <a:r>
              <a:rPr lang="en-US" sz="3200" kern="0" dirty="0">
                <a:solidFill>
                  <a:schemeClr val="bg1"/>
                </a:solidFill>
              </a:rPr>
              <a:t> by the Holy Spirit unto a </a:t>
            </a:r>
            <a:r>
              <a:rPr lang="en-US" sz="3200" i="1" kern="0" dirty="0">
                <a:solidFill>
                  <a:schemeClr val="bg1"/>
                </a:solidFill>
              </a:rPr>
              <a:t>new</a:t>
            </a:r>
            <a:r>
              <a:rPr lang="en-US" sz="3200" kern="0" dirty="0">
                <a:solidFill>
                  <a:schemeClr val="bg1"/>
                </a:solidFill>
              </a:rPr>
              <a:t> </a:t>
            </a:r>
            <a:r>
              <a:rPr lang="en-US" sz="3200" i="1" kern="0" dirty="0">
                <a:solidFill>
                  <a:schemeClr val="bg1"/>
                </a:solidFill>
              </a:rPr>
              <a:t>life</a:t>
            </a:r>
            <a:r>
              <a:rPr lang="en-US" sz="3200" kern="0" dirty="0">
                <a:solidFill>
                  <a:schemeClr val="bg1"/>
                </a:solidFill>
              </a:rPr>
              <a:t>, come into the </a:t>
            </a:r>
            <a:r>
              <a:rPr lang="en-US" sz="3200" i="1" kern="0" dirty="0">
                <a:solidFill>
                  <a:schemeClr val="bg1"/>
                </a:solidFill>
              </a:rPr>
              <a:t>fellowship</a:t>
            </a:r>
            <a:r>
              <a:rPr lang="en-US" sz="3200" kern="0" dirty="0">
                <a:solidFill>
                  <a:schemeClr val="bg1"/>
                </a:solidFill>
              </a:rPr>
              <a:t> </a:t>
            </a:r>
            <a:r>
              <a:rPr lang="en-US" sz="3200" i="1" kern="0" dirty="0">
                <a:solidFill>
                  <a:schemeClr val="bg1"/>
                </a:solidFill>
              </a:rPr>
              <a:t>of Christ</a:t>
            </a:r>
            <a:r>
              <a:rPr lang="en-US" sz="3200" kern="0" dirty="0">
                <a:solidFill>
                  <a:schemeClr val="bg1"/>
                </a:solidFill>
              </a:rPr>
              <a:t> and the church (1 Co. xii. 13), and </a:t>
            </a:r>
            <a:r>
              <a:rPr lang="en-US" sz="3200" i="1" kern="0" dirty="0">
                <a:solidFill>
                  <a:schemeClr val="bg1"/>
                </a:solidFill>
              </a:rPr>
              <a:t>are made partakers of eternal salvation</a:t>
            </a:r>
            <a:r>
              <a:rPr lang="en-US" sz="3200" kern="0" dirty="0">
                <a:solidFill>
                  <a:schemeClr val="bg1"/>
                </a:solidFill>
              </a:rPr>
              <a:t>; </a:t>
            </a:r>
            <a:r>
              <a:rPr lang="en-US" sz="3200" kern="0" dirty="0">
                <a:solidFill>
                  <a:srgbClr val="FFFF00"/>
                </a:solidFill>
              </a:rPr>
              <a:t>[but see</a:t>
            </a:r>
            <a:br>
              <a:rPr lang="en-US" sz="3200" kern="0" dirty="0">
                <a:solidFill>
                  <a:srgbClr val="FFFF00"/>
                </a:solidFill>
              </a:rPr>
            </a:br>
            <a:r>
              <a:rPr lang="en-US" sz="3200" kern="0" dirty="0">
                <a:solidFill>
                  <a:srgbClr val="FFFF00"/>
                </a:solidFill>
              </a:rPr>
              <a:t>art. “Baptism” in BB.DD., </a:t>
            </a:r>
            <a:r>
              <a:rPr lang="en-US" sz="3200" kern="0" dirty="0" err="1">
                <a:solidFill>
                  <a:srgbClr val="FFFF00"/>
                </a:solidFill>
              </a:rPr>
              <a:t>McC</a:t>
            </a:r>
            <a:r>
              <a:rPr lang="en-US" sz="3200" kern="0" dirty="0">
                <a:solidFill>
                  <a:srgbClr val="FFFF00"/>
                </a:solidFill>
              </a:rPr>
              <a:t>. and S., Schaff-Herzog]:</a:t>
            </a:r>
            <a:r>
              <a:rPr lang="en-US" sz="3200" kern="0" dirty="0">
                <a:solidFill>
                  <a:schemeClr val="bg1"/>
                </a:solidFill>
              </a:rPr>
              <a:t>  Eph. iv. 5;  Col. ii. 12 ...</a:t>
            </a:r>
            <a:endParaRPr lang="en-US" sz="2800" kern="0" dirty="0">
              <a:solidFill>
                <a:schemeClr val="bg1"/>
              </a:solidFill>
            </a:endParaRPr>
          </a:p>
        </p:txBody>
      </p:sp>
    </p:spTree>
    <p:extLst>
      <p:ext uri="{BB962C8B-B14F-4D97-AF65-F5344CB8AC3E}">
        <p14:creationId xmlns:p14="http://schemas.microsoft.com/office/powerpoint/2010/main" val="36329000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CCFFFF"/>
                </a:solidFill>
                <a:latin typeface="+mn-lt"/>
              </a:rPr>
              <a:t>Which version to use?</a:t>
            </a:r>
          </a:p>
        </p:txBody>
      </p:sp>
      <p:sp>
        <p:nvSpPr>
          <p:cNvPr id="3075" name="Rectangle 3"/>
          <p:cNvSpPr>
            <a:spLocks noGrp="1" noChangeArrowheads="1"/>
          </p:cNvSpPr>
          <p:nvPr>
            <p:ph idx="1"/>
          </p:nvPr>
        </p:nvSpPr>
        <p:spPr>
          <a:xfrm>
            <a:off x="274780" y="914400"/>
            <a:ext cx="8610600" cy="5410200"/>
          </a:xfrm>
        </p:spPr>
        <p:txBody>
          <a:bodyPr/>
          <a:lstStyle/>
          <a:p>
            <a:pPr algn="ctr" eaLnBrk="1" hangingPunct="1">
              <a:lnSpc>
                <a:spcPct val="90000"/>
              </a:lnSpc>
              <a:spcAft>
                <a:spcPts val="600"/>
              </a:spcAft>
              <a:buFont typeface="Wingdings" pitchFamily="2" charset="2"/>
              <a:buNone/>
            </a:pPr>
            <a:r>
              <a:rPr lang="en-US" dirty="0">
                <a:solidFill>
                  <a:schemeClr val="bg1"/>
                </a:solidFill>
              </a:rPr>
              <a:t>4. How does it differ from [NASV] and [N]KJV? </a:t>
            </a:r>
            <a:endParaRPr lang="en-US" kern="0" dirty="0">
              <a:solidFill>
                <a:srgbClr val="FFFFCC"/>
              </a:solidFill>
            </a:endParaRPr>
          </a:p>
          <a:p>
            <a:pPr marL="0" lvl="0" indent="0">
              <a:lnSpc>
                <a:spcPct val="90000"/>
              </a:lnSpc>
              <a:spcAft>
                <a:spcPts val="600"/>
              </a:spcAft>
              <a:buClr>
                <a:srgbClr val="00007D"/>
              </a:buClr>
              <a:buSzPct val="75000"/>
              <a:buNone/>
            </a:pPr>
            <a:r>
              <a:rPr lang="en-US" kern="0" dirty="0">
                <a:solidFill>
                  <a:schemeClr val="bg1"/>
                </a:solidFill>
              </a:rPr>
              <a:t>Ro.3:28,</a:t>
            </a:r>
            <a:r>
              <a:rPr lang="en-US" kern="0" dirty="0">
                <a:solidFill>
                  <a:srgbClr val="FFFFCC"/>
                </a:solidFill>
              </a:rPr>
              <a:t> </a:t>
            </a:r>
            <a:r>
              <a:rPr lang="en-US" sz="3400" kern="0" dirty="0">
                <a:solidFill>
                  <a:srgbClr val="FFFFCC"/>
                </a:solidFill>
              </a:rPr>
              <a:t>“For we conclude that a man is put right with God only through faith, and not by doing what the Law commands” </a:t>
            </a:r>
            <a:r>
              <a:rPr lang="en-US" sz="2000" kern="0" dirty="0">
                <a:solidFill>
                  <a:schemeClr val="bg1"/>
                </a:solidFill>
              </a:rPr>
              <a:t>(TEV)</a:t>
            </a:r>
          </a:p>
          <a:p>
            <a:pPr marL="0" lvl="0" indent="0">
              <a:lnSpc>
                <a:spcPct val="90000"/>
              </a:lnSpc>
              <a:buClr>
                <a:srgbClr val="00007D"/>
              </a:buClr>
              <a:buSzPct val="75000"/>
              <a:buNone/>
            </a:pPr>
            <a:r>
              <a:rPr lang="en-US" kern="0" dirty="0">
                <a:solidFill>
                  <a:schemeClr val="bg1"/>
                </a:solidFill>
              </a:rPr>
              <a:t>Ro.1:17,</a:t>
            </a:r>
            <a:r>
              <a:rPr lang="en-US" kern="0" dirty="0">
                <a:solidFill>
                  <a:srgbClr val="FFFFCC"/>
                </a:solidFill>
              </a:rPr>
              <a:t> </a:t>
            </a:r>
            <a:r>
              <a:rPr lang="en-US" sz="3400" kern="0" dirty="0">
                <a:solidFill>
                  <a:srgbClr val="FFFFCC"/>
                </a:solidFill>
              </a:rPr>
              <a:t>“For the gospel reveals how God puts men right with himself: it is through faith alone, from beginning to end. As the scripture says, ‘He who is put right with God through faith shall live’” </a:t>
            </a:r>
            <a:r>
              <a:rPr lang="en-US" sz="2000" kern="0" dirty="0">
                <a:solidFill>
                  <a:schemeClr val="bg1"/>
                </a:solidFill>
              </a:rPr>
              <a:t>(TEV)</a:t>
            </a:r>
            <a:endParaRPr lang="en-US" sz="2800" kern="0" dirty="0">
              <a:solidFill>
                <a:schemeClr val="bg1"/>
              </a:solidFill>
            </a:endParaRPr>
          </a:p>
          <a:p>
            <a:pPr marL="457200" lvl="1" indent="0" eaLnBrk="1" hangingPunct="1">
              <a:lnSpc>
                <a:spcPct val="90000"/>
              </a:lnSpc>
              <a:buNone/>
            </a:pPr>
            <a:endParaRPr lang="en-US" altLang="en-US" sz="3200" dirty="0">
              <a:solidFill>
                <a:schemeClr val="bg1"/>
              </a:solidFill>
            </a:endParaRPr>
          </a:p>
        </p:txBody>
      </p:sp>
    </p:spTree>
    <p:extLst>
      <p:ext uri="{BB962C8B-B14F-4D97-AF65-F5344CB8AC3E}">
        <p14:creationId xmlns:p14="http://schemas.microsoft.com/office/powerpoint/2010/main" val="18154245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CCFFFF"/>
                </a:solidFill>
                <a:latin typeface="+mn-lt"/>
              </a:rPr>
              <a:t>Which version to use?</a:t>
            </a:r>
          </a:p>
        </p:txBody>
      </p:sp>
      <p:sp>
        <p:nvSpPr>
          <p:cNvPr id="3075" name="Rectangle 3"/>
          <p:cNvSpPr>
            <a:spLocks noGrp="1" noChangeArrowheads="1"/>
          </p:cNvSpPr>
          <p:nvPr>
            <p:ph idx="1"/>
          </p:nvPr>
        </p:nvSpPr>
        <p:spPr>
          <a:xfrm>
            <a:off x="274780" y="914400"/>
            <a:ext cx="8610600" cy="5410200"/>
          </a:xfrm>
        </p:spPr>
        <p:txBody>
          <a:bodyPr/>
          <a:lstStyle/>
          <a:p>
            <a:pPr lvl="0">
              <a:buClr>
                <a:srgbClr val="00007D"/>
              </a:buClr>
              <a:buSzPct val="75000"/>
              <a:buNone/>
            </a:pPr>
            <a:r>
              <a:rPr lang="en-US" sz="2400" dirty="0">
                <a:solidFill>
                  <a:schemeClr val="bg1"/>
                </a:solidFill>
              </a:rPr>
              <a:t>1. </a:t>
            </a:r>
            <a:r>
              <a:rPr lang="en-US" kern="0" dirty="0">
                <a:solidFill>
                  <a:srgbClr val="FFFFCC"/>
                </a:solidFill>
              </a:rPr>
              <a:t>Scholarship – Individual or Group?</a:t>
            </a:r>
          </a:p>
          <a:p>
            <a:pPr lvl="0">
              <a:buClr>
                <a:srgbClr val="00007D"/>
              </a:buClr>
              <a:buSzPct val="75000"/>
              <a:buNone/>
            </a:pPr>
            <a:r>
              <a:rPr lang="en-US" sz="2400" kern="0" dirty="0">
                <a:solidFill>
                  <a:schemeClr val="bg1"/>
                </a:solidFill>
              </a:rPr>
              <a:t>2. </a:t>
            </a:r>
            <a:r>
              <a:rPr lang="en-US" kern="0" dirty="0">
                <a:solidFill>
                  <a:srgbClr val="FFFFCC"/>
                </a:solidFill>
              </a:rPr>
              <a:t>Translation or paraphrase?</a:t>
            </a:r>
          </a:p>
          <a:p>
            <a:pPr lvl="0">
              <a:buClr>
                <a:srgbClr val="00007D"/>
              </a:buClr>
              <a:buSzPct val="75000"/>
              <a:buNone/>
            </a:pPr>
            <a:r>
              <a:rPr lang="en-US" sz="2400" kern="0" dirty="0">
                <a:solidFill>
                  <a:schemeClr val="bg1"/>
                </a:solidFill>
              </a:rPr>
              <a:t>3. </a:t>
            </a:r>
            <a:r>
              <a:rPr lang="en-US" kern="0" dirty="0">
                <a:solidFill>
                  <a:srgbClr val="FFFFCC"/>
                </a:solidFill>
              </a:rPr>
              <a:t>Theological bias?    </a:t>
            </a:r>
          </a:p>
          <a:p>
            <a:pPr lvl="0">
              <a:buClr>
                <a:srgbClr val="00007D"/>
              </a:buClr>
              <a:buSzPct val="75000"/>
              <a:buNone/>
            </a:pPr>
            <a:r>
              <a:rPr lang="en-US" sz="2400" kern="0" dirty="0">
                <a:solidFill>
                  <a:schemeClr val="bg1"/>
                </a:solidFill>
              </a:rPr>
              <a:t>4. </a:t>
            </a:r>
            <a:r>
              <a:rPr lang="en-US" kern="0" dirty="0">
                <a:solidFill>
                  <a:srgbClr val="FFFFCC"/>
                </a:solidFill>
              </a:rPr>
              <a:t>How does it differ from [N]ASV, [N]KJV? </a:t>
            </a:r>
          </a:p>
          <a:p>
            <a:pPr lvl="0">
              <a:buClr>
                <a:srgbClr val="00007D"/>
              </a:buClr>
              <a:buSzPct val="75000"/>
              <a:buNone/>
            </a:pPr>
            <a:r>
              <a:rPr lang="en-US" sz="2400" kern="0" dirty="0">
                <a:solidFill>
                  <a:schemeClr val="bg1"/>
                </a:solidFill>
              </a:rPr>
              <a:t>5. </a:t>
            </a:r>
            <a:r>
              <a:rPr lang="en-US" kern="0" dirty="0">
                <a:solidFill>
                  <a:srgbClr val="FFFFCC"/>
                </a:solidFill>
              </a:rPr>
              <a:t>Does it teach doctrinal error?</a:t>
            </a:r>
          </a:p>
          <a:p>
            <a:pPr eaLnBrk="1" hangingPunct="1">
              <a:lnSpc>
                <a:spcPct val="90000"/>
              </a:lnSpc>
              <a:spcAft>
                <a:spcPts val="600"/>
              </a:spcAft>
              <a:buFont typeface="Wingdings" pitchFamily="2" charset="2"/>
              <a:buNone/>
            </a:pPr>
            <a:endParaRPr lang="en-US" altLang="en-US" sz="3200" dirty="0">
              <a:solidFill>
                <a:schemeClr val="bg1"/>
              </a:solidFill>
            </a:endParaRPr>
          </a:p>
        </p:txBody>
      </p:sp>
    </p:spTree>
    <p:extLst>
      <p:ext uri="{BB962C8B-B14F-4D97-AF65-F5344CB8AC3E}">
        <p14:creationId xmlns:p14="http://schemas.microsoft.com/office/powerpoint/2010/main" val="2804605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Old Scottish Proverb</a:t>
            </a:r>
          </a:p>
        </p:txBody>
      </p:sp>
      <p:sp>
        <p:nvSpPr>
          <p:cNvPr id="3075" name="Rectangle 3"/>
          <p:cNvSpPr>
            <a:spLocks noGrp="1" noChangeArrowheads="1"/>
          </p:cNvSpPr>
          <p:nvPr>
            <p:ph idx="1"/>
          </p:nvPr>
        </p:nvSpPr>
        <p:spPr>
          <a:xfrm>
            <a:off x="364840" y="914400"/>
            <a:ext cx="8418944" cy="5562600"/>
          </a:xfrm>
        </p:spPr>
        <p:txBody>
          <a:bodyPr/>
          <a:lstStyle/>
          <a:p>
            <a:pPr marL="230188" indent="-230188">
              <a:spcBef>
                <a:spcPts val="600"/>
              </a:spcBef>
              <a:spcAft>
                <a:spcPts val="900"/>
              </a:spcAft>
            </a:pPr>
            <a:endParaRPr lang="en-US" sz="3100" dirty="0">
              <a:solidFill>
                <a:schemeClr val="bg1"/>
              </a:solidFill>
            </a:endParaRPr>
          </a:p>
          <a:p>
            <a:pPr marL="0" indent="0">
              <a:spcAft>
                <a:spcPts val="600"/>
              </a:spcAft>
              <a:buNone/>
            </a:pPr>
            <a:endParaRPr lang="en-US" sz="3200" dirty="0">
              <a:solidFill>
                <a:schemeClr val="bg1"/>
              </a:solidFill>
            </a:endParaRPr>
          </a:p>
          <a:p>
            <a:pPr>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
        <p:nvSpPr>
          <p:cNvPr id="4" name="Rectangle 3">
            <a:extLst>
              <a:ext uri="{FF2B5EF4-FFF2-40B4-BE49-F238E27FC236}">
                <a16:creationId xmlns:a16="http://schemas.microsoft.com/office/drawing/2014/main" id="{B15E70EE-384E-429F-B9C7-22FC5F4CA104}"/>
              </a:ext>
            </a:extLst>
          </p:cNvPr>
          <p:cNvSpPr/>
          <p:nvPr/>
        </p:nvSpPr>
        <p:spPr>
          <a:xfrm>
            <a:off x="1143000" y="1066800"/>
            <a:ext cx="6858000" cy="2895600"/>
          </a:xfrm>
          <a:prstGeom prst="rect">
            <a:avLst/>
          </a:prstGeom>
          <a:blipFill>
            <a:blip r:embed="rId3"/>
            <a:tile tx="0" ty="0" sx="100000" sy="100000" flip="none" algn="tl"/>
          </a:blipFill>
          <a:ln w="9525" cap="flat" cmpd="sng" algn="ctr">
            <a:solidFill>
              <a:srgbClr val="C00000"/>
            </a:solidFill>
            <a:prstDash val="solid"/>
          </a:ln>
          <a:effectLst>
            <a:outerShdw blurRad="50800" dist="38100" dir="2700000" algn="tl" rotWithShape="0">
              <a:prstClr val="black">
                <a:alpha val="40000"/>
              </a:prstClr>
            </a:outerShdw>
          </a:effectLst>
          <a:scene3d>
            <a:camera prst="orthographicFront"/>
            <a:lightRig rig="threePt" dir="t"/>
          </a:scene3d>
          <a:sp3d>
            <a:bevelT prst="angle"/>
          </a:sp3d>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7D">
                    <a:lumMod val="50000"/>
                  </a:srgbClr>
                </a:solidFill>
                <a:effectLst/>
                <a:uLnTx/>
                <a:uFillTx/>
                <a:latin typeface="Arial"/>
                <a:ea typeface="+mn-ea"/>
                <a:cs typeface="+mn-cs"/>
              </a:rPr>
              <a:t>“Greek, Hebrew, and Latin all have their proper place.   But it is not at the head of the cross, where Pilate put them, but at the foot of the cross, in humble service to Christ” </a:t>
            </a:r>
          </a:p>
        </p:txBody>
      </p:sp>
    </p:spTree>
    <p:extLst>
      <p:ext uri="{BB962C8B-B14F-4D97-AF65-F5344CB8AC3E}">
        <p14:creationId xmlns:p14="http://schemas.microsoft.com/office/powerpoint/2010/main" val="13832407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How To Determine Truth</a:t>
            </a:r>
          </a:p>
        </p:txBody>
      </p:sp>
      <p:sp>
        <p:nvSpPr>
          <p:cNvPr id="3075" name="Rectangle 3"/>
          <p:cNvSpPr>
            <a:spLocks noGrp="1" noChangeArrowheads="1"/>
          </p:cNvSpPr>
          <p:nvPr>
            <p:ph idx="1"/>
          </p:nvPr>
        </p:nvSpPr>
        <p:spPr>
          <a:xfrm>
            <a:off x="364840" y="914400"/>
            <a:ext cx="8418944" cy="5562600"/>
          </a:xfrm>
        </p:spPr>
        <p:txBody>
          <a:bodyPr/>
          <a:lstStyle/>
          <a:p>
            <a:r>
              <a:rPr lang="en-US" altLang="en-US" dirty="0">
                <a:solidFill>
                  <a:srgbClr val="FFFFCC"/>
                </a:solidFill>
              </a:rPr>
              <a:t>Truth is never settled or proven by Greek words or grammar alone   </a:t>
            </a:r>
          </a:p>
          <a:p>
            <a:r>
              <a:rPr lang="en-US" altLang="en-US" dirty="0">
                <a:solidFill>
                  <a:srgbClr val="FFFFCC"/>
                </a:solidFill>
              </a:rPr>
              <a:t>In any language, a text out of context is a pretext</a:t>
            </a:r>
          </a:p>
          <a:p>
            <a:pPr marL="914400" lvl="1" indent="-457200"/>
            <a:r>
              <a:rPr lang="en-US" altLang="en-US" sz="3200" dirty="0">
                <a:solidFill>
                  <a:schemeClr val="bg1"/>
                </a:solidFill>
              </a:rPr>
              <a:t>“If only I knew the Greek…”  </a:t>
            </a:r>
          </a:p>
          <a:p>
            <a:pPr marL="914400" lvl="1" indent="-457200"/>
            <a:r>
              <a:rPr lang="en-US" altLang="en-US" sz="3200" dirty="0">
                <a:solidFill>
                  <a:schemeClr val="bg1"/>
                </a:solidFill>
              </a:rPr>
              <a:t>We don’t have to know Greek to know God…but somebody did</a:t>
            </a:r>
          </a:p>
          <a:p>
            <a:pPr marL="0" indent="0">
              <a:spcBef>
                <a:spcPts val="600"/>
              </a:spcBef>
              <a:spcAft>
                <a:spcPts val="900"/>
              </a:spcAft>
              <a:buNone/>
            </a:pPr>
            <a:endParaRPr lang="en-US" altLang="en-US" sz="2800" dirty="0">
              <a:solidFill>
                <a:srgbClr val="FFFFCC"/>
              </a:solidFill>
            </a:endParaRPr>
          </a:p>
          <a:p>
            <a:pPr marL="230188" indent="-230188">
              <a:spcBef>
                <a:spcPts val="600"/>
              </a:spcBef>
              <a:spcAft>
                <a:spcPts val="900"/>
              </a:spcAft>
            </a:pPr>
            <a:endParaRPr lang="en-US" sz="3100" dirty="0">
              <a:solidFill>
                <a:schemeClr val="bg1"/>
              </a:solidFill>
            </a:endParaRPr>
          </a:p>
          <a:p>
            <a:pPr marL="0" indent="0">
              <a:spcAft>
                <a:spcPts val="600"/>
              </a:spcAft>
              <a:buNone/>
            </a:pPr>
            <a:endParaRPr lang="en-US" sz="3200" dirty="0">
              <a:solidFill>
                <a:schemeClr val="bg1"/>
              </a:solidFill>
            </a:endParaRPr>
          </a:p>
          <a:p>
            <a:pPr>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val="280498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NT Writers and Foreign Words</a:t>
            </a:r>
          </a:p>
        </p:txBody>
      </p:sp>
      <p:sp>
        <p:nvSpPr>
          <p:cNvPr id="3075" name="Rectangle 3"/>
          <p:cNvSpPr>
            <a:spLocks noGrp="1" noChangeArrowheads="1"/>
          </p:cNvSpPr>
          <p:nvPr>
            <p:ph idx="1"/>
          </p:nvPr>
        </p:nvSpPr>
        <p:spPr>
          <a:xfrm>
            <a:off x="364840" y="914400"/>
            <a:ext cx="8418944" cy="5562600"/>
          </a:xfrm>
        </p:spPr>
        <p:txBody>
          <a:bodyPr/>
          <a:lstStyle/>
          <a:p>
            <a:pPr marL="0" indent="0">
              <a:spcBef>
                <a:spcPts val="600"/>
              </a:spcBef>
              <a:spcAft>
                <a:spcPts val="900"/>
              </a:spcAft>
              <a:buNone/>
            </a:pPr>
            <a:endParaRPr lang="en-US" altLang="en-US" sz="2800" dirty="0">
              <a:solidFill>
                <a:srgbClr val="FFFFCC"/>
              </a:solidFill>
            </a:endParaRPr>
          </a:p>
          <a:p>
            <a:pPr marL="230188" indent="-230188">
              <a:spcBef>
                <a:spcPts val="600"/>
              </a:spcBef>
              <a:spcAft>
                <a:spcPts val="900"/>
              </a:spcAft>
            </a:pPr>
            <a:endParaRPr lang="en-US" sz="3100" dirty="0">
              <a:solidFill>
                <a:schemeClr val="bg1"/>
              </a:solidFill>
            </a:endParaRPr>
          </a:p>
          <a:p>
            <a:pPr marL="0" indent="0">
              <a:spcAft>
                <a:spcPts val="600"/>
              </a:spcAft>
              <a:buNone/>
            </a:pPr>
            <a:endParaRPr lang="en-US" sz="3200" dirty="0">
              <a:solidFill>
                <a:schemeClr val="bg1"/>
              </a:solidFill>
            </a:endParaRPr>
          </a:p>
          <a:p>
            <a:pPr>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
        <p:nvSpPr>
          <p:cNvPr id="9" name="AutoShape 4">
            <a:extLst>
              <a:ext uri="{FF2B5EF4-FFF2-40B4-BE49-F238E27FC236}">
                <a16:creationId xmlns:a16="http://schemas.microsoft.com/office/drawing/2014/main" id="{5FE3FDC9-9484-46A4-86F7-7A8FE8B1B326}"/>
              </a:ext>
            </a:extLst>
          </p:cNvPr>
          <p:cNvSpPr>
            <a:spLocks noChangeArrowheads="1"/>
          </p:cNvSpPr>
          <p:nvPr/>
        </p:nvSpPr>
        <p:spPr bwMode="auto">
          <a:xfrm>
            <a:off x="1342698" y="1752600"/>
            <a:ext cx="3048000" cy="1295400"/>
          </a:xfrm>
          <a:prstGeom prst="roundRect">
            <a:avLst>
              <a:gd name="adj" fmla="val 16667"/>
            </a:avLst>
          </a:prstGeom>
          <a:blipFill>
            <a:blip r:embed="rId3"/>
            <a:tile tx="0" ty="0" sx="100000" sy="100000" flip="none" algn="tl"/>
          </a:blipFill>
          <a:ln w="9525">
            <a:solidFill>
              <a:srgbClr val="00007D"/>
            </a:solidFill>
            <a:round/>
            <a:headEnd/>
            <a:tailEnd/>
          </a:ln>
          <a:effectLst/>
          <a:scene3d>
            <a:camera prst="orthographicFront"/>
            <a:lightRig rig="threePt" dir="t"/>
          </a:scene3d>
          <a:sp3d>
            <a:bevelT prst="angle"/>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err="1">
                <a:ln>
                  <a:noFill/>
                </a:ln>
                <a:solidFill>
                  <a:srgbClr val="00007D">
                    <a:lumMod val="50000"/>
                  </a:srgbClr>
                </a:solidFill>
                <a:effectLst/>
                <a:uLnTx/>
                <a:uFillTx/>
                <a:latin typeface="Arial" charset="0"/>
              </a:rPr>
              <a:t>Talitha</a:t>
            </a:r>
            <a:r>
              <a:rPr kumimoji="0" lang="en-US" sz="3200" i="0" u="none" strike="noStrike" kern="0" cap="none" spc="0" normalizeH="0" baseline="0" noProof="0" dirty="0">
                <a:ln>
                  <a:noFill/>
                </a:ln>
                <a:solidFill>
                  <a:srgbClr val="00007D">
                    <a:lumMod val="50000"/>
                  </a:srgbClr>
                </a:solidFill>
                <a:effectLst/>
                <a:uLnTx/>
                <a:uFillTx/>
                <a:latin typeface="Arial" charset="0"/>
              </a:rPr>
              <a:t> </a:t>
            </a:r>
            <a:r>
              <a:rPr kumimoji="0" lang="en-US" sz="3200" i="0" u="none" strike="noStrike" kern="0" cap="none" spc="0" normalizeH="0" baseline="0" noProof="0" dirty="0" err="1">
                <a:ln>
                  <a:noFill/>
                </a:ln>
                <a:solidFill>
                  <a:srgbClr val="00007D">
                    <a:lumMod val="50000"/>
                  </a:srgbClr>
                </a:solidFill>
                <a:effectLst/>
                <a:uLnTx/>
                <a:uFillTx/>
                <a:latin typeface="Arial" charset="0"/>
              </a:rPr>
              <a:t>koum</a:t>
            </a:r>
            <a:br>
              <a:rPr kumimoji="0" lang="en-US" sz="3200" i="0" u="none" strike="noStrike" kern="0" cap="none" spc="0" normalizeH="0" baseline="0" noProof="0" dirty="0">
                <a:ln>
                  <a:noFill/>
                </a:ln>
                <a:solidFill>
                  <a:srgbClr val="00007D">
                    <a:lumMod val="50000"/>
                  </a:srgbClr>
                </a:solidFill>
                <a:effectLst/>
                <a:uLnTx/>
                <a:uFillTx/>
                <a:latin typeface="Arial" charset="0"/>
              </a:rPr>
            </a:br>
            <a:r>
              <a:rPr kumimoji="0" lang="en-US" sz="3200" i="0" u="none" strike="noStrike" kern="0" cap="none" spc="0" normalizeH="0" baseline="0" noProof="0" dirty="0">
                <a:ln>
                  <a:noFill/>
                </a:ln>
                <a:solidFill>
                  <a:srgbClr val="000000"/>
                </a:solidFill>
                <a:effectLst/>
                <a:uLnTx/>
                <a:uFillTx/>
                <a:latin typeface="Arial" charset="0"/>
              </a:rPr>
              <a:t>Mk.5:41</a:t>
            </a:r>
          </a:p>
        </p:txBody>
      </p:sp>
      <p:sp>
        <p:nvSpPr>
          <p:cNvPr id="10" name="AutoShape 5">
            <a:extLst>
              <a:ext uri="{FF2B5EF4-FFF2-40B4-BE49-F238E27FC236}">
                <a16:creationId xmlns:a16="http://schemas.microsoft.com/office/drawing/2014/main" id="{A776E29A-BBF4-4894-BFEC-479913142260}"/>
              </a:ext>
            </a:extLst>
          </p:cNvPr>
          <p:cNvSpPr>
            <a:spLocks noChangeArrowheads="1"/>
          </p:cNvSpPr>
          <p:nvPr/>
        </p:nvSpPr>
        <p:spPr bwMode="auto">
          <a:xfrm>
            <a:off x="4740166" y="1752600"/>
            <a:ext cx="3048000" cy="1295400"/>
          </a:xfrm>
          <a:prstGeom prst="roundRect">
            <a:avLst>
              <a:gd name="adj" fmla="val 16667"/>
            </a:avLst>
          </a:prstGeom>
          <a:blipFill>
            <a:blip r:embed="rId3"/>
            <a:tile tx="0" ty="0" sx="100000" sy="100000" flip="none" algn="tl"/>
          </a:blipFill>
          <a:ln w="9525">
            <a:solidFill>
              <a:srgbClr val="00007D"/>
            </a:solidFill>
            <a:round/>
            <a:headEnd/>
            <a:tailEnd/>
          </a:ln>
          <a:effectLst/>
          <a:scene3d>
            <a:camera prst="orthographicFront"/>
            <a:lightRig rig="threePt" dir="t"/>
          </a:scene3d>
          <a:sp3d>
            <a:bevelT prst="angle"/>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7D">
                    <a:lumMod val="50000"/>
                  </a:srgbClr>
                </a:solidFill>
                <a:effectLst/>
                <a:uLnTx/>
                <a:uFillTx/>
                <a:latin typeface="Arial" charset="0"/>
              </a:rPr>
              <a:t>Siloam</a:t>
            </a:r>
            <a:br>
              <a:rPr kumimoji="0" lang="en-US" sz="3200" i="0" u="none" strike="noStrike" kern="0" cap="none" spc="0" normalizeH="0" baseline="0" noProof="0" dirty="0">
                <a:ln>
                  <a:noFill/>
                </a:ln>
                <a:solidFill>
                  <a:srgbClr val="00007D">
                    <a:lumMod val="50000"/>
                  </a:srgbClr>
                </a:solidFill>
                <a:effectLst/>
                <a:uLnTx/>
                <a:uFillTx/>
                <a:latin typeface="Arial" charset="0"/>
              </a:rPr>
            </a:br>
            <a:r>
              <a:rPr kumimoji="0" lang="en-US" sz="3200" i="0" u="none" strike="noStrike" kern="0" cap="none" spc="0" normalizeH="0" baseline="0" noProof="0" dirty="0">
                <a:ln>
                  <a:noFill/>
                </a:ln>
                <a:solidFill>
                  <a:srgbClr val="000000"/>
                </a:solidFill>
                <a:effectLst/>
                <a:uLnTx/>
                <a:uFillTx/>
                <a:latin typeface="Arial" charset="0"/>
              </a:rPr>
              <a:t>Jn.9:7</a:t>
            </a:r>
          </a:p>
        </p:txBody>
      </p:sp>
      <p:sp>
        <p:nvSpPr>
          <p:cNvPr id="11" name="AutoShape 6">
            <a:extLst>
              <a:ext uri="{FF2B5EF4-FFF2-40B4-BE49-F238E27FC236}">
                <a16:creationId xmlns:a16="http://schemas.microsoft.com/office/drawing/2014/main" id="{81780279-23B6-4328-93EC-75E785F766DC}"/>
              </a:ext>
            </a:extLst>
          </p:cNvPr>
          <p:cNvSpPr>
            <a:spLocks noChangeArrowheads="1"/>
          </p:cNvSpPr>
          <p:nvPr/>
        </p:nvSpPr>
        <p:spPr bwMode="auto">
          <a:xfrm>
            <a:off x="1342698" y="3381702"/>
            <a:ext cx="3048000" cy="1295400"/>
          </a:xfrm>
          <a:prstGeom prst="roundRect">
            <a:avLst>
              <a:gd name="adj" fmla="val 16667"/>
            </a:avLst>
          </a:prstGeom>
          <a:blipFill>
            <a:blip r:embed="rId3"/>
            <a:tile tx="0" ty="0" sx="100000" sy="100000" flip="none" algn="tl"/>
          </a:blipFill>
          <a:ln w="9525">
            <a:solidFill>
              <a:srgbClr val="00007D"/>
            </a:solidFill>
            <a:round/>
            <a:headEnd/>
            <a:tailEnd/>
          </a:ln>
          <a:effectLst/>
          <a:scene3d>
            <a:camera prst="orthographicFront"/>
            <a:lightRig rig="threePt" dir="t"/>
          </a:scene3d>
          <a:sp3d>
            <a:bevelT prst="angle"/>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7D">
                    <a:lumMod val="50000"/>
                  </a:srgbClr>
                </a:solidFill>
                <a:effectLst/>
                <a:uLnTx/>
                <a:uFillTx/>
                <a:latin typeface="Arial" charset="0"/>
              </a:rPr>
              <a:t>Tabitha</a:t>
            </a:r>
            <a:br>
              <a:rPr kumimoji="0" lang="en-US" sz="3200" i="0" u="none" strike="noStrike" kern="0" cap="none" spc="0" normalizeH="0" baseline="0" noProof="0" dirty="0">
                <a:ln>
                  <a:noFill/>
                </a:ln>
                <a:solidFill>
                  <a:srgbClr val="00007D">
                    <a:lumMod val="50000"/>
                  </a:srgbClr>
                </a:solidFill>
                <a:effectLst/>
                <a:uLnTx/>
                <a:uFillTx/>
                <a:latin typeface="Arial" charset="0"/>
              </a:rPr>
            </a:br>
            <a:r>
              <a:rPr kumimoji="0" lang="en-US" sz="3200" i="0" u="none" strike="noStrike" kern="0" cap="none" spc="0" normalizeH="0" baseline="0" noProof="0" dirty="0">
                <a:ln>
                  <a:noFill/>
                </a:ln>
                <a:solidFill>
                  <a:srgbClr val="000000"/>
                </a:solidFill>
                <a:effectLst/>
                <a:uLnTx/>
                <a:uFillTx/>
                <a:latin typeface="Arial" charset="0"/>
              </a:rPr>
              <a:t>Ac.9:36</a:t>
            </a:r>
          </a:p>
        </p:txBody>
      </p:sp>
      <p:sp>
        <p:nvSpPr>
          <p:cNvPr id="12" name="AutoShape 7">
            <a:extLst>
              <a:ext uri="{FF2B5EF4-FFF2-40B4-BE49-F238E27FC236}">
                <a16:creationId xmlns:a16="http://schemas.microsoft.com/office/drawing/2014/main" id="{8B6E3CA9-C711-4001-8295-3A4D0C4417F9}"/>
              </a:ext>
            </a:extLst>
          </p:cNvPr>
          <p:cNvSpPr>
            <a:spLocks noChangeArrowheads="1"/>
          </p:cNvSpPr>
          <p:nvPr/>
        </p:nvSpPr>
        <p:spPr bwMode="auto">
          <a:xfrm>
            <a:off x="4740166" y="3381702"/>
            <a:ext cx="3048000" cy="1295400"/>
          </a:xfrm>
          <a:prstGeom prst="roundRect">
            <a:avLst>
              <a:gd name="adj" fmla="val 16667"/>
            </a:avLst>
          </a:prstGeom>
          <a:blipFill>
            <a:blip r:embed="rId3"/>
            <a:tile tx="0" ty="0" sx="100000" sy="100000" flip="none" algn="tl"/>
          </a:blipFill>
          <a:ln w="9525">
            <a:solidFill>
              <a:srgbClr val="00007D"/>
            </a:solidFill>
            <a:round/>
            <a:headEnd/>
            <a:tailEnd/>
          </a:ln>
          <a:effectLst/>
          <a:scene3d>
            <a:camera prst="orthographicFront"/>
            <a:lightRig rig="threePt" dir="t"/>
          </a:scene3d>
          <a:sp3d>
            <a:bevelT prst="angle"/>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7D">
                    <a:lumMod val="50000"/>
                  </a:srgbClr>
                </a:solidFill>
                <a:effectLst/>
                <a:uLnTx/>
                <a:uFillTx/>
                <a:latin typeface="Arial" charset="0"/>
              </a:rPr>
              <a:t>Melchizedek</a:t>
            </a:r>
            <a:br>
              <a:rPr kumimoji="0" lang="en-US" sz="3200" i="0" u="none" strike="noStrike" kern="0" cap="none" spc="0" normalizeH="0" baseline="0" noProof="0" dirty="0">
                <a:ln>
                  <a:noFill/>
                </a:ln>
                <a:solidFill>
                  <a:srgbClr val="00007D">
                    <a:lumMod val="50000"/>
                  </a:srgbClr>
                </a:solidFill>
                <a:effectLst/>
                <a:uLnTx/>
                <a:uFillTx/>
                <a:latin typeface="Arial" charset="0"/>
              </a:rPr>
            </a:br>
            <a:r>
              <a:rPr kumimoji="0" lang="en-US" sz="3200" i="0" u="none" strike="noStrike" kern="0" cap="none" spc="0" normalizeH="0" baseline="0" noProof="0" dirty="0">
                <a:ln>
                  <a:noFill/>
                </a:ln>
                <a:solidFill>
                  <a:srgbClr val="000000"/>
                </a:solidFill>
                <a:effectLst/>
                <a:uLnTx/>
                <a:uFillTx/>
                <a:latin typeface="Arial" charset="0"/>
              </a:rPr>
              <a:t>Hb.7:1-2</a:t>
            </a:r>
          </a:p>
        </p:txBody>
      </p:sp>
    </p:spTree>
    <p:extLst>
      <p:ext uri="{BB962C8B-B14F-4D97-AF65-F5344CB8AC3E}">
        <p14:creationId xmlns:p14="http://schemas.microsoft.com/office/powerpoint/2010/main" val="262233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EAD4982-9D94-4150-AD63-E8122D74137E}"/>
              </a:ext>
            </a:extLst>
          </p:cNvPr>
          <p:cNvSpPr txBox="1">
            <a:spLocks/>
          </p:cNvSpPr>
          <p:nvPr/>
        </p:nvSpPr>
        <p:spPr bwMode="auto">
          <a:xfrm>
            <a:off x="1295400" y="1371600"/>
            <a:ext cx="6560095" cy="1295400"/>
          </a:xfrm>
          <a:prstGeom prst="rect">
            <a:avLst/>
          </a:prstGeom>
          <a:solidFill>
            <a:schemeClr val="tx1">
              <a:lumMod val="85000"/>
              <a:lumOff val="15000"/>
            </a:schemeClr>
          </a:solidFill>
          <a:ln w="6350">
            <a:solidFill>
              <a:srgbClr val="FFCC00"/>
            </a:solid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 Difficulties Of Translating</a:t>
            </a:r>
            <a:endPar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01745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1. </a:t>
            </a:r>
            <a:r>
              <a:rPr lang="en-US" sz="3600" dirty="0" err="1">
                <a:solidFill>
                  <a:srgbClr val="FFFF00"/>
                </a:solidFill>
                <a:latin typeface="+mn-lt"/>
              </a:rPr>
              <a:t>Traduttori</a:t>
            </a:r>
            <a:r>
              <a:rPr lang="en-US" sz="3600" dirty="0">
                <a:solidFill>
                  <a:srgbClr val="FFFF00"/>
                </a:solidFill>
                <a:latin typeface="+mn-lt"/>
              </a:rPr>
              <a:t>, </a:t>
            </a:r>
            <a:r>
              <a:rPr lang="en-US" sz="3600" dirty="0" err="1">
                <a:solidFill>
                  <a:srgbClr val="FFFF00"/>
                </a:solidFill>
                <a:latin typeface="+mn-lt"/>
              </a:rPr>
              <a:t>traditori</a:t>
            </a:r>
            <a:endParaRPr lang="en-US" sz="3600" dirty="0">
              <a:solidFill>
                <a:srgbClr val="FFFF00"/>
              </a:solidFill>
              <a:latin typeface="+mn-lt"/>
            </a:endParaRPr>
          </a:p>
        </p:txBody>
      </p:sp>
      <p:sp>
        <p:nvSpPr>
          <p:cNvPr id="3075" name="Rectangle 3"/>
          <p:cNvSpPr>
            <a:spLocks noGrp="1" noChangeArrowheads="1"/>
          </p:cNvSpPr>
          <p:nvPr>
            <p:ph idx="1"/>
          </p:nvPr>
        </p:nvSpPr>
        <p:spPr>
          <a:xfrm>
            <a:off x="364840" y="914400"/>
            <a:ext cx="8418944" cy="5562600"/>
          </a:xfrm>
        </p:spPr>
        <p:txBody>
          <a:bodyPr/>
          <a:lstStyle/>
          <a:p>
            <a:pPr algn="ctr">
              <a:buFont typeface="Wingdings" panose="05000000000000000000" pitchFamily="2" charset="2"/>
              <a:buNone/>
            </a:pPr>
            <a:r>
              <a:rPr lang="en-US" altLang="en-US" dirty="0">
                <a:solidFill>
                  <a:schemeClr val="bg1"/>
                </a:solidFill>
              </a:rPr>
              <a:t>Translators are traitors</a:t>
            </a:r>
          </a:p>
          <a:p>
            <a:r>
              <a:rPr lang="en-US" altLang="en-US" dirty="0">
                <a:solidFill>
                  <a:srgbClr val="FFFFCC"/>
                </a:solidFill>
              </a:rPr>
              <a:t>Traitors betray their country  </a:t>
            </a:r>
          </a:p>
          <a:p>
            <a:r>
              <a:rPr lang="en-US" altLang="en-US" dirty="0">
                <a:solidFill>
                  <a:srgbClr val="FFFFCC"/>
                </a:solidFill>
              </a:rPr>
              <a:t>Translators inevitably betray the meaning of the author.  A translation does not give the complete meaning of the original</a:t>
            </a:r>
          </a:p>
          <a:p>
            <a:r>
              <a:rPr lang="en-US" altLang="en-US" dirty="0">
                <a:solidFill>
                  <a:srgbClr val="FFFFCC"/>
                </a:solidFill>
              </a:rPr>
              <a:t>Mt.26:41, English – Russian – English:   </a:t>
            </a:r>
          </a:p>
          <a:p>
            <a:pPr marL="857250" lvl="1" indent="-400050"/>
            <a:r>
              <a:rPr lang="en-US" altLang="en-US" sz="3200" dirty="0">
                <a:solidFill>
                  <a:schemeClr val="bg1"/>
                </a:solidFill>
              </a:rPr>
              <a:t>“</a:t>
            </a:r>
            <a:r>
              <a:rPr lang="en-US" altLang="en-US" sz="3200" i="1" dirty="0">
                <a:solidFill>
                  <a:schemeClr val="bg1"/>
                </a:solidFill>
              </a:rPr>
              <a:t>The vodka is fine but the meat is rotten”</a:t>
            </a:r>
            <a:endParaRPr lang="en-US" altLang="en-US" sz="3200" dirty="0">
              <a:solidFill>
                <a:schemeClr val="bg1"/>
              </a:solidFill>
            </a:endParaRPr>
          </a:p>
          <a:p>
            <a:endParaRPr lang="en-US" sz="3200" dirty="0">
              <a:solidFill>
                <a:schemeClr val="bg1"/>
              </a:solidFill>
            </a:endParaRPr>
          </a:p>
          <a:p>
            <a:pPr>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Tree>
    <p:extLst>
      <p:ext uri="{BB962C8B-B14F-4D97-AF65-F5344CB8AC3E}">
        <p14:creationId xmlns:p14="http://schemas.microsoft.com/office/powerpoint/2010/main" val="28767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3E15-DA34-4F72-9655-BA4CBB8131C7}"/>
              </a:ext>
            </a:extLst>
          </p:cNvPr>
          <p:cNvSpPr>
            <a:spLocks noGrp="1"/>
          </p:cNvSpPr>
          <p:nvPr>
            <p:ph type="title"/>
          </p:nvPr>
        </p:nvSpPr>
        <p:spPr>
          <a:xfrm>
            <a:off x="457200" y="76200"/>
            <a:ext cx="8229600" cy="838200"/>
          </a:xfrm>
        </p:spPr>
        <p:txBody>
          <a:bodyPr/>
          <a:lstStyle/>
          <a:p>
            <a:r>
              <a:rPr lang="en-US" sz="3600" dirty="0">
                <a:solidFill>
                  <a:srgbClr val="FFFF00"/>
                </a:solidFill>
                <a:latin typeface="+mn-lt"/>
              </a:rPr>
              <a:t>Illustration: Gal.3:24</a:t>
            </a:r>
          </a:p>
        </p:txBody>
      </p:sp>
      <p:sp>
        <p:nvSpPr>
          <p:cNvPr id="3075" name="Rectangle 3"/>
          <p:cNvSpPr>
            <a:spLocks noGrp="1" noChangeArrowheads="1"/>
          </p:cNvSpPr>
          <p:nvPr>
            <p:ph idx="1"/>
          </p:nvPr>
        </p:nvSpPr>
        <p:spPr>
          <a:xfrm>
            <a:off x="364840" y="914400"/>
            <a:ext cx="8418944" cy="5562600"/>
          </a:xfrm>
        </p:spPr>
        <p:txBody>
          <a:bodyPr/>
          <a:lstStyle/>
          <a:p>
            <a:pPr>
              <a:buFont typeface="Wingdings" panose="05000000000000000000" pitchFamily="2" charset="2"/>
              <a:buChar char="§"/>
            </a:pPr>
            <a:r>
              <a:rPr lang="en-US" altLang="en-US" sz="3100" dirty="0">
                <a:solidFill>
                  <a:srgbClr val="FFFFCC"/>
                </a:solidFill>
              </a:rPr>
              <a:t>No </a:t>
            </a:r>
            <a:r>
              <a:rPr lang="en-US" altLang="en-US" sz="3100" i="1" u="sng" dirty="0">
                <a:solidFill>
                  <a:srgbClr val="FFFFCC"/>
                </a:solidFill>
              </a:rPr>
              <a:t>single</a:t>
            </a:r>
            <a:r>
              <a:rPr lang="en-US" altLang="en-US" sz="3100" dirty="0">
                <a:solidFill>
                  <a:srgbClr val="FFFFCC"/>
                </a:solidFill>
              </a:rPr>
              <a:t> English word can tell us what function the Jewish law performed</a:t>
            </a:r>
          </a:p>
          <a:p>
            <a:pPr marL="685800" lvl="1" indent="-400050"/>
            <a:r>
              <a:rPr lang="en-US" altLang="en-US" sz="3100" i="1" dirty="0">
                <a:solidFill>
                  <a:schemeClr val="bg1"/>
                </a:solidFill>
              </a:rPr>
              <a:t>Schoolmaster</a:t>
            </a:r>
            <a:r>
              <a:rPr lang="en-US" altLang="en-US" sz="3100" dirty="0">
                <a:solidFill>
                  <a:srgbClr val="FFFFCC"/>
                </a:solidFill>
              </a:rPr>
              <a:t> and </a:t>
            </a:r>
            <a:r>
              <a:rPr lang="en-US" altLang="en-US" sz="3100" i="1" dirty="0">
                <a:solidFill>
                  <a:schemeClr val="bg1"/>
                </a:solidFill>
              </a:rPr>
              <a:t>tutor</a:t>
            </a:r>
            <a:r>
              <a:rPr lang="en-US" altLang="en-US" sz="3100" dirty="0">
                <a:solidFill>
                  <a:srgbClr val="FFFFCC"/>
                </a:solidFill>
              </a:rPr>
              <a:t> imply a teacher</a:t>
            </a:r>
          </a:p>
          <a:p>
            <a:pPr marL="685800" lvl="1" indent="-400050"/>
            <a:r>
              <a:rPr lang="en-US" altLang="en-US" sz="3100" i="1" dirty="0">
                <a:solidFill>
                  <a:schemeClr val="bg1"/>
                </a:solidFill>
              </a:rPr>
              <a:t>Pedagogue</a:t>
            </a:r>
            <a:r>
              <a:rPr lang="en-US" altLang="en-US" sz="3100" dirty="0">
                <a:solidFill>
                  <a:srgbClr val="FFFFCC"/>
                </a:solidFill>
              </a:rPr>
              <a:t>:  a household slave whose duty was to conduct boys of the family to and from school and to superintend their conduct generally</a:t>
            </a:r>
          </a:p>
          <a:p>
            <a:pPr marL="685800" lvl="1" indent="-400050"/>
            <a:r>
              <a:rPr lang="en-US" altLang="en-US" sz="3100" i="1" dirty="0">
                <a:solidFill>
                  <a:schemeClr val="bg1"/>
                </a:solidFill>
              </a:rPr>
              <a:t>Custodian</a:t>
            </a:r>
            <a:r>
              <a:rPr lang="en-US" altLang="en-US" sz="3100" dirty="0">
                <a:solidFill>
                  <a:srgbClr val="FFFFCC"/>
                </a:solidFill>
              </a:rPr>
              <a:t> or </a:t>
            </a:r>
            <a:r>
              <a:rPr lang="en-US" altLang="en-US" sz="3100" i="1" dirty="0">
                <a:solidFill>
                  <a:schemeClr val="bg1"/>
                </a:solidFill>
              </a:rPr>
              <a:t>attendant</a:t>
            </a:r>
            <a:r>
              <a:rPr lang="en-US" altLang="en-US" sz="3100" dirty="0">
                <a:solidFill>
                  <a:srgbClr val="FFFFCC"/>
                </a:solidFill>
              </a:rPr>
              <a:t> are better.     </a:t>
            </a:r>
            <a:br>
              <a:rPr lang="en-US" altLang="en-US" sz="3100" dirty="0">
                <a:solidFill>
                  <a:srgbClr val="FFFFCC"/>
                </a:solidFill>
              </a:rPr>
            </a:br>
            <a:endParaRPr lang="en-US" sz="3200" dirty="0">
              <a:solidFill>
                <a:schemeClr val="bg1"/>
              </a:solidFill>
            </a:endParaRPr>
          </a:p>
          <a:p>
            <a:pPr>
              <a:spcAft>
                <a:spcPts val="600"/>
              </a:spcAft>
            </a:pPr>
            <a:endParaRPr lang="en-US" dirty="0">
              <a:solidFill>
                <a:schemeClr val="bg1"/>
              </a:solidFill>
            </a:endParaRPr>
          </a:p>
          <a:p>
            <a:pPr>
              <a:spcAft>
                <a:spcPts val="600"/>
              </a:spcAft>
            </a:pPr>
            <a:endParaRPr lang="en-US" sz="3200" dirty="0">
              <a:solidFill>
                <a:schemeClr val="bg1"/>
              </a:solidFill>
            </a:endParaRPr>
          </a:p>
          <a:p>
            <a:pPr>
              <a:spcAft>
                <a:spcPts val="0"/>
              </a:spcAft>
              <a:buFont typeface="Arial" panose="020B0604020202020204" pitchFamily="34" charset="0"/>
              <a:buChar char="•"/>
            </a:pPr>
            <a:endParaRPr lang="en-US" altLang="en-US" sz="3200" dirty="0">
              <a:solidFill>
                <a:schemeClr val="bg1"/>
              </a:solidFill>
            </a:endParaRPr>
          </a:p>
        </p:txBody>
      </p:sp>
      <p:sp>
        <p:nvSpPr>
          <p:cNvPr id="4" name="Rectangle 3">
            <a:extLst>
              <a:ext uri="{FF2B5EF4-FFF2-40B4-BE49-F238E27FC236}">
                <a16:creationId xmlns:a16="http://schemas.microsoft.com/office/drawing/2014/main" id="{F06004DE-C474-429B-B2EF-0D9599674C83}"/>
              </a:ext>
            </a:extLst>
          </p:cNvPr>
          <p:cNvSpPr/>
          <p:nvPr/>
        </p:nvSpPr>
        <p:spPr>
          <a:xfrm>
            <a:off x="1330075" y="5220855"/>
            <a:ext cx="2978727" cy="685800"/>
          </a:xfrm>
          <a:prstGeom prst="rect">
            <a:avLst/>
          </a:prstGeom>
          <a:solidFill>
            <a:srgbClr val="CCFFFF"/>
          </a:solidFill>
          <a:ln w="9525" cap="flat" cmpd="sng" algn="ctr">
            <a:solidFill>
              <a:srgbClr val="800000"/>
            </a:solidFill>
            <a:prstDash val="solid"/>
          </a:ln>
          <a:effectLst/>
          <a:scene3d>
            <a:camera prst="orthographicFront"/>
            <a:lightRig rig="threePt" dir="t"/>
          </a:scene3d>
          <a:sp3d>
            <a:bevelT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7D">
                    <a:lumMod val="50000"/>
                  </a:srgbClr>
                </a:solidFill>
                <a:effectLst/>
                <a:uLnTx/>
                <a:uFillTx/>
                <a:latin typeface="Arial"/>
                <a:ea typeface="+mn-ea"/>
                <a:cs typeface="+mn-cs"/>
              </a:rPr>
              <a:t>Mr. French</a:t>
            </a:r>
          </a:p>
        </p:txBody>
      </p:sp>
      <p:sp>
        <p:nvSpPr>
          <p:cNvPr id="5" name="Rectangle 4">
            <a:extLst>
              <a:ext uri="{FF2B5EF4-FFF2-40B4-BE49-F238E27FC236}">
                <a16:creationId xmlns:a16="http://schemas.microsoft.com/office/drawing/2014/main" id="{FBC94F3D-E7FC-4424-A6B6-0BC0CC51B676}"/>
              </a:ext>
            </a:extLst>
          </p:cNvPr>
          <p:cNvSpPr/>
          <p:nvPr/>
        </p:nvSpPr>
        <p:spPr>
          <a:xfrm>
            <a:off x="4835275" y="5220855"/>
            <a:ext cx="2978727" cy="685800"/>
          </a:xfrm>
          <a:prstGeom prst="rect">
            <a:avLst/>
          </a:prstGeom>
          <a:solidFill>
            <a:srgbClr val="CCFFFF"/>
          </a:solidFill>
          <a:ln w="9525" cap="flat" cmpd="sng" algn="ctr">
            <a:solidFill>
              <a:srgbClr val="800000"/>
            </a:solidFill>
            <a:prstDash val="solid"/>
          </a:ln>
          <a:effectLst/>
          <a:scene3d>
            <a:camera prst="orthographicFront"/>
            <a:lightRig rig="threePt" dir="t"/>
          </a:scene3d>
          <a:sp3d>
            <a:bevelT prst="angle"/>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i="0" u="none" strike="noStrike" kern="0" cap="none" spc="0" normalizeH="0" baseline="0" noProof="0" dirty="0">
                <a:ln>
                  <a:noFill/>
                </a:ln>
                <a:solidFill>
                  <a:srgbClr val="00007D">
                    <a:lumMod val="50000"/>
                  </a:srgbClr>
                </a:solidFill>
                <a:effectLst/>
                <a:uLnTx/>
                <a:uFillTx/>
                <a:latin typeface="Arial"/>
                <a:ea typeface="+mn-ea"/>
                <a:cs typeface="+mn-cs"/>
              </a:rPr>
              <a:t>‘School bus’</a:t>
            </a:r>
          </a:p>
        </p:txBody>
      </p:sp>
    </p:spTree>
    <p:extLst>
      <p:ext uri="{BB962C8B-B14F-4D97-AF65-F5344CB8AC3E}">
        <p14:creationId xmlns:p14="http://schemas.microsoft.com/office/powerpoint/2010/main" val="306075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6938</TotalTime>
  <Words>1535</Words>
  <Application>Microsoft Office PowerPoint</Application>
  <PresentationFormat>On-screen Show (4:3)</PresentationFormat>
  <Paragraphs>227</Paragraphs>
  <Slides>40</Slides>
  <Notes>34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40</vt:i4>
      </vt:variant>
    </vt:vector>
  </HeadingPairs>
  <TitlesOfParts>
    <vt:vector size="47" baseType="lpstr">
      <vt:lpstr>Arial</vt:lpstr>
      <vt:lpstr>Calibri</vt:lpstr>
      <vt:lpstr>SBL Hebrew</vt:lpstr>
      <vt:lpstr>Verdana</vt:lpstr>
      <vt:lpstr>Wingdings</vt:lpstr>
      <vt:lpstr>Default Design</vt:lpstr>
      <vt:lpstr>1_Default Design</vt:lpstr>
      <vt:lpstr>                </vt:lpstr>
      <vt:lpstr>PowerPoint Presentation</vt:lpstr>
      <vt:lpstr>Depth and Breadth</vt:lpstr>
      <vt:lpstr>Old Scottish Proverb</vt:lpstr>
      <vt:lpstr>How To Determine Truth</vt:lpstr>
      <vt:lpstr>NT Writers and Foreign Words</vt:lpstr>
      <vt:lpstr>PowerPoint Presentation</vt:lpstr>
      <vt:lpstr>1. Traduttori, traditori</vt:lpstr>
      <vt:lpstr>Illustration: Gal.3:24</vt:lpstr>
      <vt:lpstr>2. Lexical problems</vt:lpstr>
      <vt:lpstr>Translation difficulties</vt:lpstr>
      <vt:lpstr>Context clarifies meaning</vt:lpstr>
      <vt:lpstr>Collection, 1 Co.16:1-2</vt:lpstr>
      <vt:lpstr>3. Grammatical problems</vt:lpstr>
      <vt:lpstr>4. Cultural context</vt:lpstr>
      <vt:lpstr>5. Idioms</vt:lpstr>
      <vt:lpstr>PowerPoint Presentation</vt:lpstr>
      <vt:lpstr>Translated 200+ B.C.</vt:lpstr>
      <vt:lpstr>Why is LXX so important?</vt:lpstr>
      <vt:lpstr>Why is LXX so important?</vt:lpstr>
      <vt:lpstr>Why is LXX so important?</vt:lpstr>
      <vt:lpstr>Why is LXX so important?</vt:lpstr>
      <vt:lpstr>Why is LXX so important?</vt:lpstr>
      <vt:lpstr>Why is LXX so important?</vt:lpstr>
      <vt:lpstr>PowerPoint Presentation</vt:lpstr>
      <vt:lpstr>Why do we need translations?</vt:lpstr>
      <vt:lpstr>Why do we need translations?</vt:lpstr>
      <vt:lpstr>Why do we need translations?</vt:lpstr>
      <vt:lpstr>Why do we need translations?</vt:lpstr>
      <vt:lpstr>Which version to use?</vt:lpstr>
      <vt:lpstr>Which version to use?</vt:lpstr>
      <vt:lpstr>Which version to use?</vt:lpstr>
      <vt:lpstr>Which version to use?</vt:lpstr>
      <vt:lpstr>Which version to use?</vt:lpstr>
      <vt:lpstr>Which version to use?</vt:lpstr>
      <vt:lpstr>Which version to use?</vt:lpstr>
      <vt:lpstr>Which version to use?</vt:lpstr>
      <vt:lpstr>Which version to use?</vt:lpstr>
      <vt:lpstr>Which version to use?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rick duggin</cp:lastModifiedBy>
  <cp:revision>602</cp:revision>
  <dcterms:created xsi:type="dcterms:W3CDTF">2004-01-08T21:08:14Z</dcterms:created>
  <dcterms:modified xsi:type="dcterms:W3CDTF">2019-10-18T14:02:13Z</dcterms:modified>
</cp:coreProperties>
</file>