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3" r:id="rId4"/>
    <p:sldId id="257" r:id="rId5"/>
    <p:sldId id="275" r:id="rId6"/>
    <p:sldId id="259" r:id="rId7"/>
    <p:sldId id="278" r:id="rId8"/>
    <p:sldId id="261" r:id="rId9"/>
    <p:sldId id="262" r:id="rId10"/>
    <p:sldId id="263" r:id="rId11"/>
    <p:sldId id="276" r:id="rId12"/>
    <p:sldId id="277"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DDDDDD"/>
    <a:srgbClr val="800000"/>
    <a:srgbClr val="CC3300"/>
    <a:srgbClr val="FFCCFF"/>
    <a:srgbClr val="000066"/>
    <a:srgbClr val="33CCFF"/>
    <a:srgbClr val="0033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FCB4-FB73-4705-82A9-65C10AB75CB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C32DE2-472F-49F2-9C78-B4C7F9CEE7E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90D088-A012-4E6B-9590-8A5CC72CCD4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4DECA7B-2EE2-46F6-A9F8-34F09A0378B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205D940-FD47-4CC6-855C-3DF761EBE2A3}"/>
              </a:ext>
            </a:extLst>
          </p:cNvPr>
          <p:cNvSpPr>
            <a:spLocks noGrp="1"/>
          </p:cNvSpPr>
          <p:nvPr>
            <p:ph type="sldNum" sz="quarter" idx="12"/>
          </p:nvPr>
        </p:nvSpPr>
        <p:spPr/>
        <p:txBody>
          <a:bodyPr/>
          <a:lstStyle>
            <a:lvl1pPr>
              <a:defRPr/>
            </a:lvl1pPr>
          </a:lstStyle>
          <a:p>
            <a:fld id="{D6D9BD6A-5A98-432F-A4E0-B082EF096E54}" type="slidenum">
              <a:rPr lang="en-US" altLang="en-US"/>
              <a:pPr/>
              <a:t>‹#›</a:t>
            </a:fld>
            <a:endParaRPr lang="en-US" altLang="en-US"/>
          </a:p>
        </p:txBody>
      </p:sp>
    </p:spTree>
    <p:extLst>
      <p:ext uri="{BB962C8B-B14F-4D97-AF65-F5344CB8AC3E}">
        <p14:creationId xmlns:p14="http://schemas.microsoft.com/office/powerpoint/2010/main" val="189733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9501-8D1E-41EE-A5DA-C51684DFE6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DDF3D-DEFB-4E1E-B593-887D52D10A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1FF75-A0F6-4253-BC90-D93DD75353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CD14EBF-CA0C-47BB-8745-2B660F3A8B2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2B516EE-D504-4BB7-8D12-2A4FD169CB54}"/>
              </a:ext>
            </a:extLst>
          </p:cNvPr>
          <p:cNvSpPr>
            <a:spLocks noGrp="1"/>
          </p:cNvSpPr>
          <p:nvPr>
            <p:ph type="sldNum" sz="quarter" idx="12"/>
          </p:nvPr>
        </p:nvSpPr>
        <p:spPr/>
        <p:txBody>
          <a:bodyPr/>
          <a:lstStyle>
            <a:lvl1pPr>
              <a:defRPr/>
            </a:lvl1pPr>
          </a:lstStyle>
          <a:p>
            <a:fld id="{D4C89E84-4CF9-45F1-BCB1-CD4D782F3158}" type="slidenum">
              <a:rPr lang="en-US" altLang="en-US"/>
              <a:pPr/>
              <a:t>‹#›</a:t>
            </a:fld>
            <a:endParaRPr lang="en-US" altLang="en-US"/>
          </a:p>
        </p:txBody>
      </p:sp>
    </p:spTree>
    <p:extLst>
      <p:ext uri="{BB962C8B-B14F-4D97-AF65-F5344CB8AC3E}">
        <p14:creationId xmlns:p14="http://schemas.microsoft.com/office/powerpoint/2010/main" val="3252111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375EAE-0F92-4DCE-A580-AC8CDC3954F5}"/>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BD83A8-6B3D-4561-808A-A511973AF186}"/>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6A07B-D897-4CF1-B750-9CD14EF0BDD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8D6BBD4-AAAC-4ED8-AC1A-C8EE4F4B24C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17548CF-3D64-43EF-B684-FF26FFB95F64}"/>
              </a:ext>
            </a:extLst>
          </p:cNvPr>
          <p:cNvSpPr>
            <a:spLocks noGrp="1"/>
          </p:cNvSpPr>
          <p:nvPr>
            <p:ph type="sldNum" sz="quarter" idx="12"/>
          </p:nvPr>
        </p:nvSpPr>
        <p:spPr/>
        <p:txBody>
          <a:bodyPr/>
          <a:lstStyle>
            <a:lvl1pPr>
              <a:defRPr/>
            </a:lvl1pPr>
          </a:lstStyle>
          <a:p>
            <a:fld id="{07F438B7-7337-48F2-AB95-8BDF15D308E0}" type="slidenum">
              <a:rPr lang="en-US" altLang="en-US"/>
              <a:pPr/>
              <a:t>‹#›</a:t>
            </a:fld>
            <a:endParaRPr lang="en-US" altLang="en-US"/>
          </a:p>
        </p:txBody>
      </p:sp>
    </p:spTree>
    <p:extLst>
      <p:ext uri="{BB962C8B-B14F-4D97-AF65-F5344CB8AC3E}">
        <p14:creationId xmlns:p14="http://schemas.microsoft.com/office/powerpoint/2010/main" val="28143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F2F2F-45D1-441B-B7E5-0192AD1018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1D18A2-1F60-45A2-9525-E20A5132C9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5F0A0-5870-4646-AFFB-A748B4568F2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396CF7F-9EB3-4539-81AA-7FC9262C5A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37C650C-8727-4981-8E7A-801399F23955}"/>
              </a:ext>
            </a:extLst>
          </p:cNvPr>
          <p:cNvSpPr>
            <a:spLocks noGrp="1"/>
          </p:cNvSpPr>
          <p:nvPr>
            <p:ph type="sldNum" sz="quarter" idx="12"/>
          </p:nvPr>
        </p:nvSpPr>
        <p:spPr/>
        <p:txBody>
          <a:bodyPr/>
          <a:lstStyle>
            <a:lvl1pPr>
              <a:defRPr/>
            </a:lvl1pPr>
          </a:lstStyle>
          <a:p>
            <a:fld id="{83EC17E7-4591-4BEB-8A29-3019F51912D9}" type="slidenum">
              <a:rPr lang="en-US" altLang="en-US"/>
              <a:pPr/>
              <a:t>‹#›</a:t>
            </a:fld>
            <a:endParaRPr lang="en-US" altLang="en-US"/>
          </a:p>
        </p:txBody>
      </p:sp>
    </p:spTree>
    <p:extLst>
      <p:ext uri="{BB962C8B-B14F-4D97-AF65-F5344CB8AC3E}">
        <p14:creationId xmlns:p14="http://schemas.microsoft.com/office/powerpoint/2010/main" val="118584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0AE4-AD77-41F8-8963-52447205598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E1B198-AA6E-4728-8C9D-742B317E738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AE142B5-471F-4E1C-8D6E-33A7368278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72D4772-E4C3-4C08-9488-0BF2C278CAA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6677F9-3D39-4036-BA6F-2157E6D1C1B5}"/>
              </a:ext>
            </a:extLst>
          </p:cNvPr>
          <p:cNvSpPr>
            <a:spLocks noGrp="1"/>
          </p:cNvSpPr>
          <p:nvPr>
            <p:ph type="sldNum" sz="quarter" idx="12"/>
          </p:nvPr>
        </p:nvSpPr>
        <p:spPr/>
        <p:txBody>
          <a:bodyPr/>
          <a:lstStyle>
            <a:lvl1pPr>
              <a:defRPr/>
            </a:lvl1pPr>
          </a:lstStyle>
          <a:p>
            <a:fld id="{F4F82973-5B8F-49D3-83C4-B24A3CB33789}" type="slidenum">
              <a:rPr lang="en-US" altLang="en-US"/>
              <a:pPr/>
              <a:t>‹#›</a:t>
            </a:fld>
            <a:endParaRPr lang="en-US" altLang="en-US"/>
          </a:p>
        </p:txBody>
      </p:sp>
    </p:spTree>
    <p:extLst>
      <p:ext uri="{BB962C8B-B14F-4D97-AF65-F5344CB8AC3E}">
        <p14:creationId xmlns:p14="http://schemas.microsoft.com/office/powerpoint/2010/main" val="57994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281AB-2F5B-464E-ADE8-C0FA289C41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188DDB-564C-41D5-92F2-E4A0A62034B8}"/>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543A88-1067-4A87-B400-3D0D00259A0F}"/>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638C0A-6C77-43C4-8AF1-815954E7CB9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3275073-E5CA-4814-A1A6-75D4EF35E26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A89FF92-40EE-4B56-9434-CC0D0CFC5983}"/>
              </a:ext>
            </a:extLst>
          </p:cNvPr>
          <p:cNvSpPr>
            <a:spLocks noGrp="1"/>
          </p:cNvSpPr>
          <p:nvPr>
            <p:ph type="sldNum" sz="quarter" idx="12"/>
          </p:nvPr>
        </p:nvSpPr>
        <p:spPr/>
        <p:txBody>
          <a:bodyPr/>
          <a:lstStyle>
            <a:lvl1pPr>
              <a:defRPr/>
            </a:lvl1pPr>
          </a:lstStyle>
          <a:p>
            <a:fld id="{A03B7F9E-A12D-4FB6-B72B-D2FE11BDA5E1}" type="slidenum">
              <a:rPr lang="en-US" altLang="en-US"/>
              <a:pPr/>
              <a:t>‹#›</a:t>
            </a:fld>
            <a:endParaRPr lang="en-US" altLang="en-US"/>
          </a:p>
        </p:txBody>
      </p:sp>
    </p:spTree>
    <p:extLst>
      <p:ext uri="{BB962C8B-B14F-4D97-AF65-F5344CB8AC3E}">
        <p14:creationId xmlns:p14="http://schemas.microsoft.com/office/powerpoint/2010/main" val="67510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D1EFA-C16D-4496-9B0C-C43B68123AC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B3E57E-34FE-488D-B051-3BCD61DFDE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F301B3-846F-459F-979B-1EFC165E026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0230C5-6297-4473-8565-412C86B24EF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5C22B5-6D01-4393-8C1D-713003F8280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72C3E2-9211-4110-833C-B4A80CCB4483}"/>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DEB2B4E-40F0-4706-82A7-2AAADF93E9B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35E5AA8-6782-4523-968D-8985979FF668}"/>
              </a:ext>
            </a:extLst>
          </p:cNvPr>
          <p:cNvSpPr>
            <a:spLocks noGrp="1"/>
          </p:cNvSpPr>
          <p:nvPr>
            <p:ph type="sldNum" sz="quarter" idx="12"/>
          </p:nvPr>
        </p:nvSpPr>
        <p:spPr/>
        <p:txBody>
          <a:bodyPr/>
          <a:lstStyle>
            <a:lvl1pPr>
              <a:defRPr/>
            </a:lvl1pPr>
          </a:lstStyle>
          <a:p>
            <a:fld id="{D0025072-CCB8-4DBC-A1B6-C5615800EF58}" type="slidenum">
              <a:rPr lang="en-US" altLang="en-US"/>
              <a:pPr/>
              <a:t>‹#›</a:t>
            </a:fld>
            <a:endParaRPr lang="en-US" altLang="en-US"/>
          </a:p>
        </p:txBody>
      </p:sp>
    </p:spTree>
    <p:extLst>
      <p:ext uri="{BB962C8B-B14F-4D97-AF65-F5344CB8AC3E}">
        <p14:creationId xmlns:p14="http://schemas.microsoft.com/office/powerpoint/2010/main" val="171941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646B-5BB1-4A5A-AC45-465750F5AA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BAC6C8-3A7A-4F9C-BDF6-9D6BFC2B910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21DDA42-A83A-4049-B2F3-0A1E68FB324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E935B8B-D1AD-4128-8516-E7E6C465258E}"/>
              </a:ext>
            </a:extLst>
          </p:cNvPr>
          <p:cNvSpPr>
            <a:spLocks noGrp="1"/>
          </p:cNvSpPr>
          <p:nvPr>
            <p:ph type="sldNum" sz="quarter" idx="12"/>
          </p:nvPr>
        </p:nvSpPr>
        <p:spPr/>
        <p:txBody>
          <a:bodyPr/>
          <a:lstStyle>
            <a:lvl1pPr>
              <a:defRPr/>
            </a:lvl1pPr>
          </a:lstStyle>
          <a:p>
            <a:fld id="{5F6AB039-B46C-4B29-93AA-C5262DED4436}" type="slidenum">
              <a:rPr lang="en-US" altLang="en-US"/>
              <a:pPr/>
              <a:t>‹#›</a:t>
            </a:fld>
            <a:endParaRPr lang="en-US" altLang="en-US"/>
          </a:p>
        </p:txBody>
      </p:sp>
    </p:spTree>
    <p:extLst>
      <p:ext uri="{BB962C8B-B14F-4D97-AF65-F5344CB8AC3E}">
        <p14:creationId xmlns:p14="http://schemas.microsoft.com/office/powerpoint/2010/main" val="279809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44FFDE-5799-4F2E-956A-2B6F8A3EC95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1036658-9B3A-431C-B4F2-006A173857F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64414AF-70BB-4A6E-ADD9-35201FDFE997}"/>
              </a:ext>
            </a:extLst>
          </p:cNvPr>
          <p:cNvSpPr>
            <a:spLocks noGrp="1"/>
          </p:cNvSpPr>
          <p:nvPr>
            <p:ph type="sldNum" sz="quarter" idx="12"/>
          </p:nvPr>
        </p:nvSpPr>
        <p:spPr/>
        <p:txBody>
          <a:bodyPr/>
          <a:lstStyle>
            <a:lvl1pPr>
              <a:defRPr/>
            </a:lvl1pPr>
          </a:lstStyle>
          <a:p>
            <a:fld id="{97307274-F6F8-4685-8AD1-6B8FADE389C4}" type="slidenum">
              <a:rPr lang="en-US" altLang="en-US"/>
              <a:pPr/>
              <a:t>‹#›</a:t>
            </a:fld>
            <a:endParaRPr lang="en-US" altLang="en-US"/>
          </a:p>
        </p:txBody>
      </p:sp>
    </p:spTree>
    <p:extLst>
      <p:ext uri="{BB962C8B-B14F-4D97-AF65-F5344CB8AC3E}">
        <p14:creationId xmlns:p14="http://schemas.microsoft.com/office/powerpoint/2010/main" val="99366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41FC-A458-445A-91F0-788AE94DF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E2A27E-4E30-4F34-9C69-66601684E7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07A078-C1C3-43D5-BE72-A15C18E419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202969-1E81-43E6-A398-FC079FF3AC0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B560DEB-CB56-416F-A433-3C7947DC2EA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B2FC39D-53F9-42C0-B7D1-6AFECE42DD81}"/>
              </a:ext>
            </a:extLst>
          </p:cNvPr>
          <p:cNvSpPr>
            <a:spLocks noGrp="1"/>
          </p:cNvSpPr>
          <p:nvPr>
            <p:ph type="sldNum" sz="quarter" idx="12"/>
          </p:nvPr>
        </p:nvSpPr>
        <p:spPr/>
        <p:txBody>
          <a:bodyPr/>
          <a:lstStyle>
            <a:lvl1pPr>
              <a:defRPr/>
            </a:lvl1pPr>
          </a:lstStyle>
          <a:p>
            <a:fld id="{80C2FBF1-5CD8-49B1-818C-7BF83291C316}" type="slidenum">
              <a:rPr lang="en-US" altLang="en-US"/>
              <a:pPr/>
              <a:t>‹#›</a:t>
            </a:fld>
            <a:endParaRPr lang="en-US" altLang="en-US"/>
          </a:p>
        </p:txBody>
      </p:sp>
    </p:spTree>
    <p:extLst>
      <p:ext uri="{BB962C8B-B14F-4D97-AF65-F5344CB8AC3E}">
        <p14:creationId xmlns:p14="http://schemas.microsoft.com/office/powerpoint/2010/main" val="130715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A525-9FE6-462D-B4C1-23207986CA4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FEA5D3-6702-497E-B01B-D1BEEBA9283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D4A7E1-F751-4C01-B461-879F584BC3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48DF06-1A78-496B-9958-64087E0A03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9406ACB-3C2E-49E0-B79C-F1DF8760C98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8AB2F0E-3109-4EF2-974E-37CBBEA3B9B1}"/>
              </a:ext>
            </a:extLst>
          </p:cNvPr>
          <p:cNvSpPr>
            <a:spLocks noGrp="1"/>
          </p:cNvSpPr>
          <p:nvPr>
            <p:ph type="sldNum" sz="quarter" idx="12"/>
          </p:nvPr>
        </p:nvSpPr>
        <p:spPr/>
        <p:txBody>
          <a:bodyPr/>
          <a:lstStyle>
            <a:lvl1pPr>
              <a:defRPr/>
            </a:lvl1pPr>
          </a:lstStyle>
          <a:p>
            <a:fld id="{2132CB49-F78A-4B76-8060-58A9B2F4B6CB}" type="slidenum">
              <a:rPr lang="en-US" altLang="en-US"/>
              <a:pPr/>
              <a:t>‹#›</a:t>
            </a:fld>
            <a:endParaRPr lang="en-US" altLang="en-US"/>
          </a:p>
        </p:txBody>
      </p:sp>
    </p:spTree>
    <p:extLst>
      <p:ext uri="{BB962C8B-B14F-4D97-AF65-F5344CB8AC3E}">
        <p14:creationId xmlns:p14="http://schemas.microsoft.com/office/powerpoint/2010/main" val="415767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FD1"/>
            </a:gs>
            <a:gs pos="32499">
              <a:srgbClr val="F0EBD5"/>
            </a:gs>
            <a:gs pos="50000">
              <a:srgbClr val="D1C39F"/>
            </a:gs>
            <a:gs pos="675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ACD44D5-015B-4CCA-B4AC-ED9516EBA30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417F61-5E00-4A78-95A5-9718596EF11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B83A3F4-1E12-43E4-879A-C862771E37F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F0BF1E61-6318-4B7A-A6AF-7FFCA75BA15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5371CC1D-9E35-46EA-8399-D1F1F1D0011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DA9AB5-692A-433C-9ACD-325115B2FBF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CA6EA90-D710-48F6-B61B-DED975BFA76D}"/>
              </a:ext>
            </a:extLst>
          </p:cNvPr>
          <p:cNvSpPr>
            <a:spLocks noGrp="1" noChangeArrowheads="1"/>
          </p:cNvSpPr>
          <p:nvPr>
            <p:ph type="title"/>
          </p:nvPr>
        </p:nvSpPr>
        <p:spPr>
          <a:xfrm>
            <a:off x="457200" y="274638"/>
            <a:ext cx="8229600" cy="715962"/>
          </a:xfrm>
        </p:spPr>
        <p:txBody>
          <a:bodyPr/>
          <a:lstStyle/>
          <a:p>
            <a:r>
              <a:rPr lang="en-US" altLang="en-US" sz="3600" dirty="0">
                <a:solidFill>
                  <a:schemeClr val="tx1"/>
                </a:solidFill>
              </a:rPr>
              <a:t>Sir Frederick Kenyon</a:t>
            </a:r>
          </a:p>
        </p:txBody>
      </p:sp>
      <p:sp>
        <p:nvSpPr>
          <p:cNvPr id="10243" name="Rectangle 3">
            <a:extLst>
              <a:ext uri="{FF2B5EF4-FFF2-40B4-BE49-F238E27FC236}">
                <a16:creationId xmlns:a16="http://schemas.microsoft.com/office/drawing/2014/main" id="{5ED3AB6B-9EED-4B00-A71F-22EC6B0AA78E}"/>
              </a:ext>
            </a:extLst>
          </p:cNvPr>
          <p:cNvSpPr>
            <a:spLocks noGrp="1" noChangeArrowheads="1"/>
          </p:cNvSpPr>
          <p:nvPr>
            <p:ph type="body" idx="1"/>
          </p:nvPr>
        </p:nvSpPr>
        <p:spPr>
          <a:xfrm>
            <a:off x="457200" y="1219200"/>
            <a:ext cx="8229600" cy="5181600"/>
          </a:xfrm>
        </p:spPr>
        <p:txBody>
          <a:bodyPr/>
          <a:lstStyle/>
          <a:p>
            <a:pPr marL="236538" indent="-236538">
              <a:lnSpc>
                <a:spcPct val="90000"/>
              </a:lnSpc>
              <a:buFontTx/>
              <a:buNone/>
            </a:pPr>
            <a:r>
              <a:rPr lang="en-US" altLang="en-US" dirty="0"/>
              <a:t>“</a:t>
            </a:r>
            <a:r>
              <a:rPr lang="en-US" altLang="en-US" dirty="0">
                <a:solidFill>
                  <a:srgbClr val="000066"/>
                </a:solidFill>
              </a:rPr>
              <a:t>The interval then between the dates of original composition and the earliest extant evidence becomes so small as to be in fact negligible, and the last foundation for any doubt that the Scriptures have come down to us substantially as they were written has now been removed.</a:t>
            </a:r>
            <a:r>
              <a:rPr lang="en-US" altLang="en-US" dirty="0"/>
              <a:t>   </a:t>
            </a:r>
            <a:r>
              <a:rPr lang="en-US" altLang="en-US" dirty="0">
                <a:solidFill>
                  <a:srgbClr val="660033"/>
                </a:solidFill>
              </a:rPr>
              <a:t>Both the authenticity and the general integrity of the books of the NT may be regarded as finally established</a:t>
            </a:r>
            <a:r>
              <a:rPr lang="en-US" altLang="en-US"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274638"/>
            <a:ext cx="8229600" cy="1249362"/>
          </a:xfrm>
        </p:spPr>
        <p:txBody>
          <a:bodyPr/>
          <a:lstStyle/>
          <a:p>
            <a:pPr algn="l"/>
            <a:r>
              <a:rPr lang="en-US" altLang="en-US" sz="2800" dirty="0">
                <a:solidFill>
                  <a:schemeClr val="tx1"/>
                </a:solidFill>
              </a:rPr>
              <a:t>1. Bibliographical</a:t>
            </a:r>
            <a:br>
              <a:rPr lang="en-US" altLang="en-US" b="1" dirty="0">
                <a:solidFill>
                  <a:schemeClr val="tx1"/>
                </a:solidFill>
                <a:effectLst>
                  <a:outerShdw blurRad="38100" dist="38100" dir="2700000" algn="tl">
                    <a:srgbClr val="FFFFFF"/>
                  </a:outerShdw>
                </a:effectLst>
              </a:rPr>
            </a:br>
            <a:r>
              <a:rPr lang="en-US" altLang="en-US" sz="2800" dirty="0">
                <a:solidFill>
                  <a:schemeClr val="accent2"/>
                </a:solidFill>
              </a:rPr>
              <a:t>2. </a:t>
            </a:r>
            <a:r>
              <a:rPr lang="en-US" altLang="en-US" sz="3600" u="sng" dirty="0">
                <a:solidFill>
                  <a:schemeClr val="accent2"/>
                </a:solidFill>
              </a:rPr>
              <a:t>Internal</a:t>
            </a:r>
            <a:r>
              <a:rPr lang="en-US" altLang="en-US" dirty="0"/>
              <a:t> </a:t>
            </a: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676400"/>
            <a:ext cx="8229600" cy="4495800"/>
          </a:xfrm>
        </p:spPr>
        <p:txBody>
          <a:bodyPr/>
          <a:lstStyle/>
          <a:p>
            <a:pPr marL="236538" indent="-236538">
              <a:lnSpc>
                <a:spcPct val="90000"/>
              </a:lnSpc>
            </a:pPr>
            <a:r>
              <a:rPr lang="en-US" altLang="en-US" sz="3300" dirty="0"/>
              <a:t>Benefit of doubt given to document itself, not arrogated by critic to himself</a:t>
            </a:r>
          </a:p>
          <a:p>
            <a:pPr lvl="1">
              <a:lnSpc>
                <a:spcPct val="90000"/>
              </a:lnSpc>
              <a:spcAft>
                <a:spcPts val="600"/>
              </a:spcAft>
            </a:pPr>
            <a:r>
              <a:rPr lang="en-US" altLang="en-US" sz="3300" dirty="0"/>
              <a:t>Lk.1:1-4</a:t>
            </a:r>
          </a:p>
          <a:p>
            <a:pPr lvl="1">
              <a:lnSpc>
                <a:spcPct val="90000"/>
              </a:lnSpc>
              <a:spcAft>
                <a:spcPts val="600"/>
              </a:spcAft>
            </a:pPr>
            <a:r>
              <a:rPr lang="en-US" altLang="en-US" sz="3300" dirty="0"/>
              <a:t>Jn.19:35; 21:20-24</a:t>
            </a:r>
          </a:p>
          <a:p>
            <a:pPr lvl="2">
              <a:lnSpc>
                <a:spcPct val="90000"/>
              </a:lnSpc>
              <a:spcAft>
                <a:spcPts val="600"/>
              </a:spcAft>
            </a:pPr>
            <a:r>
              <a:rPr lang="en-US" altLang="en-US" sz="3200" dirty="0"/>
              <a:t>13:23 (Mk.14:17) 19:26; 20:2-10</a:t>
            </a:r>
          </a:p>
          <a:p>
            <a:pPr lvl="1">
              <a:lnSpc>
                <a:spcPct val="90000"/>
              </a:lnSpc>
            </a:pPr>
            <a:r>
              <a:rPr lang="en-US" altLang="en-US" sz="3300" dirty="0"/>
              <a:t>Ac.2:22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3982691-F1D1-4DE0-A23F-AC98EC1842A0}"/>
              </a:ext>
            </a:extLst>
          </p:cNvPr>
          <p:cNvSpPr>
            <a:spLocks noGrp="1" noChangeArrowheads="1"/>
          </p:cNvSpPr>
          <p:nvPr>
            <p:ph type="title"/>
          </p:nvPr>
        </p:nvSpPr>
        <p:spPr>
          <a:xfrm>
            <a:off x="457200" y="274638"/>
            <a:ext cx="8229600" cy="1858962"/>
          </a:xfrm>
        </p:spPr>
        <p:txBody>
          <a:bodyPr/>
          <a:lstStyle/>
          <a:p>
            <a:pPr algn="l"/>
            <a:r>
              <a:rPr lang="en-US" altLang="en-US" sz="2400" dirty="0">
                <a:solidFill>
                  <a:schemeClr val="tx1"/>
                </a:solidFill>
              </a:rPr>
              <a:t>1.  Bibliographical</a:t>
            </a:r>
            <a:br>
              <a:rPr lang="en-US" altLang="en-US" sz="4000" b="1" dirty="0">
                <a:solidFill>
                  <a:schemeClr val="tx1"/>
                </a:solidFill>
                <a:effectLst>
                  <a:outerShdw blurRad="38100" dist="38100" dir="2700000" algn="tl">
                    <a:srgbClr val="FFFFFF"/>
                  </a:outerShdw>
                </a:effectLst>
              </a:rPr>
            </a:br>
            <a:r>
              <a:rPr lang="en-US" altLang="en-US" sz="2400" dirty="0">
                <a:solidFill>
                  <a:schemeClr val="tx1"/>
                </a:solidFill>
              </a:rPr>
              <a:t>2.  Internal</a:t>
            </a:r>
            <a:br>
              <a:rPr lang="en-US" altLang="en-US" sz="4000" b="1" u="sng" dirty="0">
                <a:solidFill>
                  <a:schemeClr val="accent2"/>
                </a:solidFill>
                <a:effectLst>
                  <a:outerShdw blurRad="38100" dist="38100" dir="2700000" algn="tl">
                    <a:srgbClr val="000000"/>
                  </a:outerShdw>
                </a:effectLst>
              </a:rPr>
            </a:br>
            <a:r>
              <a:rPr lang="en-US" altLang="en-US" sz="2800" dirty="0">
                <a:solidFill>
                  <a:schemeClr val="accent2"/>
                </a:solidFill>
              </a:rPr>
              <a:t>3. </a:t>
            </a:r>
            <a:r>
              <a:rPr lang="en-US" altLang="en-US" sz="3600" u="sng" dirty="0">
                <a:solidFill>
                  <a:schemeClr val="accent2"/>
                </a:solidFill>
              </a:rPr>
              <a:t>External</a:t>
            </a:r>
            <a:r>
              <a:rPr lang="en-US" altLang="en-US" sz="3600" dirty="0"/>
              <a:t> </a:t>
            </a:r>
            <a:endParaRPr lang="en-US" altLang="en-US" sz="4000" dirty="0"/>
          </a:p>
        </p:txBody>
      </p:sp>
      <p:sp>
        <p:nvSpPr>
          <p:cNvPr id="32771" name="Rectangle 3">
            <a:extLst>
              <a:ext uri="{FF2B5EF4-FFF2-40B4-BE49-F238E27FC236}">
                <a16:creationId xmlns:a16="http://schemas.microsoft.com/office/drawing/2014/main" id="{43F82994-E397-475A-9A0F-D71CBD84930D}"/>
              </a:ext>
            </a:extLst>
          </p:cNvPr>
          <p:cNvSpPr>
            <a:spLocks noGrp="1" noChangeArrowheads="1"/>
          </p:cNvSpPr>
          <p:nvPr>
            <p:ph type="body" idx="1"/>
          </p:nvPr>
        </p:nvSpPr>
        <p:spPr>
          <a:xfrm>
            <a:off x="457200" y="1981200"/>
            <a:ext cx="8382000" cy="4267200"/>
          </a:xfrm>
        </p:spPr>
        <p:txBody>
          <a:bodyPr/>
          <a:lstStyle/>
          <a:p>
            <a:pPr marL="236538" indent="-236538">
              <a:lnSpc>
                <a:spcPct val="90000"/>
              </a:lnSpc>
            </a:pPr>
            <a:r>
              <a:rPr lang="en-US" altLang="en-US" sz="3600" dirty="0"/>
              <a:t>Does historical testimony confirm or deny internal testimony?</a:t>
            </a:r>
          </a:p>
          <a:p>
            <a:pPr marL="693738" lvl="1" indent="-342900">
              <a:lnSpc>
                <a:spcPct val="90000"/>
              </a:lnSpc>
            </a:pPr>
            <a:r>
              <a:rPr lang="en-US" altLang="en-US" sz="3200" dirty="0">
                <a:solidFill>
                  <a:srgbClr val="000066"/>
                </a:solidFill>
              </a:rPr>
              <a:t>Papias:</a:t>
            </a:r>
            <a:r>
              <a:rPr lang="en-US" altLang="en-US" sz="3200" dirty="0"/>
              <a:t> “bishop” of Hierapolis, AD 130</a:t>
            </a:r>
          </a:p>
          <a:p>
            <a:pPr marL="693738" lvl="1" indent="-342900">
              <a:lnSpc>
                <a:spcPct val="90000"/>
              </a:lnSpc>
            </a:pPr>
            <a:r>
              <a:rPr lang="en-US" altLang="en-US" sz="3200" dirty="0">
                <a:solidFill>
                  <a:srgbClr val="000066"/>
                </a:solidFill>
              </a:rPr>
              <a:t>Polycarp:</a:t>
            </a:r>
            <a:r>
              <a:rPr lang="en-US" altLang="en-US" sz="3200" dirty="0"/>
              <a:t> </a:t>
            </a:r>
            <a:r>
              <a:rPr lang="en-US" altLang="en-US" sz="3200" i="1" dirty="0"/>
              <a:t>Philippians</a:t>
            </a:r>
            <a:r>
              <a:rPr lang="en-US" altLang="en-US" sz="3200" dirty="0"/>
              <a:t>, AD 115</a:t>
            </a:r>
          </a:p>
          <a:p>
            <a:pPr marL="693738" lvl="1" indent="-342900">
              <a:lnSpc>
                <a:spcPct val="90000"/>
              </a:lnSpc>
            </a:pPr>
            <a:r>
              <a:rPr lang="en-US" altLang="en-US" sz="3200" dirty="0">
                <a:solidFill>
                  <a:srgbClr val="000066"/>
                </a:solidFill>
              </a:rPr>
              <a:t>Josephus:</a:t>
            </a:r>
            <a:r>
              <a:rPr lang="en-US" altLang="en-US" sz="3200" dirty="0"/>
              <a:t> AD 37-100</a:t>
            </a:r>
          </a:p>
          <a:p>
            <a:pPr marL="693738" lvl="1" indent="-342900">
              <a:lnSpc>
                <a:spcPct val="90000"/>
              </a:lnSpc>
            </a:pPr>
            <a:r>
              <a:rPr lang="en-US" altLang="en-US" sz="3200" dirty="0">
                <a:solidFill>
                  <a:srgbClr val="000066"/>
                </a:solidFill>
              </a:rPr>
              <a:t>Tacitus:</a:t>
            </a:r>
            <a:r>
              <a:rPr lang="en-US" altLang="en-US" sz="3200" dirty="0"/>
              <a:t> AD 55 (?)-117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9540FF5-187B-4B52-AB35-3221123CAF89}"/>
              </a:ext>
            </a:extLst>
          </p:cNvPr>
          <p:cNvSpPr>
            <a:spLocks noGrp="1" noChangeArrowheads="1"/>
          </p:cNvSpPr>
          <p:nvPr>
            <p:ph type="title"/>
          </p:nvPr>
        </p:nvSpPr>
        <p:spPr/>
        <p:txBody>
          <a:bodyPr/>
          <a:lstStyle/>
          <a:p>
            <a:endParaRPr lang="en-US" altLang="en-US"/>
          </a:p>
        </p:txBody>
      </p:sp>
      <p:sp>
        <p:nvSpPr>
          <p:cNvPr id="22531" name="Rectangle 3">
            <a:extLst>
              <a:ext uri="{FF2B5EF4-FFF2-40B4-BE49-F238E27FC236}">
                <a16:creationId xmlns:a16="http://schemas.microsoft.com/office/drawing/2014/main" id="{DFAF225B-9C8D-48BE-A2EF-7D04605EC8A9}"/>
              </a:ext>
            </a:extLst>
          </p:cNvPr>
          <p:cNvSpPr>
            <a:spLocks noGrp="1" noChangeArrowheads="1"/>
          </p:cNvSpPr>
          <p:nvPr>
            <p:ph type="body" idx="1"/>
          </p:nvPr>
        </p:nvSpPr>
        <p:spPr/>
        <p:txBody>
          <a:body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AutoShape 4">
            <a:extLst>
              <a:ext uri="{FF2B5EF4-FFF2-40B4-BE49-F238E27FC236}">
                <a16:creationId xmlns:a16="http://schemas.microsoft.com/office/drawing/2014/main" id="{006F4924-622B-48AD-B40E-4C5DFB199E4E}"/>
              </a:ext>
            </a:extLst>
          </p:cNvPr>
          <p:cNvSpPr>
            <a:spLocks noChangeArrowheads="1"/>
          </p:cNvSpPr>
          <p:nvPr/>
        </p:nvSpPr>
        <p:spPr bwMode="auto">
          <a:xfrm>
            <a:off x="1585175" y="1284199"/>
            <a:ext cx="5862200" cy="1662546"/>
          </a:xfrm>
          <a:prstGeom prst="bevel">
            <a:avLst>
              <a:gd name="adj" fmla="val 12500"/>
            </a:avLst>
          </a:prstGeom>
          <a:solidFill>
            <a:srgbClr val="002060"/>
          </a:solidFill>
          <a:ln w="9525">
            <a:solidFill>
              <a:schemeClr val="tx1"/>
            </a:solidFill>
            <a:miter lim="800000"/>
            <a:headEnd/>
            <a:tailEnd/>
          </a:ln>
          <a:effectLst/>
        </p:spPr>
        <p:txBody>
          <a:bodyPr wrap="none" anchor="ctr"/>
          <a:lstStyle/>
          <a:p>
            <a:pPr algn="ct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Do We Still Have</a:t>
            </a:r>
          </a:p>
          <a:p>
            <a:pPr algn="ct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The Word of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AutoShape 4">
            <a:extLst>
              <a:ext uri="{FF2B5EF4-FFF2-40B4-BE49-F238E27FC236}">
                <a16:creationId xmlns:a16="http://schemas.microsoft.com/office/drawing/2014/main" id="{006F4924-622B-48AD-B40E-4C5DFB199E4E}"/>
              </a:ext>
            </a:extLst>
          </p:cNvPr>
          <p:cNvSpPr>
            <a:spLocks noChangeArrowheads="1"/>
          </p:cNvSpPr>
          <p:nvPr/>
        </p:nvSpPr>
        <p:spPr bwMode="auto">
          <a:xfrm>
            <a:off x="457200" y="1295400"/>
            <a:ext cx="8229600" cy="1828800"/>
          </a:xfrm>
          <a:prstGeom prst="bevel">
            <a:avLst>
              <a:gd name="adj" fmla="val 12500"/>
            </a:avLst>
          </a:prstGeom>
          <a:solidFill>
            <a:schemeClr val="tx1"/>
          </a:solidFill>
          <a:ln w="9525">
            <a:solidFill>
              <a:srgbClr val="FFC000"/>
            </a:solidFill>
            <a:miter lim="800000"/>
            <a:headEnd/>
            <a:tailEnd/>
          </a:ln>
          <a:effectLst/>
        </p:spPr>
        <p:txBody>
          <a:bodyPr wrap="none" anchor="ctr"/>
          <a:lstStyle/>
          <a:p>
            <a:pPr algn="ctr"/>
            <a:r>
              <a:rPr lang="en-US" altLang="en-US" sz="3600" dirty="0">
                <a:solidFill>
                  <a:schemeClr val="bg1"/>
                </a:solidFill>
                <a:latin typeface="Verdana" panose="020B0604030504040204" pitchFamily="34" charset="0"/>
                <a:ea typeface="Verdana" panose="020B0604030504040204" pitchFamily="34" charset="0"/>
              </a:rPr>
              <a:t>I</a:t>
            </a:r>
            <a:r>
              <a:rPr lang="en-US" altLang="en-US" sz="3600" b="1" dirty="0">
                <a:solidFill>
                  <a:schemeClr val="bg1"/>
                </a:solidFill>
              </a:rPr>
              <a:t>. </a:t>
            </a:r>
            <a:r>
              <a:rPr lang="en-US" altLang="en-US" sz="3600" dirty="0">
                <a:solidFill>
                  <a:schemeClr val="bg1"/>
                </a:solidFill>
              </a:rPr>
              <a:t>Jesus Endorsed O.T.</a:t>
            </a:r>
            <a:br>
              <a:rPr lang="en-US" altLang="en-US" sz="3600" dirty="0">
                <a:solidFill>
                  <a:schemeClr val="bg1"/>
                </a:solidFill>
              </a:rPr>
            </a:br>
            <a:r>
              <a:rPr lang="en-US" altLang="en-US" sz="3600" dirty="0">
                <a:solidFill>
                  <a:schemeClr val="bg1"/>
                </a:solidFill>
              </a:rPr>
              <a:t>Events and Record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5358DC5-ABDD-4025-8EFE-30FEDD424B84}"/>
              </a:ext>
            </a:extLst>
          </p:cNvPr>
          <p:cNvSpPr>
            <a:spLocks noGrp="1" noChangeArrowheads="1"/>
          </p:cNvSpPr>
          <p:nvPr>
            <p:ph type="body" idx="4294967295"/>
          </p:nvPr>
        </p:nvSpPr>
        <p:spPr>
          <a:xfrm>
            <a:off x="457200" y="411020"/>
            <a:ext cx="8229600" cy="6019800"/>
          </a:xfrm>
        </p:spPr>
        <p:txBody>
          <a:bodyPr/>
          <a:lstStyle/>
          <a:p>
            <a:r>
              <a:rPr lang="en-US" altLang="en-US" b="1" dirty="0"/>
              <a:t>Mt.5:18</a:t>
            </a:r>
          </a:p>
          <a:p>
            <a:r>
              <a:rPr lang="en-US" altLang="en-US" b="1" dirty="0"/>
              <a:t>Mt.11:20-24</a:t>
            </a:r>
          </a:p>
          <a:p>
            <a:r>
              <a:rPr lang="en-US" altLang="en-US" b="1" dirty="0"/>
              <a:t>Mt.12:38-42</a:t>
            </a:r>
          </a:p>
          <a:p>
            <a:r>
              <a:rPr lang="en-US" altLang="en-US" b="1" dirty="0"/>
              <a:t>Mt.15:7 (Jn.12:38-40)</a:t>
            </a:r>
          </a:p>
          <a:p>
            <a:r>
              <a:rPr lang="en-US" altLang="en-US" b="1" dirty="0"/>
              <a:t>Mt.19:4-5</a:t>
            </a:r>
          </a:p>
          <a:p>
            <a:r>
              <a:rPr lang="en-US" altLang="en-US" b="1" dirty="0"/>
              <a:t>Mt.22:23-32</a:t>
            </a:r>
          </a:p>
          <a:p>
            <a:r>
              <a:rPr lang="en-US" altLang="en-US" b="1" dirty="0"/>
              <a:t>Mt.24:37-39</a:t>
            </a:r>
          </a:p>
          <a:p>
            <a:r>
              <a:rPr lang="en-US" altLang="en-US" b="1" dirty="0"/>
              <a:t>Mt.26:24</a:t>
            </a:r>
          </a:p>
          <a:p>
            <a:r>
              <a:rPr lang="en-US" altLang="en-US" b="1" dirty="0"/>
              <a:t>Lk.4:24-27</a:t>
            </a:r>
          </a:p>
          <a:p>
            <a:r>
              <a:rPr lang="en-US" altLang="en-US" b="1" dirty="0"/>
              <a:t>Jn.3:14-16</a:t>
            </a:r>
          </a:p>
          <a:p>
            <a:endParaRPr lang="en-US" altLang="en-US" sz="3400" b="1" dirty="0"/>
          </a:p>
        </p:txBody>
      </p:sp>
      <p:sp>
        <p:nvSpPr>
          <p:cNvPr id="2" name="Rectangle 1">
            <a:extLst>
              <a:ext uri="{FF2B5EF4-FFF2-40B4-BE49-F238E27FC236}">
                <a16:creationId xmlns:a16="http://schemas.microsoft.com/office/drawing/2014/main" id="{54D47FFE-FDA7-4D51-93A0-9B0F19EE32DA}"/>
              </a:ext>
            </a:extLst>
          </p:cNvPr>
          <p:cNvSpPr/>
          <p:nvPr/>
        </p:nvSpPr>
        <p:spPr>
          <a:xfrm>
            <a:off x="5230092" y="1408544"/>
            <a:ext cx="3581400" cy="403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Aft>
                <a:spcPts val="1200"/>
              </a:spcAft>
            </a:pPr>
            <a:r>
              <a:rPr lang="en-US" sz="3000" dirty="0"/>
              <a:t>Many NT quotations taken from </a:t>
            </a:r>
            <a:r>
              <a:rPr lang="en-US" sz="3000" dirty="0">
                <a:solidFill>
                  <a:srgbClr val="FFFF00"/>
                </a:solidFill>
              </a:rPr>
              <a:t>LXX</a:t>
            </a:r>
            <a:r>
              <a:rPr lang="en-US" sz="3000" dirty="0"/>
              <a:t>.</a:t>
            </a:r>
          </a:p>
          <a:p>
            <a:pPr algn="ctr">
              <a:spcAft>
                <a:spcPts val="600"/>
              </a:spcAft>
            </a:pPr>
            <a:r>
              <a:rPr lang="en-US" sz="3000" dirty="0"/>
              <a:t>Original document </a:t>
            </a:r>
            <a:r>
              <a:rPr lang="en-US" sz="3000" dirty="0">
                <a:solidFill>
                  <a:srgbClr val="FFFF00"/>
                </a:solidFill>
              </a:rPr>
              <a:t>actually</a:t>
            </a:r>
            <a:r>
              <a:rPr lang="en-US" sz="3000" dirty="0"/>
              <a:t> inspired.</a:t>
            </a:r>
          </a:p>
          <a:p>
            <a:pPr algn="ctr"/>
            <a:r>
              <a:rPr lang="en-US" sz="3000" dirty="0"/>
              <a:t>Accurate translation </a:t>
            </a:r>
            <a:r>
              <a:rPr lang="en-US" sz="3000" dirty="0">
                <a:solidFill>
                  <a:srgbClr val="FFFF00"/>
                </a:solidFill>
              </a:rPr>
              <a:t>virtually</a:t>
            </a:r>
            <a:r>
              <a:rPr lang="en-US" sz="3000" dirty="0"/>
              <a:t> inspired.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extLst>
              <a:ext uri="{FF2B5EF4-FFF2-40B4-BE49-F238E27FC236}">
                <a16:creationId xmlns:a16="http://schemas.microsoft.com/office/drawing/2014/main" id="{DA51E2AE-EEC3-47E2-A4D0-BED8542EC556}"/>
              </a:ext>
            </a:extLst>
          </p:cNvPr>
          <p:cNvSpPr>
            <a:spLocks noChangeArrowheads="1"/>
          </p:cNvSpPr>
          <p:nvPr/>
        </p:nvSpPr>
        <p:spPr bwMode="auto">
          <a:xfrm>
            <a:off x="1480490" y="838200"/>
            <a:ext cx="6183021" cy="685800"/>
          </a:xfrm>
          <a:prstGeom prst="bevel">
            <a:avLst>
              <a:gd name="adj" fmla="val 12500"/>
            </a:avLst>
          </a:prstGeom>
          <a:solidFill>
            <a:schemeClr val="tx1"/>
          </a:solidFill>
          <a:ln w="9525">
            <a:solidFill>
              <a:srgbClr val="FFC000"/>
            </a:solidFill>
            <a:miter lim="800000"/>
            <a:headEnd/>
            <a:tailEnd/>
          </a:ln>
          <a:effectLst/>
        </p:spPr>
        <p:txBody>
          <a:bodyPr wrap="none" anchor="ctr"/>
          <a:lstStyle/>
          <a:p>
            <a:pPr algn="ctr"/>
            <a:r>
              <a:rPr lang="en-US" altLang="en-US" sz="2400" dirty="0">
                <a:solidFill>
                  <a:schemeClr val="bg1"/>
                </a:solidFill>
                <a:latin typeface="Verdana" panose="020B0604030504040204" pitchFamily="34" charset="0"/>
                <a:ea typeface="Verdana" panose="020B0604030504040204" pitchFamily="34" charset="0"/>
              </a:rPr>
              <a:t>I</a:t>
            </a:r>
            <a:r>
              <a:rPr lang="en-US" altLang="en-US" sz="2400" dirty="0">
                <a:solidFill>
                  <a:schemeClr val="bg1"/>
                </a:solidFill>
              </a:rPr>
              <a:t>. Jesus Endorsed O.T. Events &amp; Record</a:t>
            </a:r>
          </a:p>
        </p:txBody>
      </p:sp>
      <p:sp>
        <p:nvSpPr>
          <p:cNvPr id="29699" name="AutoShape 3">
            <a:extLst>
              <a:ext uri="{FF2B5EF4-FFF2-40B4-BE49-F238E27FC236}">
                <a16:creationId xmlns:a16="http://schemas.microsoft.com/office/drawing/2014/main" id="{22681411-E4A0-406D-9631-F51CE1CB6CC0}"/>
              </a:ext>
            </a:extLst>
          </p:cNvPr>
          <p:cNvSpPr>
            <a:spLocks noChangeArrowheads="1"/>
          </p:cNvSpPr>
          <p:nvPr/>
        </p:nvSpPr>
        <p:spPr bwMode="auto">
          <a:xfrm>
            <a:off x="457200" y="1752600"/>
            <a:ext cx="8229600" cy="1828800"/>
          </a:xfrm>
          <a:prstGeom prst="bevel">
            <a:avLst>
              <a:gd name="adj" fmla="val 12500"/>
            </a:avLst>
          </a:prstGeom>
          <a:solidFill>
            <a:schemeClr val="tx1"/>
          </a:solidFill>
          <a:ln w="9525">
            <a:solidFill>
              <a:srgbClr val="FFC000"/>
            </a:solidFill>
            <a:miter lim="800000"/>
            <a:headEnd/>
            <a:tailEnd/>
          </a:ln>
          <a:effectLst/>
        </p:spPr>
        <p:txBody>
          <a:bodyPr wrap="none" anchor="ctr"/>
          <a:lstStyle/>
          <a:p>
            <a:pPr algn="ctr"/>
            <a:r>
              <a:rPr lang="en-US" altLang="en-US" sz="3600" dirty="0">
                <a:solidFill>
                  <a:schemeClr val="bg1"/>
                </a:solidFill>
                <a:latin typeface="Verdana" panose="020B0604030504040204" pitchFamily="34" charset="0"/>
                <a:ea typeface="Verdana" panose="020B0604030504040204" pitchFamily="34" charset="0"/>
              </a:rPr>
              <a:t>II</a:t>
            </a:r>
            <a:r>
              <a:rPr lang="en-US" altLang="en-US" sz="3600" dirty="0">
                <a:solidFill>
                  <a:schemeClr val="bg1"/>
                </a:solidFill>
              </a:rPr>
              <a:t>. Determining Authenticity And</a:t>
            </a:r>
            <a:br>
              <a:rPr lang="en-US" altLang="en-US" sz="3600" dirty="0">
                <a:solidFill>
                  <a:schemeClr val="bg1"/>
                </a:solidFill>
              </a:rPr>
            </a:br>
            <a:r>
              <a:rPr lang="en-US" altLang="en-US" sz="3600" dirty="0">
                <a:solidFill>
                  <a:schemeClr val="bg1"/>
                </a:solidFill>
              </a:rPr>
              <a:t>Genuineness Of NT Documents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21AD7C8-1CD1-4BD1-BCA3-C1F081B767A1}"/>
              </a:ext>
            </a:extLst>
          </p:cNvPr>
          <p:cNvSpPr>
            <a:spLocks noGrp="1" noChangeArrowheads="1"/>
          </p:cNvSpPr>
          <p:nvPr>
            <p:ph type="title"/>
          </p:nvPr>
        </p:nvSpPr>
        <p:spPr/>
        <p:txBody>
          <a:bodyPr/>
          <a:lstStyle/>
          <a:p>
            <a:r>
              <a:rPr lang="en-US" altLang="en-US" sz="3600" i="1" dirty="0">
                <a:solidFill>
                  <a:srgbClr val="000066"/>
                </a:solidFill>
              </a:rPr>
              <a:t>Who Really Wrote</a:t>
            </a:r>
            <a:br>
              <a:rPr lang="en-US" altLang="en-US" sz="3600" i="1" dirty="0">
                <a:solidFill>
                  <a:srgbClr val="000066"/>
                </a:solidFill>
              </a:rPr>
            </a:br>
            <a:r>
              <a:rPr lang="en-US" altLang="en-US" sz="3600" i="1" dirty="0">
                <a:solidFill>
                  <a:srgbClr val="000066"/>
                </a:solidFill>
              </a:rPr>
              <a:t>The Book Of Mormon?</a:t>
            </a:r>
          </a:p>
        </p:txBody>
      </p:sp>
      <p:sp>
        <p:nvSpPr>
          <p:cNvPr id="5123" name="Rectangle 3">
            <a:extLst>
              <a:ext uri="{FF2B5EF4-FFF2-40B4-BE49-F238E27FC236}">
                <a16:creationId xmlns:a16="http://schemas.microsoft.com/office/drawing/2014/main" id="{7A25685A-FAB6-4D44-AAA8-92D462EA124E}"/>
              </a:ext>
            </a:extLst>
          </p:cNvPr>
          <p:cNvSpPr>
            <a:spLocks noGrp="1" noChangeArrowheads="1"/>
          </p:cNvSpPr>
          <p:nvPr>
            <p:ph type="body" idx="1"/>
          </p:nvPr>
        </p:nvSpPr>
        <p:spPr/>
        <p:txBody>
          <a:bodyPr/>
          <a:lstStyle/>
          <a:p>
            <a:pPr marL="0" indent="0" algn="ctr">
              <a:buFontTx/>
              <a:buNone/>
            </a:pPr>
            <a:r>
              <a:rPr lang="en-US" altLang="en-US" sz="3600" dirty="0" err="1"/>
              <a:t>Cauncey</a:t>
            </a:r>
            <a:r>
              <a:rPr lang="en-US" altLang="en-US" sz="3600" dirty="0"/>
              <a:t> Sanders – three tests</a:t>
            </a:r>
          </a:p>
          <a:p>
            <a:pPr marL="0" indent="0">
              <a:buFontTx/>
              <a:buNone/>
            </a:pPr>
            <a:r>
              <a:rPr lang="en-US" altLang="en-US" sz="3600" b="1" dirty="0">
                <a:solidFill>
                  <a:schemeClr val="accent2"/>
                </a:solidFill>
                <a:effectLst>
                  <a:outerShdw blurRad="38100" dist="38100" dir="2700000" algn="tl">
                    <a:srgbClr val="000000"/>
                  </a:outerShdw>
                </a:effectLst>
              </a:rPr>
              <a:t> </a:t>
            </a:r>
            <a:r>
              <a:rPr lang="en-US" altLang="en-US" sz="2800" b="1" dirty="0">
                <a:solidFill>
                  <a:schemeClr val="accent2"/>
                </a:solidFill>
              </a:rPr>
              <a:t>1.  </a:t>
            </a:r>
            <a:r>
              <a:rPr lang="en-US" altLang="en-US" sz="3600" u="sng" dirty="0">
                <a:solidFill>
                  <a:schemeClr val="accent2"/>
                </a:solidFill>
              </a:rPr>
              <a:t>Bibliographical</a:t>
            </a:r>
            <a:r>
              <a:rPr lang="en-US" altLang="en-US" sz="3600" b="1" dirty="0"/>
              <a:t>  </a:t>
            </a:r>
          </a:p>
          <a:p>
            <a:pPr lvl="1" indent="1588"/>
            <a:r>
              <a:rPr lang="en-US" altLang="en-US" sz="3600" b="1" dirty="0"/>
              <a:t> </a:t>
            </a:r>
            <a:r>
              <a:rPr lang="en-US" altLang="en-US" sz="3600" dirty="0"/>
              <a:t>Examines textual tradition by which document reaches us (</a:t>
            </a:r>
            <a:r>
              <a:rPr lang="en-US" altLang="en-US" sz="3600" dirty="0">
                <a:solidFill>
                  <a:srgbClr val="660033"/>
                </a:solidFill>
                <a:effectLst>
                  <a:outerShdw blurRad="38100" dist="38100" dir="2700000" algn="tl">
                    <a:srgbClr val="000000"/>
                  </a:outerShdw>
                </a:effectLst>
              </a:rPr>
              <a:t>Number</a:t>
            </a:r>
            <a:r>
              <a:rPr lang="en-US" altLang="en-US" sz="3600" dirty="0"/>
              <a:t> and </a:t>
            </a:r>
            <a:r>
              <a:rPr lang="en-US" altLang="en-US" sz="3600" dirty="0">
                <a:solidFill>
                  <a:srgbClr val="660033"/>
                </a:solidFill>
                <a:effectLst>
                  <a:outerShdw blurRad="38100" dist="38100" dir="2700000" algn="tl">
                    <a:srgbClr val="000000"/>
                  </a:outerShdw>
                </a:effectLst>
              </a:rPr>
              <a:t>Quality</a:t>
            </a:r>
            <a:r>
              <a:rPr lang="en-US" altLang="en-US" sz="36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70EAC8A7-C54C-4B35-BF22-1AFA89CC6A11}"/>
              </a:ext>
            </a:extLst>
          </p:cNvPr>
          <p:cNvSpPr>
            <a:spLocks noChangeArrowheads="1"/>
          </p:cNvSpPr>
          <p:nvPr/>
        </p:nvSpPr>
        <p:spPr bwMode="auto">
          <a:xfrm>
            <a:off x="6726238" y="4568825"/>
            <a:ext cx="2036762" cy="134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a:spcBef>
                <a:spcPct val="20000"/>
              </a:spcBef>
              <a:buChar char="–"/>
              <a:defRPr sz="2400">
                <a:solidFill>
                  <a:schemeClr val="tx1"/>
                </a:solidFill>
                <a:latin typeface="Arial" panose="020B0604020202020204" pitchFamily="34" charset="0"/>
              </a:defRPr>
            </a:lvl2pPr>
            <a:lvl3pPr>
              <a:spcBef>
                <a:spcPct val="20000"/>
              </a:spcBef>
              <a:buChar char="•"/>
              <a:defRPr sz="2000">
                <a:solidFill>
                  <a:schemeClr val="tx1"/>
                </a:solidFill>
                <a:latin typeface="Arial" panose="020B0604020202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endParaRPr lang="en-US" altLang="en-US" sz="3400" b="1" dirty="0"/>
          </a:p>
          <a:p>
            <a:pPr algn="ctr">
              <a:buFontTx/>
              <a:buNone/>
            </a:pPr>
            <a:endParaRPr lang="en-US" altLang="en-US" sz="3400" b="1" dirty="0"/>
          </a:p>
        </p:txBody>
      </p:sp>
      <p:sp>
        <p:nvSpPr>
          <p:cNvPr id="26628" name="Rectangle 4">
            <a:extLst>
              <a:ext uri="{FF2B5EF4-FFF2-40B4-BE49-F238E27FC236}">
                <a16:creationId xmlns:a16="http://schemas.microsoft.com/office/drawing/2014/main" id="{DF3D9FE6-67B9-4077-9CFE-3F6D9428C1A4}"/>
              </a:ext>
            </a:extLst>
          </p:cNvPr>
          <p:cNvSpPr>
            <a:spLocks noChangeArrowheads="1"/>
          </p:cNvSpPr>
          <p:nvPr/>
        </p:nvSpPr>
        <p:spPr bwMode="auto">
          <a:xfrm>
            <a:off x="4691063" y="4568825"/>
            <a:ext cx="2035175" cy="134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a:spcBef>
                <a:spcPct val="20000"/>
              </a:spcBef>
              <a:buChar char="–"/>
              <a:defRPr sz="2400">
                <a:solidFill>
                  <a:schemeClr val="tx1"/>
                </a:solidFill>
                <a:latin typeface="Arial" panose="020B0604020202020204" pitchFamily="34" charset="0"/>
              </a:defRPr>
            </a:lvl2pPr>
            <a:lvl3pPr>
              <a:spcBef>
                <a:spcPct val="20000"/>
              </a:spcBef>
              <a:buChar char="•"/>
              <a:defRPr sz="2000">
                <a:solidFill>
                  <a:schemeClr val="tx1"/>
                </a:solidFill>
                <a:latin typeface="Arial" panose="020B0604020202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endParaRPr lang="en-US" altLang="en-US" sz="3400" b="1" dirty="0"/>
          </a:p>
          <a:p>
            <a:pPr algn="ctr">
              <a:buFontTx/>
              <a:buNone/>
            </a:pPr>
            <a:endParaRPr lang="en-US" altLang="en-US" sz="3400" b="1" dirty="0"/>
          </a:p>
        </p:txBody>
      </p:sp>
      <p:sp>
        <p:nvSpPr>
          <p:cNvPr id="2" name="Rectangle 1">
            <a:extLst>
              <a:ext uri="{FF2B5EF4-FFF2-40B4-BE49-F238E27FC236}">
                <a16:creationId xmlns:a16="http://schemas.microsoft.com/office/drawing/2014/main" id="{1B264AB9-C177-43A5-A96D-4F1B8EA4F6E9}"/>
              </a:ext>
            </a:extLst>
          </p:cNvPr>
          <p:cNvSpPr/>
          <p:nvPr/>
        </p:nvSpPr>
        <p:spPr>
          <a:xfrm>
            <a:off x="542636" y="32043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rPr>
              <a:t>Book</a:t>
            </a:r>
            <a:endParaRPr lang="en-US" dirty="0">
              <a:solidFill>
                <a:srgbClr val="002060"/>
              </a:solidFill>
            </a:endParaRPr>
          </a:p>
        </p:txBody>
      </p:sp>
      <p:sp>
        <p:nvSpPr>
          <p:cNvPr id="31" name="Rectangle 30">
            <a:extLst>
              <a:ext uri="{FF2B5EF4-FFF2-40B4-BE49-F238E27FC236}">
                <a16:creationId xmlns:a16="http://schemas.microsoft.com/office/drawing/2014/main" id="{B9095231-47BF-4F35-8C2F-0AAA1E3795BD}"/>
              </a:ext>
            </a:extLst>
          </p:cNvPr>
          <p:cNvSpPr/>
          <p:nvPr/>
        </p:nvSpPr>
        <p:spPr>
          <a:xfrm>
            <a:off x="2761672" y="320430"/>
            <a:ext cx="174105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Date</a:t>
            </a:r>
            <a:endParaRPr lang="en-US" dirty="0">
              <a:solidFill>
                <a:schemeClr val="tx1"/>
              </a:solidFill>
            </a:endParaRPr>
          </a:p>
        </p:txBody>
      </p:sp>
      <p:sp>
        <p:nvSpPr>
          <p:cNvPr id="32" name="Rectangle 31">
            <a:extLst>
              <a:ext uri="{FF2B5EF4-FFF2-40B4-BE49-F238E27FC236}">
                <a16:creationId xmlns:a16="http://schemas.microsoft.com/office/drawing/2014/main" id="{AA6D5948-E6E7-468B-ADF8-9AA038C1B1FB}"/>
              </a:ext>
            </a:extLst>
          </p:cNvPr>
          <p:cNvSpPr/>
          <p:nvPr/>
        </p:nvSpPr>
        <p:spPr>
          <a:xfrm>
            <a:off x="4505036" y="32043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Earliest Copy</a:t>
            </a:r>
            <a:endParaRPr lang="en-US" dirty="0">
              <a:solidFill>
                <a:schemeClr val="tx1"/>
              </a:solidFill>
            </a:endParaRPr>
          </a:p>
        </p:txBody>
      </p:sp>
      <p:sp>
        <p:nvSpPr>
          <p:cNvPr id="33" name="Rectangle 32">
            <a:extLst>
              <a:ext uri="{FF2B5EF4-FFF2-40B4-BE49-F238E27FC236}">
                <a16:creationId xmlns:a16="http://schemas.microsoft.com/office/drawing/2014/main" id="{B58D3021-AC78-4274-B62D-AA6C717EA7CE}"/>
              </a:ext>
            </a:extLst>
          </p:cNvPr>
          <p:cNvSpPr/>
          <p:nvPr/>
        </p:nvSpPr>
        <p:spPr>
          <a:xfrm>
            <a:off x="6726238" y="320430"/>
            <a:ext cx="173196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Number</a:t>
            </a:r>
            <a:endParaRPr lang="en-US" dirty="0">
              <a:solidFill>
                <a:schemeClr val="tx1"/>
              </a:solidFill>
            </a:endParaRPr>
          </a:p>
        </p:txBody>
      </p:sp>
      <p:sp>
        <p:nvSpPr>
          <p:cNvPr id="35" name="Rectangle 34">
            <a:extLst>
              <a:ext uri="{FF2B5EF4-FFF2-40B4-BE49-F238E27FC236}">
                <a16:creationId xmlns:a16="http://schemas.microsoft.com/office/drawing/2014/main" id="{B9C55A9D-8E85-4956-983E-EE1A30113025}"/>
              </a:ext>
            </a:extLst>
          </p:cNvPr>
          <p:cNvSpPr/>
          <p:nvPr/>
        </p:nvSpPr>
        <p:spPr>
          <a:xfrm>
            <a:off x="542636" y="1518316"/>
            <a:ext cx="2209800"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rPr>
              <a:t>Herodotus</a:t>
            </a:r>
            <a:endParaRPr lang="en-US" dirty="0">
              <a:solidFill>
                <a:srgbClr val="002060"/>
              </a:solidFill>
            </a:endParaRPr>
          </a:p>
        </p:txBody>
      </p:sp>
      <p:sp>
        <p:nvSpPr>
          <p:cNvPr id="36" name="Rectangle 35">
            <a:extLst>
              <a:ext uri="{FF2B5EF4-FFF2-40B4-BE49-F238E27FC236}">
                <a16:creationId xmlns:a16="http://schemas.microsoft.com/office/drawing/2014/main" id="{7EF520B2-5FE4-416D-B21E-28536E8A16C6}"/>
              </a:ext>
            </a:extLst>
          </p:cNvPr>
          <p:cNvSpPr/>
          <p:nvPr/>
        </p:nvSpPr>
        <p:spPr>
          <a:xfrm>
            <a:off x="2761672" y="1518316"/>
            <a:ext cx="1741052"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450 BC</a:t>
            </a:r>
            <a:endParaRPr lang="en-US" dirty="0">
              <a:solidFill>
                <a:schemeClr val="tx1"/>
              </a:solidFill>
            </a:endParaRPr>
          </a:p>
        </p:txBody>
      </p:sp>
      <p:sp>
        <p:nvSpPr>
          <p:cNvPr id="37" name="Rectangle 36">
            <a:extLst>
              <a:ext uri="{FF2B5EF4-FFF2-40B4-BE49-F238E27FC236}">
                <a16:creationId xmlns:a16="http://schemas.microsoft.com/office/drawing/2014/main" id="{1E9C952F-42F6-4F04-B74E-200F781F7E28}"/>
              </a:ext>
            </a:extLst>
          </p:cNvPr>
          <p:cNvSpPr/>
          <p:nvPr/>
        </p:nvSpPr>
        <p:spPr>
          <a:xfrm>
            <a:off x="4505036" y="1518316"/>
            <a:ext cx="2209800"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AD 900</a:t>
            </a:r>
            <a:endParaRPr lang="en-US" dirty="0">
              <a:solidFill>
                <a:schemeClr val="tx1"/>
              </a:solidFill>
            </a:endParaRPr>
          </a:p>
        </p:txBody>
      </p:sp>
      <p:sp>
        <p:nvSpPr>
          <p:cNvPr id="38" name="Rectangle 37">
            <a:extLst>
              <a:ext uri="{FF2B5EF4-FFF2-40B4-BE49-F238E27FC236}">
                <a16:creationId xmlns:a16="http://schemas.microsoft.com/office/drawing/2014/main" id="{6F7BFD92-CE95-45C1-A08A-FFF57470BE69}"/>
              </a:ext>
            </a:extLst>
          </p:cNvPr>
          <p:cNvSpPr/>
          <p:nvPr/>
        </p:nvSpPr>
        <p:spPr>
          <a:xfrm>
            <a:off x="6726238" y="1518316"/>
            <a:ext cx="1731962"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9</a:t>
            </a:r>
            <a:endParaRPr lang="en-US" dirty="0">
              <a:solidFill>
                <a:schemeClr val="tx1"/>
              </a:solidFill>
            </a:endParaRPr>
          </a:p>
        </p:txBody>
      </p:sp>
      <p:sp>
        <p:nvSpPr>
          <p:cNvPr id="39" name="Rectangle 38">
            <a:extLst>
              <a:ext uri="{FF2B5EF4-FFF2-40B4-BE49-F238E27FC236}">
                <a16:creationId xmlns:a16="http://schemas.microsoft.com/office/drawing/2014/main" id="{7A94AF8D-815A-4548-BB7F-4FCADCB3F30C}"/>
              </a:ext>
            </a:extLst>
          </p:cNvPr>
          <p:cNvSpPr/>
          <p:nvPr/>
        </p:nvSpPr>
        <p:spPr>
          <a:xfrm>
            <a:off x="542636" y="2715492"/>
            <a:ext cx="2209800"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rPr>
              <a:t>Xenophon</a:t>
            </a:r>
            <a:endParaRPr lang="en-US" dirty="0">
              <a:solidFill>
                <a:srgbClr val="002060"/>
              </a:solidFill>
            </a:endParaRPr>
          </a:p>
        </p:txBody>
      </p:sp>
      <p:sp>
        <p:nvSpPr>
          <p:cNvPr id="40" name="Rectangle 39">
            <a:extLst>
              <a:ext uri="{FF2B5EF4-FFF2-40B4-BE49-F238E27FC236}">
                <a16:creationId xmlns:a16="http://schemas.microsoft.com/office/drawing/2014/main" id="{1A140416-7FD7-45E5-976D-B3130D4870CE}"/>
              </a:ext>
            </a:extLst>
          </p:cNvPr>
          <p:cNvSpPr/>
          <p:nvPr/>
        </p:nvSpPr>
        <p:spPr>
          <a:xfrm>
            <a:off x="2761672" y="2715492"/>
            <a:ext cx="1741052"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370 BC</a:t>
            </a:r>
            <a:endParaRPr lang="en-US" dirty="0">
              <a:solidFill>
                <a:schemeClr val="tx1"/>
              </a:solidFill>
            </a:endParaRPr>
          </a:p>
        </p:txBody>
      </p:sp>
      <p:sp>
        <p:nvSpPr>
          <p:cNvPr id="41" name="Rectangle 40">
            <a:extLst>
              <a:ext uri="{FF2B5EF4-FFF2-40B4-BE49-F238E27FC236}">
                <a16:creationId xmlns:a16="http://schemas.microsoft.com/office/drawing/2014/main" id="{09929212-5B17-43E4-8D0C-314EE0F168AD}"/>
              </a:ext>
            </a:extLst>
          </p:cNvPr>
          <p:cNvSpPr/>
          <p:nvPr/>
        </p:nvSpPr>
        <p:spPr>
          <a:xfrm>
            <a:off x="4505036" y="2715492"/>
            <a:ext cx="2209800"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AD 1320</a:t>
            </a:r>
            <a:endParaRPr lang="en-US" dirty="0">
              <a:solidFill>
                <a:schemeClr val="tx1"/>
              </a:solidFill>
            </a:endParaRPr>
          </a:p>
        </p:txBody>
      </p:sp>
      <p:sp>
        <p:nvSpPr>
          <p:cNvPr id="42" name="Rectangle 41">
            <a:extLst>
              <a:ext uri="{FF2B5EF4-FFF2-40B4-BE49-F238E27FC236}">
                <a16:creationId xmlns:a16="http://schemas.microsoft.com/office/drawing/2014/main" id="{20B42530-7AF9-437A-992C-07C6768E5F53}"/>
              </a:ext>
            </a:extLst>
          </p:cNvPr>
          <p:cNvSpPr/>
          <p:nvPr/>
        </p:nvSpPr>
        <p:spPr>
          <a:xfrm>
            <a:off x="6726238" y="2715492"/>
            <a:ext cx="1731962"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6</a:t>
            </a:r>
            <a:endParaRPr lang="en-US" dirty="0">
              <a:solidFill>
                <a:schemeClr val="tx1"/>
              </a:solidFill>
            </a:endParaRPr>
          </a:p>
        </p:txBody>
      </p:sp>
      <p:sp>
        <p:nvSpPr>
          <p:cNvPr id="43" name="Rectangle 42">
            <a:extLst>
              <a:ext uri="{FF2B5EF4-FFF2-40B4-BE49-F238E27FC236}">
                <a16:creationId xmlns:a16="http://schemas.microsoft.com/office/drawing/2014/main" id="{84BE7926-23CA-4759-818B-CFCE4D7E4D73}"/>
              </a:ext>
            </a:extLst>
          </p:cNvPr>
          <p:cNvSpPr/>
          <p:nvPr/>
        </p:nvSpPr>
        <p:spPr>
          <a:xfrm>
            <a:off x="542636" y="391622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800000"/>
                </a:solidFill>
              </a:rPr>
              <a:t>NT</a:t>
            </a:r>
            <a:endParaRPr lang="en-US" dirty="0">
              <a:solidFill>
                <a:srgbClr val="800000"/>
              </a:solidFill>
            </a:endParaRPr>
          </a:p>
        </p:txBody>
      </p:sp>
      <p:sp>
        <p:nvSpPr>
          <p:cNvPr id="44" name="Rectangle 43">
            <a:extLst>
              <a:ext uri="{FF2B5EF4-FFF2-40B4-BE49-F238E27FC236}">
                <a16:creationId xmlns:a16="http://schemas.microsoft.com/office/drawing/2014/main" id="{82A31847-9763-4940-8AD6-AD9B222808E7}"/>
              </a:ext>
            </a:extLst>
          </p:cNvPr>
          <p:cNvSpPr/>
          <p:nvPr/>
        </p:nvSpPr>
        <p:spPr>
          <a:xfrm>
            <a:off x="2761672" y="3916220"/>
            <a:ext cx="174105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1</a:t>
            </a:r>
            <a:r>
              <a:rPr lang="en-US" sz="3200" baseline="30000" dirty="0">
                <a:solidFill>
                  <a:schemeClr val="tx1"/>
                </a:solidFill>
              </a:rPr>
              <a:t>st</a:t>
            </a:r>
            <a:r>
              <a:rPr lang="en-US" sz="3200" dirty="0">
                <a:solidFill>
                  <a:schemeClr val="tx1"/>
                </a:solidFill>
              </a:rPr>
              <a:t> </a:t>
            </a:r>
            <a:br>
              <a:rPr lang="en-US" sz="3200" dirty="0">
                <a:solidFill>
                  <a:schemeClr val="tx1"/>
                </a:solidFill>
              </a:rPr>
            </a:br>
            <a:r>
              <a:rPr lang="en-US" sz="3200" dirty="0">
                <a:solidFill>
                  <a:schemeClr val="tx1"/>
                </a:solidFill>
              </a:rPr>
              <a:t>Century</a:t>
            </a:r>
            <a:endParaRPr lang="en-US" dirty="0">
              <a:solidFill>
                <a:schemeClr val="tx1"/>
              </a:solidFill>
            </a:endParaRPr>
          </a:p>
        </p:txBody>
      </p:sp>
      <p:sp>
        <p:nvSpPr>
          <p:cNvPr id="45" name="Rectangle 44">
            <a:extLst>
              <a:ext uri="{FF2B5EF4-FFF2-40B4-BE49-F238E27FC236}">
                <a16:creationId xmlns:a16="http://schemas.microsoft.com/office/drawing/2014/main" id="{26D8FBA8-44FD-46BA-A2FF-59D9A1603821}"/>
              </a:ext>
            </a:extLst>
          </p:cNvPr>
          <p:cNvSpPr/>
          <p:nvPr/>
        </p:nvSpPr>
        <p:spPr>
          <a:xfrm>
            <a:off x="4505036" y="391622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AD 130</a:t>
            </a:r>
            <a:endParaRPr lang="en-US" dirty="0">
              <a:solidFill>
                <a:schemeClr val="tx1"/>
              </a:solidFill>
            </a:endParaRPr>
          </a:p>
        </p:txBody>
      </p:sp>
      <p:sp>
        <p:nvSpPr>
          <p:cNvPr id="46" name="Rectangle 45">
            <a:extLst>
              <a:ext uri="{FF2B5EF4-FFF2-40B4-BE49-F238E27FC236}">
                <a16:creationId xmlns:a16="http://schemas.microsoft.com/office/drawing/2014/main" id="{75D32433-5535-4EFA-A9AE-411B9912736E}"/>
              </a:ext>
            </a:extLst>
          </p:cNvPr>
          <p:cNvSpPr/>
          <p:nvPr/>
        </p:nvSpPr>
        <p:spPr>
          <a:xfrm>
            <a:off x="6726238" y="3916220"/>
            <a:ext cx="173196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5800+</a:t>
            </a:r>
            <a:endParaRPr lang="en-US" dirty="0">
              <a:solidFill>
                <a:schemeClr val="tx1"/>
              </a:solidFill>
            </a:endParaRPr>
          </a:p>
        </p:txBody>
      </p:sp>
      <p:sp>
        <p:nvSpPr>
          <p:cNvPr id="3" name="Speech Bubble: Rectangle with Corners Rounded 2">
            <a:extLst>
              <a:ext uri="{FF2B5EF4-FFF2-40B4-BE49-F238E27FC236}">
                <a16:creationId xmlns:a16="http://schemas.microsoft.com/office/drawing/2014/main" id="{9F26F487-6341-47DC-8F75-3229C396E93C}"/>
              </a:ext>
            </a:extLst>
          </p:cNvPr>
          <p:cNvSpPr/>
          <p:nvPr/>
        </p:nvSpPr>
        <p:spPr>
          <a:xfrm>
            <a:off x="542636" y="5116948"/>
            <a:ext cx="4562764" cy="1494212"/>
          </a:xfrm>
          <a:prstGeom prst="wedgeRoundRectCallout">
            <a:avLst>
              <a:gd name="adj1" fmla="val 100379"/>
              <a:gd name="adj2" fmla="val -90469"/>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000" dirty="0">
                <a:solidFill>
                  <a:srgbClr val="FFFFCC"/>
                </a:solidFill>
              </a:rPr>
              <a:t>In addition: </a:t>
            </a:r>
            <a:r>
              <a:rPr lang="en-US" sz="3000" dirty="0"/>
              <a:t>10,000 Latin</a:t>
            </a:r>
          </a:p>
          <a:p>
            <a:pPr algn="ctr"/>
            <a:r>
              <a:rPr lang="en-US" sz="3000" dirty="0"/>
              <a:t>9300 quotes, lectionaries</a:t>
            </a:r>
          </a:p>
          <a:p>
            <a:pPr algn="ctr"/>
            <a:r>
              <a:rPr lang="en-US" sz="3000" dirty="0">
                <a:solidFill>
                  <a:srgbClr val="FFFF00"/>
                </a:solidFill>
              </a:rPr>
              <a:t>Total: 25,100</a:t>
            </a:r>
          </a:p>
        </p:txBody>
      </p:sp>
    </p:spTree>
    <p:extLst>
      <p:ext uri="{BB962C8B-B14F-4D97-AF65-F5344CB8AC3E}">
        <p14:creationId xmlns:p14="http://schemas.microsoft.com/office/powerpoint/2010/main" val="357301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left)">
                                      <p:cBhvr>
                                        <p:cTn id="55" dur="500"/>
                                        <p:tgtEl>
                                          <p:spTgt spid="3"/>
                                        </p:tgtEl>
                                      </p:cBhvr>
                                    </p:animEffect>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49A8E34-8C58-4453-8931-1E610D606770}"/>
              </a:ext>
            </a:extLst>
          </p:cNvPr>
          <p:cNvSpPr>
            <a:spLocks noGrp="1" noChangeArrowheads="1"/>
          </p:cNvSpPr>
          <p:nvPr>
            <p:ph type="title"/>
          </p:nvPr>
        </p:nvSpPr>
        <p:spPr/>
        <p:txBody>
          <a:bodyPr/>
          <a:lstStyle/>
          <a:p>
            <a:r>
              <a:rPr lang="en-US" altLang="en-US" sz="4000" dirty="0"/>
              <a:t>Summary</a:t>
            </a:r>
            <a:endParaRPr lang="en-US" altLang="en-US" dirty="0"/>
          </a:p>
        </p:txBody>
      </p:sp>
      <p:sp>
        <p:nvSpPr>
          <p:cNvPr id="8195" name="Rectangle 3">
            <a:extLst>
              <a:ext uri="{FF2B5EF4-FFF2-40B4-BE49-F238E27FC236}">
                <a16:creationId xmlns:a16="http://schemas.microsoft.com/office/drawing/2014/main" id="{AFC309FE-7F11-47C5-B952-77E95F08B42E}"/>
              </a:ext>
            </a:extLst>
          </p:cNvPr>
          <p:cNvSpPr>
            <a:spLocks noGrp="1" noChangeArrowheads="1"/>
          </p:cNvSpPr>
          <p:nvPr>
            <p:ph type="body" idx="1"/>
          </p:nvPr>
        </p:nvSpPr>
        <p:spPr>
          <a:xfrm>
            <a:off x="457200" y="1295400"/>
            <a:ext cx="8229600" cy="4525963"/>
          </a:xfrm>
        </p:spPr>
        <p:txBody>
          <a:bodyPr/>
          <a:lstStyle/>
          <a:p>
            <a:r>
              <a:rPr lang="en-US" altLang="en-US" dirty="0"/>
              <a:t>No classical scholar doubts authenticity</a:t>
            </a:r>
            <a:br>
              <a:rPr lang="en-US" altLang="en-US" dirty="0"/>
            </a:br>
            <a:r>
              <a:rPr lang="en-US" altLang="en-US" dirty="0"/>
              <a:t>of Herodotus because earliest MSS are 1300+ years later than originals</a:t>
            </a:r>
          </a:p>
          <a:p>
            <a:pPr>
              <a:buFontTx/>
              <a:buNone/>
            </a:pPr>
            <a:endParaRPr lang="en-US" altLang="en-US" sz="3600" b="1" dirty="0">
              <a:solidFill>
                <a:schemeClr val="accent2"/>
              </a:solidFill>
            </a:endParaRPr>
          </a:p>
        </p:txBody>
      </p:sp>
      <p:sp>
        <p:nvSpPr>
          <p:cNvPr id="8196" name="Text Box 4">
            <a:extLst>
              <a:ext uri="{FF2B5EF4-FFF2-40B4-BE49-F238E27FC236}">
                <a16:creationId xmlns:a16="http://schemas.microsoft.com/office/drawing/2014/main" id="{36191FAC-8456-4FBF-9B96-0FC428953FB2}"/>
              </a:ext>
            </a:extLst>
          </p:cNvPr>
          <p:cNvSpPr txBox="1">
            <a:spLocks noChangeArrowheads="1"/>
          </p:cNvSpPr>
          <p:nvPr/>
        </p:nvSpPr>
        <p:spPr bwMode="auto">
          <a:xfrm>
            <a:off x="1018308" y="3048000"/>
            <a:ext cx="7123544" cy="1095375"/>
          </a:xfrm>
          <a:prstGeom prst="rect">
            <a:avLst/>
          </a:prstGeom>
          <a:solidFill>
            <a:srgbClr val="33CCFF">
              <a:alpha val="42000"/>
            </a:srgbClr>
          </a:solidFill>
          <a:ln w="3175">
            <a:solidFill>
              <a:srgbClr val="000066"/>
            </a:solidFill>
            <a:miter lim="800000"/>
            <a:headEnd/>
            <a:tailEnd/>
          </a:ln>
          <a:effectLst/>
          <a:scene3d>
            <a:camera prst="orthographicFront"/>
            <a:lightRig rig="threePt" dir="t"/>
          </a:scene3d>
          <a:sp3d>
            <a:bevel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a:solidFill>
                  <a:srgbClr val="000066"/>
                </a:solidFill>
              </a:rPr>
              <a:t>To be skeptical of NT is to allow all of classical antiquity to slip into obscurity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F9D741B-8123-4967-B1AB-EAFA1928C2E9}"/>
              </a:ext>
            </a:extLst>
          </p:cNvPr>
          <p:cNvSpPr>
            <a:spLocks noGrp="1" noChangeArrowheads="1"/>
          </p:cNvSpPr>
          <p:nvPr>
            <p:ph type="title"/>
          </p:nvPr>
        </p:nvSpPr>
        <p:spPr>
          <a:xfrm>
            <a:off x="457200" y="274638"/>
            <a:ext cx="8229600" cy="944562"/>
          </a:xfrm>
        </p:spPr>
        <p:txBody>
          <a:bodyPr/>
          <a:lstStyle/>
          <a:p>
            <a:r>
              <a:rPr lang="en-US" altLang="en-US" sz="3600" dirty="0">
                <a:solidFill>
                  <a:schemeClr val="tx1"/>
                </a:solidFill>
              </a:rPr>
              <a:t>W. F. Albright</a:t>
            </a:r>
          </a:p>
        </p:txBody>
      </p:sp>
      <p:sp>
        <p:nvSpPr>
          <p:cNvPr id="9219" name="Rectangle 3">
            <a:extLst>
              <a:ext uri="{FF2B5EF4-FFF2-40B4-BE49-F238E27FC236}">
                <a16:creationId xmlns:a16="http://schemas.microsoft.com/office/drawing/2014/main" id="{0AE3B5F3-2D08-45E1-B6D3-541DF88ABAC9}"/>
              </a:ext>
            </a:extLst>
          </p:cNvPr>
          <p:cNvSpPr>
            <a:spLocks noGrp="1" noChangeArrowheads="1"/>
          </p:cNvSpPr>
          <p:nvPr>
            <p:ph type="body" idx="1"/>
          </p:nvPr>
        </p:nvSpPr>
        <p:spPr>
          <a:xfrm>
            <a:off x="457200" y="1219200"/>
            <a:ext cx="8229600" cy="4525963"/>
          </a:xfrm>
        </p:spPr>
        <p:txBody>
          <a:bodyPr/>
          <a:lstStyle/>
          <a:p>
            <a:pPr marL="0" indent="0">
              <a:buNone/>
            </a:pPr>
            <a:r>
              <a:rPr lang="en-US" altLang="en-US" sz="3600" dirty="0">
                <a:solidFill>
                  <a:srgbClr val="000066"/>
                </a:solidFill>
              </a:rPr>
              <a:t>“In my opinion, every book of the NT was written by a baptized Jew between the forties and the eighties of the 1</a:t>
            </a:r>
            <a:r>
              <a:rPr lang="en-US" altLang="en-US" sz="3600" baseline="30000" dirty="0">
                <a:solidFill>
                  <a:srgbClr val="000066"/>
                </a:solidFill>
              </a:rPr>
              <a:t>st</a:t>
            </a:r>
            <a:r>
              <a:rPr lang="en-US" altLang="en-US" sz="3600" dirty="0">
                <a:solidFill>
                  <a:srgbClr val="000066"/>
                </a:solidFill>
              </a:rPr>
              <a:t> century AD (very probably sometime between about AD 50 and 75)”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360</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Verdana</vt:lpstr>
      <vt:lpstr>Default Design</vt:lpstr>
      <vt:lpstr>PowerPoint Presentation</vt:lpstr>
      <vt:lpstr>PowerPoint Presentation</vt:lpstr>
      <vt:lpstr>PowerPoint Presentation</vt:lpstr>
      <vt:lpstr>PowerPoint Presentation</vt:lpstr>
      <vt:lpstr>PowerPoint Presentation</vt:lpstr>
      <vt:lpstr>Who Really Wrote The Book Of Mormon?</vt:lpstr>
      <vt:lpstr>PowerPoint Presentation</vt:lpstr>
      <vt:lpstr>Summary</vt:lpstr>
      <vt:lpstr>W. F. Albright</vt:lpstr>
      <vt:lpstr>Sir Frederick Kenyon</vt:lpstr>
      <vt:lpstr>1. Bibliographical 2. Internal </vt:lpstr>
      <vt:lpstr>1.  Bibliographical 2.  Internal 3. External </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rick duggin</cp:lastModifiedBy>
  <cp:revision>30</cp:revision>
  <dcterms:created xsi:type="dcterms:W3CDTF">2005-08-17T01:15:41Z</dcterms:created>
  <dcterms:modified xsi:type="dcterms:W3CDTF">2019-10-18T14:00:06Z</dcterms:modified>
</cp:coreProperties>
</file>