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32"/>
  </p:notesMasterIdLst>
  <p:sldIdLst>
    <p:sldId id="307" r:id="rId2"/>
    <p:sldId id="389" r:id="rId3"/>
    <p:sldId id="419" r:id="rId4"/>
    <p:sldId id="420" r:id="rId5"/>
    <p:sldId id="421" r:id="rId6"/>
    <p:sldId id="423" r:id="rId7"/>
    <p:sldId id="395" r:id="rId8"/>
    <p:sldId id="396" r:id="rId9"/>
    <p:sldId id="397" r:id="rId10"/>
    <p:sldId id="398" r:id="rId11"/>
    <p:sldId id="399" r:id="rId12"/>
    <p:sldId id="400" r:id="rId13"/>
    <p:sldId id="401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6" r:id="rId28"/>
    <p:sldId id="417" r:id="rId29"/>
    <p:sldId id="418" r:id="rId30"/>
    <p:sldId id="424" r:id="rId3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  <a:srgbClr val="CCFFFF"/>
    <a:srgbClr val="FFFFCC"/>
    <a:srgbClr val="FFFF99"/>
    <a:srgbClr val="990000"/>
    <a:srgbClr val="CC3300"/>
    <a:srgbClr val="DDDDDD"/>
    <a:srgbClr val="FFFFFF"/>
    <a:srgbClr val="B2B2B2"/>
    <a:srgbClr val="E885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86347" autoAdjust="0"/>
  </p:normalViewPr>
  <p:slideViewPr>
    <p:cSldViewPr showGuides="1">
      <p:cViewPr varScale="1">
        <p:scale>
          <a:sx n="110" d="100"/>
          <a:sy n="110" d="100"/>
        </p:scale>
        <p:origin x="16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A577C5-8197-4C11-BDF0-FF94BC2EBE20}" type="datetimeFigureOut">
              <a:rPr lang="en-US" smtClean="0"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4EC2C0-101D-44FE-9306-F951BFC92B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90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693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314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2755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811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849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222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787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484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464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421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17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91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br>
              <a:rPr lang="en-US" altLang="en-US" sz="2400" dirty="0"/>
            </a:br>
            <a:endParaRPr lang="en-US" altLang="en-US" sz="2400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/>
          <a:p>
            <a:endParaRPr lang="en-US" dirty="0"/>
          </a:p>
          <a:p>
            <a:r>
              <a:rPr lang="en-US" sz="4800" dirty="0">
                <a:solidFill>
                  <a:srgbClr val="800000"/>
                </a:solidFill>
              </a:rPr>
              <a:t>.</a:t>
            </a:r>
            <a:endParaRPr lang="en-US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6885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 … good </a:t>
            </a:r>
            <a:r>
              <a:rPr lang="en-US" sz="3600" dirty="0">
                <a:solidFill>
                  <a:schemeClr val="bg1"/>
                </a:solidFill>
              </a:rPr>
              <a:t>(4)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“Good” </a:t>
            </a:r>
            <a:r>
              <a:rPr lang="en-US" sz="3200" dirty="0">
                <a:solidFill>
                  <a:schemeClr val="bg1"/>
                </a:solidFill>
              </a:rPr>
              <a:t>(seven times, Gn.1)</a:t>
            </a:r>
          </a:p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Divided light from darkness </a:t>
            </a:r>
            <a:r>
              <a:rPr lang="en-US" sz="3200" dirty="0">
                <a:solidFill>
                  <a:schemeClr val="bg1"/>
                </a:solidFill>
              </a:rPr>
              <a:t>(alternation / succession of one to other)</a:t>
            </a:r>
          </a:p>
          <a:p>
            <a:pPr marL="741363" lvl="1" indent="-2841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Without light, no life (wind, water cycle, ocean waves cease, etc.)</a:t>
            </a:r>
          </a:p>
        </p:txBody>
      </p:sp>
    </p:spTree>
    <p:extLst>
      <p:ext uri="{BB962C8B-B14F-4D97-AF65-F5344CB8AC3E}">
        <p14:creationId xmlns:p14="http://schemas.microsoft.com/office/powerpoint/2010/main" val="83232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 … day, darkness … night </a:t>
            </a:r>
            <a:r>
              <a:rPr lang="en-US" sz="3600" dirty="0">
                <a:solidFill>
                  <a:schemeClr val="bg1"/>
                </a:solidFill>
              </a:rPr>
              <a:t>(5)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Light precedes sun.   1 Jn.1:5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“Day” </a:t>
            </a:r>
            <a:r>
              <a:rPr lang="en-US" sz="3200" dirty="0">
                <a:solidFill>
                  <a:schemeClr val="bg1"/>
                </a:solidFill>
              </a:rPr>
              <a:t>– two senses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Light portion of 24 hour period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Entire 24 hours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Evening concludes the day; morning concludes the night  . . . (six days)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AA71C3-4C70-4A45-8CBD-0C4FB5DA5B79}"/>
              </a:ext>
            </a:extLst>
          </p:cNvPr>
          <p:cNvSpPr/>
          <p:nvPr/>
        </p:nvSpPr>
        <p:spPr>
          <a:xfrm>
            <a:off x="539928" y="4495800"/>
            <a:ext cx="8070672" cy="17526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‘The interpretation of </a:t>
            </a:r>
            <a:r>
              <a:rPr lang="en-US" sz="2800" i="1" dirty="0" err="1">
                <a:latin typeface="Calibri" panose="020F0502020204030204" pitchFamily="34" charset="0"/>
                <a:ea typeface="Times New Roman" panose="02020603050405020304" pitchFamily="18" charset="0"/>
              </a:rPr>
              <a:t>yom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 as aeon, a favorite resource</a:t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of harmonists of science and revelation, is opposed to</a:t>
            </a:r>
            <a:b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the plain sense of the passage and </a:t>
            </a:r>
            <a:r>
              <a:rPr lang="en-US" sz="2800" b="1" u="sng" dirty="0">
                <a:latin typeface="Calibri" panose="020F0502020204030204" pitchFamily="34" charset="0"/>
                <a:ea typeface="Times New Roman" panose="02020603050405020304" pitchFamily="18" charset="0"/>
              </a:rPr>
              <a:t>has no warrant in Hebrew usage</a:t>
            </a:r>
            <a:r>
              <a:rPr lang="en-US" sz="28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’</a:t>
            </a:r>
            <a:r>
              <a:rPr lang="en-US" sz="2800" b="1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Times New Roman" panose="02020603050405020304" pitchFamily="18" charset="0"/>
              </a:rPr>
              <a:t>– John Skinner </a:t>
            </a:r>
            <a:endParaRPr lang="en-US" sz="200" dirty="0"/>
          </a:p>
        </p:txBody>
      </p:sp>
    </p:spTree>
    <p:extLst>
      <p:ext uri="{BB962C8B-B14F-4D97-AF65-F5344CB8AC3E}">
        <p14:creationId xmlns:p14="http://schemas.microsoft.com/office/powerpoint/2010/main" val="177218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Firmament </a:t>
            </a:r>
            <a:r>
              <a:rPr lang="en-US" sz="3600" dirty="0">
                <a:solidFill>
                  <a:schemeClr val="bg1"/>
                </a:solidFill>
              </a:rPr>
              <a:t>(6-7)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62000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Expanse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LXX: firm, solid structure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Vulgate: </a:t>
            </a:r>
            <a:r>
              <a:rPr lang="en-US" sz="3200" dirty="0" err="1">
                <a:solidFill>
                  <a:schemeClr val="bg1"/>
                </a:solidFill>
              </a:rPr>
              <a:t>firmamentum</a:t>
            </a:r>
            <a:endParaRPr lang="en-US" sz="3200" dirty="0">
              <a:solidFill>
                <a:schemeClr val="bg1"/>
              </a:solidFill>
            </a:endParaRP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KJV: firmament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Used interchangeably of . . .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0AA71C3-4C70-4A45-8CBD-0C4FB5DA5B79}"/>
              </a:ext>
            </a:extLst>
          </p:cNvPr>
          <p:cNvSpPr/>
          <p:nvPr/>
        </p:nvSpPr>
        <p:spPr>
          <a:xfrm>
            <a:off x="1793964" y="3886200"/>
            <a:ext cx="5902236" cy="22098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7013" indent="-227013">
              <a:spcAft>
                <a:spcPts val="600"/>
              </a:spcAft>
            </a:pPr>
            <a:r>
              <a:rPr lang="en-US" sz="2000" dirty="0">
                <a:solidFill>
                  <a:srgbClr val="FFC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1. </a:t>
            </a:r>
            <a:r>
              <a:rPr lang="en-US" sz="3200" dirty="0">
                <a:latin typeface="Calibri" panose="020F0502020204030204" pitchFamily="34" charset="0"/>
                <a:ea typeface="Times New Roman" panose="02020603050405020304" pitchFamily="18" charset="0"/>
              </a:rPr>
              <a:t>Open expanse of heavens where birds fly, atmosphere, 6-7, 20.</a:t>
            </a:r>
          </a:p>
          <a:p>
            <a:pPr marL="227013" indent="-227013"/>
            <a:r>
              <a:rPr lang="en-US" sz="2000" dirty="0">
                <a:solidFill>
                  <a:srgbClr val="FFC000"/>
                </a:solidFill>
                <a:latin typeface="Calibri" panose="020F0502020204030204" pitchFamily="34" charset="0"/>
              </a:rPr>
              <a:t>2. </a:t>
            </a:r>
            <a:r>
              <a:rPr lang="en-US" sz="3200" dirty="0">
                <a:latin typeface="Calibri" panose="020F0502020204030204" pitchFamily="34" charset="0"/>
              </a:rPr>
              <a:t>Place where God put lights of heaven, 14, 17.</a:t>
            </a:r>
            <a:endParaRPr lang="en-US" sz="300" dirty="0"/>
          </a:p>
        </p:txBody>
      </p:sp>
    </p:spTree>
    <p:extLst>
      <p:ext uri="{BB962C8B-B14F-4D97-AF65-F5344CB8AC3E}">
        <p14:creationId xmlns:p14="http://schemas.microsoft.com/office/powerpoint/2010/main" val="283754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Firmament </a:t>
            </a:r>
            <a:r>
              <a:rPr lang="en-US" sz="3600" dirty="0">
                <a:solidFill>
                  <a:schemeClr val="bg1"/>
                </a:solidFill>
              </a:rPr>
              <a:t>(6-7)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Expanse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6: divide … waters from waters (7)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7: “made” (not very different from v.1).  </a:t>
            </a:r>
          </a:p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“And it was so”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“Heaven” – root, to heave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FD6D9F1-8084-4D35-90F8-C81373BEB4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286" y="3810000"/>
            <a:ext cx="4027714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577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Waters, dry land </a:t>
            </a:r>
            <a:r>
              <a:rPr lang="en-US" sz="3600" dirty="0">
                <a:solidFill>
                  <a:schemeClr val="bg1"/>
                </a:solidFill>
              </a:rPr>
              <a:t>(9-10)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Waters under heavens ‘gathered’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Dry ground … earth (2 Pt.3:5)</a:t>
            </a:r>
          </a:p>
        </p:txBody>
      </p:sp>
    </p:spTree>
    <p:extLst>
      <p:ext uri="{BB962C8B-B14F-4D97-AF65-F5344CB8AC3E}">
        <p14:creationId xmlns:p14="http://schemas.microsoft.com/office/powerpoint/2010/main" val="245323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Waters, dry land </a:t>
            </a:r>
            <a:r>
              <a:rPr lang="en-US" sz="3600" dirty="0">
                <a:solidFill>
                  <a:schemeClr val="bg1"/>
                </a:solidFill>
              </a:rPr>
              <a:t>(11-13)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9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Earth … grass</a:t>
            </a:r>
          </a:p>
          <a:p>
            <a:pPr marL="284163" indent="-284163">
              <a:spcAft>
                <a:spcPts val="9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“According to its kind” (nine times, Gn.1)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“And it was so” (six times, Gn.1)</a:t>
            </a:r>
          </a:p>
        </p:txBody>
      </p:sp>
    </p:spTree>
    <p:extLst>
      <p:ext uri="{BB962C8B-B14F-4D97-AF65-F5344CB8AC3E}">
        <p14:creationId xmlns:p14="http://schemas.microsoft.com/office/powerpoint/2010/main" val="2436641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Lights </a:t>
            </a:r>
            <a:r>
              <a:rPr lang="en-US" sz="3600" dirty="0">
                <a:solidFill>
                  <a:schemeClr val="bg1"/>
                </a:solidFill>
              </a:rPr>
              <a:t>(14-19)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7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“Let there be” </a:t>
            </a:r>
            <a:r>
              <a:rPr lang="en-US" sz="3200" dirty="0">
                <a:solidFill>
                  <a:schemeClr val="bg1"/>
                </a:solidFill>
              </a:rPr>
              <a:t>– not merely appear (9)</a:t>
            </a:r>
          </a:p>
          <a:p>
            <a:pPr marL="284163" indent="-284163">
              <a:spcAft>
                <a:spcPts val="7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Lights in firmament </a:t>
            </a:r>
            <a:r>
              <a:rPr lang="en-US" sz="3200" dirty="0">
                <a:solidFill>
                  <a:schemeClr val="bg1"/>
                </a:solidFill>
              </a:rPr>
              <a:t>(expanse) (6).</a:t>
            </a:r>
          </a:p>
          <a:p>
            <a:pPr marL="741363" lvl="1" indent="-284163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Earth existed before sun, moon, stars</a:t>
            </a:r>
          </a:p>
          <a:p>
            <a:pPr marL="741363" lvl="1" indent="-284163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Sun radiates light</a:t>
            </a:r>
          </a:p>
          <a:p>
            <a:pPr marL="741363" lvl="1" indent="-284163">
              <a:spcAft>
                <a:spcPts val="7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Moon reflects light</a:t>
            </a:r>
          </a:p>
          <a:p>
            <a:pPr marL="1198563" lvl="2" indent="-284163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Divide day </a:t>
            </a:r>
            <a:r>
              <a:rPr lang="en-US" sz="3200" dirty="0">
                <a:solidFill>
                  <a:srgbClr val="00B0F0"/>
                </a:solidFill>
              </a:rPr>
              <a:t>|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night</a:t>
            </a:r>
          </a:p>
          <a:p>
            <a:pPr marL="1198563" lvl="2" indent="-284163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For signs </a:t>
            </a:r>
            <a:r>
              <a:rPr lang="en-US" sz="3200" dirty="0">
                <a:solidFill>
                  <a:srgbClr val="00B0F0"/>
                </a:solidFill>
              </a:rPr>
              <a:t>|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seasons</a:t>
            </a:r>
          </a:p>
          <a:p>
            <a:pPr marL="1198563" lvl="2" indent="-284163">
              <a:spcAft>
                <a:spcPts val="7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For days </a:t>
            </a:r>
            <a:r>
              <a:rPr lang="en-US" sz="3200" dirty="0">
                <a:solidFill>
                  <a:srgbClr val="00B0F0"/>
                </a:solidFill>
              </a:rPr>
              <a:t>|</a:t>
            </a: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>
                <a:solidFill>
                  <a:srgbClr val="FFFFCC"/>
                </a:solidFill>
              </a:rPr>
              <a:t>years</a:t>
            </a:r>
          </a:p>
        </p:txBody>
      </p:sp>
    </p:spTree>
    <p:extLst>
      <p:ext uri="{BB962C8B-B14F-4D97-AF65-F5344CB8AC3E}">
        <p14:creationId xmlns:p14="http://schemas.microsoft.com/office/powerpoint/2010/main" val="201758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Lights </a:t>
            </a:r>
            <a:r>
              <a:rPr lang="en-US" sz="3600" dirty="0">
                <a:solidFill>
                  <a:schemeClr val="bg1"/>
                </a:solidFill>
              </a:rPr>
              <a:t>(14-19)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Signs: </a:t>
            </a:r>
            <a:r>
              <a:rPr lang="en-US" sz="3200" dirty="0">
                <a:solidFill>
                  <a:schemeClr val="bg1"/>
                </a:solidFill>
              </a:rPr>
              <a:t>banner; wonder, mighty act of God (Ex.4:8).  Mt.16:3.</a:t>
            </a:r>
          </a:p>
          <a:p>
            <a:pPr marL="284163" indent="-284163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Seasons:</a:t>
            </a:r>
            <a:r>
              <a:rPr lang="en-US" sz="3200" dirty="0">
                <a:solidFill>
                  <a:schemeClr val="bg1"/>
                </a:solidFill>
              </a:rPr>
              <a:t> appointed time (Lv.23:4).  Jer.8:7.  Ac.14:17.</a:t>
            </a:r>
          </a:p>
          <a:p>
            <a:pPr marL="284163" indent="-284163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Days and years</a:t>
            </a:r>
          </a:p>
          <a:p>
            <a:pPr marL="284163" indent="-284163">
              <a:spcAft>
                <a:spcPts val="7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Lights</a:t>
            </a:r>
            <a:r>
              <a:rPr lang="en-US" sz="3200" dirty="0">
                <a:solidFill>
                  <a:schemeClr val="bg1"/>
                </a:solidFill>
              </a:rPr>
              <a:t> (15) in firmament</a:t>
            </a:r>
          </a:p>
          <a:p>
            <a:pPr marL="741363" lvl="1" indent="-284163">
              <a:spcAft>
                <a:spcPts val="8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Greater, lesser (16)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“And it was so” </a:t>
            </a:r>
            <a:r>
              <a:rPr lang="en-US" sz="3200" dirty="0">
                <a:solidFill>
                  <a:schemeClr val="bg1"/>
                </a:solidFill>
              </a:rPr>
              <a:t>not “started to become so”</a:t>
            </a:r>
          </a:p>
        </p:txBody>
      </p:sp>
    </p:spTree>
    <p:extLst>
      <p:ext uri="{BB962C8B-B14F-4D97-AF65-F5344CB8AC3E}">
        <p14:creationId xmlns:p14="http://schemas.microsoft.com/office/powerpoint/2010/main" val="3895588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Lights </a:t>
            </a:r>
            <a:r>
              <a:rPr lang="en-US" sz="3600" dirty="0">
                <a:solidFill>
                  <a:schemeClr val="bg1"/>
                </a:solidFill>
              </a:rPr>
              <a:t>(17-19)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263436" y="750024"/>
            <a:ext cx="8617128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Some claim long periods for starlight to show</a:t>
            </a:r>
          </a:p>
          <a:p>
            <a:pPr marL="741363" lvl="1" indent="-284163">
              <a:spcBef>
                <a:spcPts val="2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Gn.1 deals with the miraculous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He spoke universe into existence…</a:t>
            </a:r>
          </a:p>
          <a:p>
            <a:pPr marL="1198563" lvl="2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Grown man / woman</a:t>
            </a:r>
          </a:p>
          <a:p>
            <a:pPr marL="1198563" lvl="2" indent="-284163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Trees bearing fruit (11, 29-30)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Evening, morning… (19)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1369323-9896-4CA6-99E7-18073840B35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0" y="3810000"/>
            <a:ext cx="4000500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510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Living creatures </a:t>
            </a:r>
            <a:r>
              <a:rPr lang="en-US" sz="3600" dirty="0">
                <a:solidFill>
                  <a:schemeClr val="bg1"/>
                </a:solidFill>
              </a:rPr>
              <a:t>(20-23)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As earth brought forth plants (11-12) . . . 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Living creatures populate waters(20)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Winged creatures populate expanse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Cancels ‘void’ (2)</a:t>
            </a:r>
          </a:p>
          <a:p>
            <a:pPr marL="1198563" lvl="2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Grown birds: ability to fly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Great sea creatures (21); sea monsters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“According to its kind” </a:t>
            </a:r>
            <a:r>
              <a:rPr lang="en-US" sz="3200" dirty="0">
                <a:solidFill>
                  <a:schemeClr val="bg1"/>
                </a:solidFill>
              </a:rPr>
              <a:t>(nine times, Gn.1)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Reproduction, not change into other kinds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“Good”</a:t>
            </a:r>
            <a:r>
              <a:rPr lang="en-US" sz="3200" dirty="0">
                <a:solidFill>
                  <a:schemeClr val="bg1"/>
                </a:solidFill>
              </a:rPr>
              <a:t> – instantaneous, not eons of time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“Fruitful…multiply”</a:t>
            </a:r>
          </a:p>
        </p:txBody>
      </p:sp>
    </p:spTree>
    <p:extLst>
      <p:ext uri="{BB962C8B-B14F-4D97-AF65-F5344CB8AC3E}">
        <p14:creationId xmlns:p14="http://schemas.microsoft.com/office/powerpoint/2010/main" val="4163728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9144000" cy="678180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5414E388-82AE-430B-B476-A47C7132B2E3}"/>
              </a:ext>
            </a:extLst>
          </p:cNvPr>
          <p:cNvSpPr/>
          <p:nvPr/>
        </p:nvSpPr>
        <p:spPr>
          <a:xfrm>
            <a:off x="1719945" y="1371600"/>
            <a:ext cx="5715000" cy="12192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God, Word, Faith, Creation</a:t>
            </a:r>
          </a:p>
          <a:p>
            <a:pPr algn="ctr"/>
            <a:r>
              <a:rPr lang="en-US" dirty="0"/>
              <a:t>(Genesis 1:1 – 2:3)</a:t>
            </a:r>
          </a:p>
        </p:txBody>
      </p:sp>
    </p:spTree>
    <p:extLst>
      <p:ext uri="{BB962C8B-B14F-4D97-AF65-F5344CB8AC3E}">
        <p14:creationId xmlns:p14="http://schemas.microsoft.com/office/powerpoint/2010/main" val="397838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Living creatures </a:t>
            </a:r>
            <a:r>
              <a:rPr lang="en-US" sz="3600" dirty="0">
                <a:solidFill>
                  <a:schemeClr val="bg1"/>
                </a:solidFill>
              </a:rPr>
              <a:t>(24-25)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Cattle, livestock – domestic animals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Creeping things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Beasts – wild animals, game</a:t>
            </a:r>
          </a:p>
        </p:txBody>
      </p:sp>
    </p:spTree>
    <p:extLst>
      <p:ext uri="{BB962C8B-B14F-4D97-AF65-F5344CB8AC3E}">
        <p14:creationId xmlns:p14="http://schemas.microsoft.com/office/powerpoint/2010/main" val="249062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Man </a:t>
            </a:r>
            <a:r>
              <a:rPr lang="en-US" sz="3600" dirty="0">
                <a:solidFill>
                  <a:schemeClr val="bg1"/>
                </a:solidFill>
              </a:rPr>
              <a:t>(26-27)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Let ‘</a:t>
            </a:r>
            <a:r>
              <a:rPr lang="en-US" sz="3200" dirty="0">
                <a:solidFill>
                  <a:srgbClr val="CCFFFF"/>
                </a:solidFill>
              </a:rPr>
              <a:t>US</a:t>
            </a:r>
            <a:r>
              <a:rPr lang="en-US" sz="3200" dirty="0">
                <a:solidFill>
                  <a:schemeClr val="bg1"/>
                </a:solidFill>
              </a:rPr>
              <a:t>’ … ‘</a:t>
            </a:r>
            <a:r>
              <a:rPr lang="en-US" sz="3200" dirty="0">
                <a:solidFill>
                  <a:srgbClr val="CCFFFF"/>
                </a:solidFill>
              </a:rPr>
              <a:t>OUR</a:t>
            </a:r>
            <a:r>
              <a:rPr lang="en-US" sz="3200" dirty="0">
                <a:solidFill>
                  <a:schemeClr val="bg1"/>
                </a:solidFill>
              </a:rPr>
              <a:t>’ image … ‘</a:t>
            </a:r>
            <a:r>
              <a:rPr lang="en-US" sz="3200" dirty="0">
                <a:solidFill>
                  <a:srgbClr val="CCFFFF"/>
                </a:solidFill>
              </a:rPr>
              <a:t>OUR</a:t>
            </a:r>
            <a:r>
              <a:rPr lang="en-US" sz="3200" dirty="0">
                <a:solidFill>
                  <a:schemeClr val="bg1"/>
                </a:solidFill>
              </a:rPr>
              <a:t>’ likeness 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Plural</a:t>
            </a:r>
          </a:p>
          <a:p>
            <a:pPr marL="741363" lvl="1" indent="-284163">
              <a:spcBef>
                <a:spcPts val="4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Godhead (1:2; Jn.1:1-3)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00"/>
                </a:solidFill>
              </a:rPr>
              <a:t>Make man </a:t>
            </a:r>
            <a:r>
              <a:rPr lang="en-US" sz="3200" dirty="0">
                <a:solidFill>
                  <a:schemeClr val="bg1"/>
                </a:solidFill>
              </a:rPr>
              <a:t>(5:2; Dt.4:32)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In our image.</a:t>
            </a:r>
            <a:r>
              <a:rPr lang="en-US" sz="3200" dirty="0">
                <a:solidFill>
                  <a:schemeClr val="bg1"/>
                </a:solidFill>
              </a:rPr>
              <a:t>  Ja.3:9.  Unique fellowship.</a:t>
            </a:r>
          </a:p>
          <a:p>
            <a:pPr marL="741363" lvl="1" indent="-284163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No animal can evolve into God’s likeness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66FF33"/>
                </a:solidFill>
              </a:rPr>
              <a:t>Dominion</a:t>
            </a:r>
            <a:r>
              <a:rPr lang="en-US" sz="3200" dirty="0">
                <a:solidFill>
                  <a:schemeClr val="bg1"/>
                </a:solidFill>
              </a:rPr>
              <a:t>.  Ps.8:5-7</a:t>
            </a:r>
          </a:p>
        </p:txBody>
      </p:sp>
    </p:spTree>
    <p:extLst>
      <p:ext uri="{BB962C8B-B14F-4D97-AF65-F5344CB8AC3E}">
        <p14:creationId xmlns:p14="http://schemas.microsoft.com/office/powerpoint/2010/main" val="106183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Man </a:t>
            </a:r>
            <a:r>
              <a:rPr lang="en-US" sz="3600" dirty="0">
                <a:solidFill>
                  <a:schemeClr val="bg1"/>
                </a:solidFill>
              </a:rPr>
              <a:t>(26-27)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Created male / female (27)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Blessed (28) – gifts, purpose (22; 2:3).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Fruitful: powers of reproduction; marriage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Subdue… dominion over animals</a:t>
            </a:r>
          </a:p>
        </p:txBody>
      </p:sp>
    </p:spTree>
    <p:extLst>
      <p:ext uri="{BB962C8B-B14F-4D97-AF65-F5344CB8AC3E}">
        <p14:creationId xmlns:p14="http://schemas.microsoft.com/office/powerpoint/2010/main" val="30271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 said </a:t>
            </a:r>
            <a:r>
              <a:rPr lang="en-US" sz="3600" dirty="0">
                <a:solidFill>
                  <a:schemeClr val="bg1"/>
                </a:solidFill>
              </a:rPr>
              <a:t>(29-31)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God said…and it was so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Food (29-30).   All creatures depend on plants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Very good (31)</a:t>
            </a:r>
          </a:p>
        </p:txBody>
      </p:sp>
    </p:spTree>
    <p:extLst>
      <p:ext uri="{BB962C8B-B14F-4D97-AF65-F5344CB8AC3E}">
        <p14:creationId xmlns:p14="http://schemas.microsoft.com/office/powerpoint/2010/main" val="149344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Finished </a:t>
            </a:r>
            <a:r>
              <a:rPr lang="en-US" sz="3600" dirty="0">
                <a:solidFill>
                  <a:schemeClr val="bg1"/>
                </a:solidFill>
              </a:rPr>
              <a:t>(2:1)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Host:</a:t>
            </a:r>
            <a:r>
              <a:rPr lang="en-US" sz="3200" dirty="0">
                <a:solidFill>
                  <a:schemeClr val="bg1"/>
                </a:solidFill>
              </a:rPr>
              <a:t> of angels, stars (probably here)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Finished:</a:t>
            </a:r>
            <a:r>
              <a:rPr lang="en-US" sz="3200" dirty="0">
                <a:solidFill>
                  <a:schemeClr val="bg1"/>
                </a:solidFill>
              </a:rPr>
              <a:t> come to an end, put stop to</a:t>
            </a:r>
          </a:p>
        </p:txBody>
      </p:sp>
    </p:spTree>
    <p:extLst>
      <p:ext uri="{BB962C8B-B14F-4D97-AF65-F5344CB8AC3E}">
        <p14:creationId xmlns:p14="http://schemas.microsoft.com/office/powerpoint/2010/main" val="679690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 ended </a:t>
            </a:r>
            <a:r>
              <a:rPr lang="en-US" sz="3600" dirty="0">
                <a:solidFill>
                  <a:schemeClr val="bg1"/>
                </a:solidFill>
              </a:rPr>
              <a:t>(2:2)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62000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Ended His work </a:t>
            </a:r>
            <a:r>
              <a:rPr lang="en-US" sz="3200" dirty="0">
                <a:solidFill>
                  <a:schemeClr val="bg1"/>
                </a:solidFill>
              </a:rPr>
              <a:t>(creative process).  Hb.1:3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Rested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Not tired or retired, but task is completed (Hb.4:10, …ceased)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Ceased, Gn.2:2.  No revisions necessary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Contrast Deism.   Jn.5:17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Threefold emphasis (1-3):</a:t>
            </a:r>
            <a:endParaRPr lang="en-US" sz="3200" dirty="0">
              <a:solidFill>
                <a:srgbClr val="CCFFFF"/>
              </a:solidFill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FCFB8AA7-1C47-473E-A709-47F6144B0D43}"/>
              </a:ext>
            </a:extLst>
          </p:cNvPr>
          <p:cNvSpPr/>
          <p:nvPr/>
        </p:nvSpPr>
        <p:spPr>
          <a:xfrm>
            <a:off x="1676400" y="5105400"/>
            <a:ext cx="1828800" cy="46917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finished</a:t>
            </a:r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E6E9E69-D052-4943-BB65-CA5B209A0188}"/>
              </a:ext>
            </a:extLst>
          </p:cNvPr>
          <p:cNvSpPr/>
          <p:nvPr/>
        </p:nvSpPr>
        <p:spPr>
          <a:xfrm>
            <a:off x="3657600" y="5105400"/>
            <a:ext cx="1828800" cy="46917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ended</a:t>
            </a:r>
            <a:endParaRPr lang="en-US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445A5416-04EF-4402-8BCB-F536EBF1F433}"/>
              </a:ext>
            </a:extLst>
          </p:cNvPr>
          <p:cNvSpPr/>
          <p:nvPr/>
        </p:nvSpPr>
        <p:spPr>
          <a:xfrm>
            <a:off x="5638800" y="5105400"/>
            <a:ext cx="1828800" cy="46917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31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rested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487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 blessed </a:t>
            </a:r>
            <a:r>
              <a:rPr lang="en-US" sz="3600" dirty="0">
                <a:solidFill>
                  <a:schemeClr val="bg1"/>
                </a:solidFill>
              </a:rPr>
              <a:t>(2:3)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Did not command people to observe seventh day until Ex.20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Created and made (synonyms)</a:t>
            </a:r>
          </a:p>
          <a:p>
            <a:pPr marL="741363" lvl="1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NOT: ‘simple organisms progressed through natural processes into more complex species’</a:t>
            </a:r>
          </a:p>
        </p:txBody>
      </p:sp>
    </p:spTree>
    <p:extLst>
      <p:ext uri="{BB962C8B-B14F-4D97-AF65-F5344CB8AC3E}">
        <p14:creationId xmlns:p14="http://schemas.microsoft.com/office/powerpoint/2010/main" val="3023975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I. Genesis 1 Contradicts Errors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914400"/>
            <a:ext cx="8534400" cy="5791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Bef>
                <a:spcPts val="600"/>
              </a:spcBef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solidFill>
                  <a:srgbClr val="FFFF00"/>
                </a:solidFill>
              </a:rPr>
              <a:t>A. </a:t>
            </a:r>
            <a:r>
              <a:rPr lang="en-US" sz="3200" dirty="0">
                <a:solidFill>
                  <a:srgbClr val="FFFFCC"/>
                </a:solidFill>
              </a:rPr>
              <a:t>Polytheism.</a:t>
            </a:r>
            <a:r>
              <a:rPr lang="en-US" sz="3200" dirty="0">
                <a:solidFill>
                  <a:schemeClr val="bg1"/>
                </a:solidFill>
              </a:rPr>
              <a:t>  Ac.17:…23, unknown God</a:t>
            </a:r>
          </a:p>
          <a:p>
            <a:pPr>
              <a:spcBef>
                <a:spcPts val="600"/>
              </a:spcBef>
              <a:spcAft>
                <a:spcPts val="900"/>
              </a:spcAft>
              <a:tabLst>
                <a:tab pos="914400" algn="l"/>
              </a:tabLst>
            </a:pPr>
            <a:r>
              <a:rPr lang="en-US" dirty="0">
                <a:solidFill>
                  <a:srgbClr val="FFFF00"/>
                </a:solidFill>
              </a:rPr>
              <a:t>B. </a:t>
            </a:r>
            <a:r>
              <a:rPr lang="en-US" sz="3200" dirty="0">
                <a:solidFill>
                  <a:srgbClr val="FFFFCC"/>
                </a:solidFill>
              </a:rPr>
              <a:t>Eternity of matter.  </a:t>
            </a:r>
            <a:r>
              <a:rPr lang="en-US" sz="3200" dirty="0">
                <a:solidFill>
                  <a:schemeClr val="bg1"/>
                </a:solidFill>
              </a:rPr>
              <a:t>Ac.17:24, made world</a:t>
            </a:r>
          </a:p>
          <a:p>
            <a:pPr>
              <a:spcBef>
                <a:spcPts val="600"/>
              </a:spcBef>
              <a:spcAft>
                <a:spcPts val="900"/>
              </a:spcAft>
              <a:tabLst>
                <a:tab pos="914400" algn="l"/>
              </a:tabLst>
            </a:pPr>
            <a:r>
              <a:rPr lang="en-US" dirty="0">
                <a:solidFill>
                  <a:srgbClr val="FFFF00"/>
                </a:solidFill>
              </a:rPr>
              <a:t>C. </a:t>
            </a:r>
            <a:r>
              <a:rPr lang="en-US" sz="3200" dirty="0">
                <a:solidFill>
                  <a:srgbClr val="FFFFCC"/>
                </a:solidFill>
              </a:rPr>
              <a:t>Gnosticism </a:t>
            </a:r>
            <a:r>
              <a:rPr lang="en-US" sz="3200" dirty="0">
                <a:solidFill>
                  <a:schemeClr val="bg1"/>
                </a:solidFill>
              </a:rPr>
              <a:t>(evil matter).  Ac.17:24-25</a:t>
            </a:r>
          </a:p>
          <a:p>
            <a:pPr marL="400050" indent="-400050">
              <a:spcBef>
                <a:spcPts val="600"/>
              </a:spcBef>
              <a:spcAft>
                <a:spcPts val="600"/>
              </a:spcAft>
              <a:tabLst>
                <a:tab pos="914400" algn="l"/>
              </a:tabLst>
            </a:pPr>
            <a:r>
              <a:rPr lang="en-US" dirty="0">
                <a:solidFill>
                  <a:srgbClr val="FFFF00"/>
                </a:solidFill>
              </a:rPr>
              <a:t>D. </a:t>
            </a:r>
            <a:r>
              <a:rPr lang="en-US" sz="3200" dirty="0">
                <a:solidFill>
                  <a:srgbClr val="FFFFCC"/>
                </a:solidFill>
              </a:rPr>
              <a:t>Theistic evolution </a:t>
            </a:r>
            <a:r>
              <a:rPr lang="en-US" sz="3200" dirty="0">
                <a:solidFill>
                  <a:schemeClr val="bg1"/>
                </a:solidFill>
              </a:rPr>
              <a:t>(dirt and rocks created).  (Ac.17:26-28 )</a:t>
            </a:r>
          </a:p>
        </p:txBody>
      </p:sp>
    </p:spTree>
    <p:extLst>
      <p:ext uri="{BB962C8B-B14F-4D97-AF65-F5344CB8AC3E}">
        <p14:creationId xmlns:p14="http://schemas.microsoft.com/office/powerpoint/2010/main" val="151238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It’s About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  <a:tabLst>
                <a:tab pos="914400" algn="l"/>
              </a:tabLst>
            </a:pPr>
            <a:endParaRPr lang="en-US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E63A573-DD27-49E5-ABC2-2B934696BAF8}"/>
              </a:ext>
            </a:extLst>
          </p:cNvPr>
          <p:cNvSpPr/>
          <p:nvPr/>
        </p:nvSpPr>
        <p:spPr>
          <a:xfrm>
            <a:off x="838200" y="1066800"/>
            <a:ext cx="7467600" cy="5193576"/>
          </a:xfrm>
          <a:prstGeom prst="rect">
            <a:avLst/>
          </a:prstGeom>
          <a:solidFill>
            <a:schemeClr val="accent1">
              <a:alpha val="22000"/>
            </a:schemeClr>
          </a:solidFill>
          <a:ln w="31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900"/>
              </a:spcAft>
              <a:tabLst>
                <a:tab pos="457200" algn="l"/>
              </a:tabLst>
            </a:pPr>
            <a:r>
              <a:rPr lang="en-US" sz="2800" dirty="0"/>
              <a:t>Geo. Wald, Harvard neurobiologist, </a:t>
            </a:r>
            <a:r>
              <a:rPr lang="en-US" sz="2800" dirty="0" err="1"/>
              <a:t>acknow</a:t>
            </a:r>
            <a:r>
              <a:rPr lang="en-US" sz="2800" dirty="0"/>
              <a:t>-ledged the absurdity that chance created universe: </a:t>
            </a:r>
            <a:r>
              <a:rPr lang="en-US" sz="2800" dirty="0">
                <a:solidFill>
                  <a:srgbClr val="FFFF00"/>
                </a:solidFill>
              </a:rPr>
              <a:t>“One has only to contemplate the </a:t>
            </a:r>
            <a:r>
              <a:rPr lang="en-US" sz="2800" u="sng" dirty="0">
                <a:solidFill>
                  <a:srgbClr val="FFFF00"/>
                </a:solidFill>
              </a:rPr>
              <a:t>magnitude</a:t>
            </a:r>
            <a:r>
              <a:rPr lang="en-US" sz="2800" dirty="0">
                <a:solidFill>
                  <a:srgbClr val="FFFF00"/>
                </a:solidFill>
              </a:rPr>
              <a:t> of this task to </a:t>
            </a:r>
            <a:r>
              <a:rPr lang="en-US" sz="2800" u="sng" dirty="0">
                <a:solidFill>
                  <a:srgbClr val="FFFF00"/>
                </a:solidFill>
              </a:rPr>
              <a:t>concede</a:t>
            </a:r>
            <a:r>
              <a:rPr lang="en-US" sz="2800" dirty="0">
                <a:solidFill>
                  <a:srgbClr val="FFFF00"/>
                </a:solidFill>
              </a:rPr>
              <a:t> that the </a:t>
            </a:r>
            <a:r>
              <a:rPr lang="en-US" sz="2800" u="sng" dirty="0">
                <a:solidFill>
                  <a:srgbClr val="FFFF00"/>
                </a:solidFill>
              </a:rPr>
              <a:t>spontaneous generation</a:t>
            </a:r>
            <a:r>
              <a:rPr lang="en-US" sz="2800" dirty="0">
                <a:solidFill>
                  <a:srgbClr val="FFFF00"/>
                </a:solidFill>
              </a:rPr>
              <a:t> of a living organism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is </a:t>
            </a:r>
            <a:r>
              <a:rPr lang="en-US" sz="2800" u="sng" dirty="0">
                <a:solidFill>
                  <a:srgbClr val="FFFF00"/>
                </a:solidFill>
              </a:rPr>
              <a:t>impossible</a:t>
            </a:r>
            <a:r>
              <a:rPr lang="en-US" sz="2800" dirty="0">
                <a:solidFill>
                  <a:srgbClr val="FFFF00"/>
                </a:solidFill>
              </a:rPr>
              <a:t>…” </a:t>
            </a:r>
          </a:p>
          <a:p>
            <a:pPr lvl="0">
              <a:spcAft>
                <a:spcPts val="90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“Yet here we are – as a result, </a:t>
            </a:r>
            <a:r>
              <a:rPr lang="en-US" sz="2800" u="sng" dirty="0">
                <a:solidFill>
                  <a:srgbClr val="FFFF00"/>
                </a:solidFill>
              </a:rPr>
              <a:t>I believe</a:t>
            </a:r>
            <a:r>
              <a:rPr lang="en-US" sz="2800" dirty="0">
                <a:solidFill>
                  <a:srgbClr val="FFFF00"/>
                </a:solidFill>
              </a:rPr>
              <a:t> of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spontaneous generation.”</a:t>
            </a:r>
            <a:r>
              <a:rPr lang="en-US" sz="2800" dirty="0"/>
              <a:t>   How?   </a:t>
            </a:r>
          </a:p>
          <a:p>
            <a:pPr lvl="0">
              <a:spcAft>
                <a:spcPts val="600"/>
              </a:spcAft>
              <a:tabLst>
                <a:tab pos="457200" algn="l"/>
              </a:tabLst>
            </a:pPr>
            <a:r>
              <a:rPr lang="en-US" sz="2800" dirty="0">
                <a:solidFill>
                  <a:srgbClr val="FFFF00"/>
                </a:solidFill>
              </a:rPr>
              <a:t>“Time is in fact the hero of the plot… Given </a:t>
            </a:r>
            <a:br>
              <a:rPr lang="en-US" sz="2800" dirty="0">
                <a:solidFill>
                  <a:srgbClr val="FFFF00"/>
                </a:solidFill>
              </a:rPr>
            </a:br>
            <a:r>
              <a:rPr lang="en-US" sz="2800" dirty="0">
                <a:solidFill>
                  <a:srgbClr val="FFFF00"/>
                </a:solidFill>
              </a:rPr>
              <a:t>so much time, the ‘impossible’ becomes possible…time itself performs the miracles”</a:t>
            </a:r>
            <a:endParaRPr lang="en-US" sz="2800" dirty="0">
              <a:solidFill>
                <a:srgbClr val="FFFF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301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chemeClr val="accent6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II. It’s About Time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914400"/>
            <a:ext cx="8534400" cy="5791200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>
              <a:spcAft>
                <a:spcPts val="600"/>
              </a:spcAft>
              <a:tabLst>
                <a:tab pos="914400" algn="l"/>
              </a:tabLst>
            </a:pPr>
            <a:r>
              <a:rPr lang="en-US" sz="36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Accounts of origin of life in other religions are trivial, silly.</a:t>
            </a:r>
          </a:p>
          <a:p>
            <a:pPr>
              <a:spcAft>
                <a:spcPts val="600"/>
              </a:spcAft>
              <a:tabLst>
                <a:tab pos="914400" algn="l"/>
              </a:tabLst>
            </a:pPr>
            <a:r>
              <a:rPr lang="en-US" sz="3600" dirty="0">
                <a:solidFill>
                  <a:schemeClr val="bg1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There is nothing childish or silly in Bible.</a:t>
            </a:r>
          </a:p>
          <a:p>
            <a:pPr>
              <a:spcAft>
                <a:spcPts val="600"/>
              </a:spcAft>
              <a:tabLst>
                <a:tab pos="914400" algn="l"/>
              </a:tabLst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A6FACE2F-CB19-4BA5-8391-C1C5D2CF2A11}"/>
              </a:ext>
            </a:extLst>
          </p:cNvPr>
          <p:cNvSpPr/>
          <p:nvPr/>
        </p:nvSpPr>
        <p:spPr>
          <a:xfrm>
            <a:off x="684772" y="2895600"/>
            <a:ext cx="7791716" cy="2286000"/>
          </a:xfrm>
          <a:prstGeom prst="rect">
            <a:avLst/>
          </a:prstGeom>
          <a:solidFill>
            <a:schemeClr val="accent1">
              <a:alpha val="22000"/>
            </a:schemeClr>
          </a:solidFill>
          <a:ln w="3175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Aft>
                <a:spcPts val="600"/>
              </a:spcAft>
              <a:tabLst>
                <a:tab pos="457200" algn="l"/>
              </a:tabLst>
            </a:pP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“If we say, as was said long ago, ‘In the beginning was mind,’ we may be expressing</a:t>
            </a:r>
            <a:b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rgbClr val="FFFF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 trying to express a great truth, but we have gone BEHIND SCIENCE in the two words”           </a:t>
            </a:r>
            <a:r>
              <a:rPr lang="en-US" sz="1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J. Arthur Thomson, The Outline of Science</a:t>
            </a:r>
            <a:r>
              <a:rPr lang="en-US" sz="1200" i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dirty="0">
              <a:solidFill>
                <a:srgbClr val="FFFFFF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579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Genesis: origin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>
              <a:spcAft>
                <a:spcPts val="600"/>
              </a:spcAft>
            </a:pPr>
            <a:r>
              <a:rPr lang="en-US" sz="3200" dirty="0"/>
              <a:t>Genesis 1:1, </a:t>
            </a:r>
            <a:r>
              <a:rPr lang="en-US" sz="3200" i="1" dirty="0"/>
              <a:t>In the beginning </a:t>
            </a:r>
            <a:r>
              <a:rPr lang="en-US" sz="3200" dirty="0"/>
              <a:t>. . . </a:t>
            </a:r>
            <a:r>
              <a:rPr lang="en-US" sz="3000" dirty="0"/>
              <a:t>(Ps.90:2)</a:t>
            </a:r>
            <a:r>
              <a:rPr lang="en-US" sz="3200" dirty="0"/>
              <a:t> </a:t>
            </a:r>
          </a:p>
          <a:p>
            <a:pPr>
              <a:spcAft>
                <a:spcPts val="600"/>
              </a:spcAft>
            </a:pPr>
            <a:r>
              <a:rPr lang="en-US" sz="3200" dirty="0"/>
              <a:t>Passage assumes God’s –</a:t>
            </a:r>
          </a:p>
          <a:p>
            <a:pPr defTabSz="627063">
              <a:spcAft>
                <a:spcPts val="8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a. </a:t>
            </a:r>
            <a:r>
              <a:rPr lang="en-US" sz="3200" dirty="0">
                <a:solidFill>
                  <a:srgbClr val="CCFFFF"/>
                </a:solidFill>
              </a:rPr>
              <a:t>Existence</a:t>
            </a:r>
            <a:r>
              <a:rPr lang="en-US" sz="3200" dirty="0"/>
              <a:t> (God creates).  35x</a:t>
            </a:r>
          </a:p>
          <a:p>
            <a:pPr defTabSz="627063">
              <a:spcAft>
                <a:spcPts val="8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b. </a:t>
            </a:r>
            <a:r>
              <a:rPr lang="en-US" sz="3200" dirty="0">
                <a:solidFill>
                  <a:srgbClr val="CCFFFF"/>
                </a:solidFill>
              </a:rPr>
              <a:t>Eternity</a:t>
            </a:r>
            <a:r>
              <a:rPr lang="en-US" sz="3200" dirty="0"/>
              <a:t> (He is before all things)</a:t>
            </a:r>
          </a:p>
          <a:p>
            <a:pPr defTabSz="627063">
              <a:spcAft>
                <a:spcPts val="8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c. </a:t>
            </a:r>
            <a:r>
              <a:rPr lang="en-US" sz="3200" dirty="0">
                <a:solidFill>
                  <a:srgbClr val="CCFFFF"/>
                </a:solidFill>
              </a:rPr>
              <a:t>Omnipotence</a:t>
            </a:r>
            <a:r>
              <a:rPr lang="en-US" sz="3200" dirty="0"/>
              <a:t> (creates universe…)</a:t>
            </a:r>
          </a:p>
          <a:p>
            <a:pPr defTabSz="627063">
              <a:spcAft>
                <a:spcPts val="8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d. </a:t>
            </a:r>
            <a:r>
              <a:rPr lang="en-US" sz="3200" dirty="0">
                <a:solidFill>
                  <a:srgbClr val="CCFFFF"/>
                </a:solidFill>
              </a:rPr>
              <a:t>Absolute freedom </a:t>
            </a:r>
          </a:p>
          <a:p>
            <a:pPr defTabSz="627063">
              <a:spcAft>
                <a:spcPts val="8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e. </a:t>
            </a:r>
            <a:r>
              <a:rPr lang="en-US" sz="3200" dirty="0">
                <a:solidFill>
                  <a:srgbClr val="CCFFFF"/>
                </a:solidFill>
              </a:rPr>
              <a:t>Infinite wisdom </a:t>
            </a:r>
            <a:r>
              <a:rPr lang="en-US" sz="3200" dirty="0"/>
              <a:t>(cosmos)</a:t>
            </a:r>
          </a:p>
          <a:p>
            <a:pPr defTabSz="627063">
              <a:spcAft>
                <a:spcPts val="600"/>
              </a:spcAft>
            </a:pPr>
            <a:r>
              <a:rPr lang="en-US" sz="3200" dirty="0"/>
              <a:t>	</a:t>
            </a:r>
            <a:r>
              <a:rPr lang="en-US" dirty="0">
                <a:solidFill>
                  <a:srgbClr val="FFFF99"/>
                </a:solidFill>
              </a:rPr>
              <a:t>f. </a:t>
            </a:r>
            <a:r>
              <a:rPr lang="en-US" sz="3200" dirty="0">
                <a:solidFill>
                  <a:srgbClr val="CCFFFF"/>
                </a:solidFill>
              </a:rPr>
              <a:t>Goodness</a:t>
            </a:r>
            <a:r>
              <a:rPr lang="en-US" sz="3200" dirty="0"/>
              <a:t> (no evil)</a:t>
            </a:r>
          </a:p>
        </p:txBody>
      </p:sp>
    </p:spTree>
    <p:extLst>
      <p:ext uri="{BB962C8B-B14F-4D97-AF65-F5344CB8AC3E}">
        <p14:creationId xmlns:p14="http://schemas.microsoft.com/office/powerpoint/2010/main" val="4120481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8030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338" lvl="0" indent="-2873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Plural: one Godhead; plurality of Persons</a:t>
            </a:r>
          </a:p>
          <a:p>
            <a:pPr marL="287338" lvl="0" indent="-287338"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Herbert Spencer: Five ultimate ideas: encompass all that exists in universe – </a:t>
            </a:r>
          </a:p>
          <a:p>
            <a:pPr lvl="0" algn="just">
              <a:spcBef>
                <a:spcPts val="0"/>
              </a:spcBef>
              <a:spcAft>
                <a:spcPts val="9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lvl="0" algn="just"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2.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Force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lvl="0" algn="just"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</a:t>
            </a:r>
            <a:endParaRPr lang="en-US" dirty="0">
              <a:solidFill>
                <a:srgbClr val="CC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9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4.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Space</a:t>
            </a:r>
            <a:endParaRPr lang="en-US" dirty="0">
              <a:solidFill>
                <a:srgbClr val="CCFFFF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5. </a:t>
            </a:r>
            <a:r>
              <a:rPr lang="en-US" sz="3200" dirty="0">
                <a:solidFill>
                  <a:srgbClr val="CC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Matter</a:t>
            </a:r>
          </a:p>
        </p:txBody>
      </p:sp>
    </p:spTree>
    <p:extLst>
      <p:ext uri="{BB962C8B-B14F-4D97-AF65-F5344CB8AC3E}">
        <p14:creationId xmlns:p14="http://schemas.microsoft.com/office/powerpoint/2010/main" val="383327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God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7338" lvl="0" indent="-287338">
              <a:spcAft>
                <a:spcPts val="600"/>
              </a:spcAft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Plural: one Godhead; plurality of Persons</a:t>
            </a:r>
          </a:p>
          <a:p>
            <a:pPr marL="287338" lvl="0" indent="-287338">
              <a:buFont typeface="Arial" panose="020B0604020202020204" pitchFamily="34" charset="0"/>
              <a:buChar char="•"/>
              <a:tabLst>
                <a:tab pos="854075" algn="l"/>
              </a:tabLst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</a:rPr>
              <a:t>Herbert Spencer: Five ultimate ideas: encompass all that exists in universe – </a:t>
            </a:r>
          </a:p>
          <a:p>
            <a:pPr lvl="0" algn="just">
              <a:spcBef>
                <a:spcPts val="0"/>
              </a:spcBef>
              <a:spcAft>
                <a:spcPts val="9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 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‘In the beginning’</a:t>
            </a:r>
          </a:p>
          <a:p>
            <a:pPr lvl="0" algn="just">
              <a:spcBef>
                <a:spcPts val="0"/>
              </a:spcBef>
              <a:spcAft>
                <a:spcPts val="9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Force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‘God’</a:t>
            </a:r>
            <a:endParaRPr lang="en-US" dirty="0">
              <a:solidFill>
                <a:srgbClr val="FFFF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9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Action 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‘Created’</a:t>
            </a:r>
            <a:endParaRPr lang="en-US" dirty="0">
              <a:solidFill>
                <a:srgbClr val="FFFF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9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Space –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‘Heavens’</a:t>
            </a:r>
            <a:endParaRPr lang="en-US" dirty="0">
              <a:solidFill>
                <a:srgbClr val="FFFFCC"/>
              </a:solidFill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</a:pP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Matter –</a:t>
            </a:r>
            <a:r>
              <a:rPr lang="en-US" sz="3200" b="1" dirty="0">
                <a:solidFill>
                  <a:srgbClr val="FFFFFF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FFFFCC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‘Earth’</a:t>
            </a:r>
          </a:p>
          <a:p>
            <a:pPr marL="287338" lvl="0" indent="-287338" algn="just">
              <a:spcBef>
                <a:spcPts val="0"/>
              </a:spcBef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No scientist itemized list until 19</a:t>
            </a:r>
            <a:r>
              <a:rPr lang="en-US" sz="3200" baseline="300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3200" dirty="0">
                <a:solidFill>
                  <a:srgbClr val="FFFFFF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94838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  <a:ln>
            <a:noFill/>
          </a:ln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1282491" y="0"/>
            <a:ext cx="6592443" cy="750024"/>
          </a:xfrm>
          <a:prstGeom prst="rect">
            <a:avLst/>
          </a:prstGeom>
          <a:solidFill>
            <a:schemeClr val="tx1"/>
          </a:solidFill>
          <a:ln w="3175"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Created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42D883B-5252-431E-82D8-134A9EF793B1}"/>
              </a:ext>
            </a:extLst>
          </p:cNvPr>
          <p:cNvSpPr/>
          <p:nvPr/>
        </p:nvSpPr>
        <p:spPr>
          <a:xfrm>
            <a:off x="422364" y="762000"/>
            <a:ext cx="8305800" cy="5368834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lvl="0" indent="-284163">
              <a:spcAft>
                <a:spcPts val="9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Universe is not eternal</a:t>
            </a:r>
          </a:p>
          <a:p>
            <a:pPr marL="284163" lvl="0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FF"/>
                </a:solidFill>
              </a:rPr>
              <a:t>Gn.1 affirms: 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Before time…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God began His creative work…</a:t>
            </a:r>
          </a:p>
          <a:p>
            <a:pPr marL="741363" lvl="1" indent="-284163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Not from pre-existing materials…</a:t>
            </a:r>
          </a:p>
          <a:p>
            <a:pPr marL="741363" lvl="1" indent="-284163"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CCFFFF"/>
                </a:solidFill>
              </a:rPr>
              <a:t>But out of nothing</a:t>
            </a:r>
          </a:p>
          <a:p>
            <a:pPr marL="284163" lvl="0" indent="-284163">
              <a:buFont typeface="Wingdings" panose="05000000000000000000" pitchFamily="2" charset="2"/>
              <a:buChar char="§"/>
            </a:pPr>
            <a:r>
              <a:rPr lang="en-US" sz="3200" dirty="0">
                <a:solidFill>
                  <a:srgbClr val="FFFFFF"/>
                </a:solidFill>
              </a:rPr>
              <a:t>“Create”: describes something that only God does  </a:t>
            </a:r>
          </a:p>
          <a:p>
            <a:pPr marL="287338" lvl="0" indent="-287338">
              <a:buFont typeface="Arial" panose="020B0604020202020204" pitchFamily="34" charset="0"/>
              <a:buChar char="•"/>
              <a:tabLst>
                <a:tab pos="854075" algn="l"/>
              </a:tabLst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72434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Verse 2 describes earth of v.1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9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66FF33"/>
                </a:solidFill>
              </a:rPr>
              <a:t>Without form: </a:t>
            </a:r>
            <a:r>
              <a:rPr lang="en-US" sz="3200" dirty="0">
                <a:solidFill>
                  <a:schemeClr val="bg1"/>
                </a:solidFill>
              </a:rPr>
              <a:t>formlessness, emptiness, as Jer.4:23</a:t>
            </a:r>
          </a:p>
          <a:p>
            <a:pPr marL="284163" indent="-284163"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66FF33"/>
                </a:solidFill>
              </a:rPr>
              <a:t>Void:</a:t>
            </a:r>
            <a:r>
              <a:rPr lang="en-US" sz="3200" dirty="0">
                <a:solidFill>
                  <a:schemeClr val="bg1"/>
                </a:solidFill>
              </a:rPr>
              <a:t> emptiness, as Jer.4:23</a:t>
            </a:r>
          </a:p>
          <a:p>
            <a:pPr marL="741363" lvl="1" indent="-284163">
              <a:spcAft>
                <a:spcPts val="7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Earth, immediately after creation, was unproductive and uninhabited</a:t>
            </a:r>
          </a:p>
          <a:p>
            <a:pPr marL="741363" lvl="1" indent="-2841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God’s making and filling (days 4-6) removed the emptiness</a:t>
            </a:r>
          </a:p>
        </p:txBody>
      </p:sp>
    </p:spTree>
    <p:extLst>
      <p:ext uri="{BB962C8B-B14F-4D97-AF65-F5344CB8AC3E}">
        <p14:creationId xmlns:p14="http://schemas.microsoft.com/office/powerpoint/2010/main" val="2906199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Verse 2 describes earth of v.1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Darkness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Deep:</a:t>
            </a:r>
            <a:r>
              <a:rPr lang="en-US" sz="3200" dirty="0">
                <a:solidFill>
                  <a:schemeClr val="bg1"/>
                </a:solidFill>
              </a:rPr>
              <a:t> waters over earth’s surface (9-10)</a:t>
            </a:r>
          </a:p>
          <a:p>
            <a:pPr marL="284163" indent="-284163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FFFFCC"/>
                </a:solidFill>
              </a:rPr>
              <a:t>Spirit of God:</a:t>
            </a:r>
            <a:r>
              <a:rPr lang="en-US" sz="3200" dirty="0">
                <a:solidFill>
                  <a:schemeClr val="bg1"/>
                </a:solidFill>
              </a:rPr>
              <a:t>  Dt.32:11.   Mt.3:16</a:t>
            </a:r>
          </a:p>
        </p:txBody>
      </p:sp>
    </p:spTree>
    <p:extLst>
      <p:ext uri="{BB962C8B-B14F-4D97-AF65-F5344CB8AC3E}">
        <p14:creationId xmlns:p14="http://schemas.microsoft.com/office/powerpoint/2010/main" val="35466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accent4">
                <a:lumMod val="95000"/>
                <a:lumOff val="5000"/>
              </a:schemeClr>
            </a:gs>
            <a:gs pos="67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C7A14-0713-4813-9440-BED86A93CF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284" y="2910840"/>
            <a:ext cx="1551432" cy="10363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3A0085D-D52C-4FE8-A326-C2D7CE28FE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50024"/>
            <a:ext cx="9144000" cy="6107976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2BD35850-27E6-46E5-B7C3-BA39CE8F8F9F}"/>
              </a:ext>
            </a:extLst>
          </p:cNvPr>
          <p:cNvSpPr/>
          <p:nvPr/>
        </p:nvSpPr>
        <p:spPr>
          <a:xfrm>
            <a:off x="590284" y="0"/>
            <a:ext cx="7976856" cy="75002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Let there be light </a:t>
            </a:r>
            <a:r>
              <a:rPr lang="en-US" sz="3600" dirty="0">
                <a:solidFill>
                  <a:schemeClr val="bg1"/>
                </a:solidFill>
              </a:rPr>
              <a:t>(3)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1AA1BD3-66C6-466F-945E-EDBC8FEB236C}"/>
              </a:ext>
            </a:extLst>
          </p:cNvPr>
          <p:cNvSpPr/>
          <p:nvPr/>
        </p:nvSpPr>
        <p:spPr>
          <a:xfrm>
            <a:off x="311328" y="750024"/>
            <a:ext cx="8534400" cy="5955576"/>
          </a:xfrm>
          <a:prstGeom prst="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“God said” </a:t>
            </a:r>
            <a:r>
              <a:rPr lang="en-US" sz="3200" dirty="0">
                <a:solidFill>
                  <a:schemeClr val="bg1"/>
                </a:solidFill>
              </a:rPr>
              <a:t>(ten times, Gn.1)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Spoke masterpiece into existence</a:t>
            </a:r>
          </a:p>
          <a:p>
            <a:pPr marL="741363" lvl="1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chemeClr val="bg1"/>
                </a:solidFill>
              </a:rPr>
              <a:t>Connection between creation by a word, and Christ the Word (Creator) Jn.1:1-3</a:t>
            </a:r>
          </a:p>
          <a:p>
            <a:pPr marL="284163" indent="-284163">
              <a:spcAft>
                <a:spcPts val="1200"/>
              </a:spcAft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“Let there be light”</a:t>
            </a:r>
            <a:r>
              <a:rPr lang="en-US" sz="3200" dirty="0">
                <a:solidFill>
                  <a:schemeClr val="bg1"/>
                </a:solidFill>
              </a:rPr>
              <a:t> – first creative words</a:t>
            </a:r>
          </a:p>
          <a:p>
            <a:pPr marL="284163" indent="-284163">
              <a:buFont typeface="Wingdings" panose="05000000000000000000" pitchFamily="2" charset="2"/>
              <a:buChar char="§"/>
              <a:tabLst>
                <a:tab pos="914400" algn="l"/>
              </a:tabLst>
            </a:pPr>
            <a:r>
              <a:rPr lang="en-US" sz="3200" dirty="0">
                <a:solidFill>
                  <a:srgbClr val="CCFFFF"/>
                </a:solidFill>
              </a:rPr>
              <a:t>“And there was light” </a:t>
            </a:r>
            <a:r>
              <a:rPr lang="en-US" sz="3200" dirty="0">
                <a:solidFill>
                  <a:schemeClr val="bg1"/>
                </a:solidFill>
              </a:rPr>
              <a:t>– not evolved…</a:t>
            </a:r>
          </a:p>
        </p:txBody>
      </p:sp>
    </p:spTree>
    <p:extLst>
      <p:ext uri="{BB962C8B-B14F-4D97-AF65-F5344CB8AC3E}">
        <p14:creationId xmlns:p14="http://schemas.microsoft.com/office/powerpoint/2010/main" val="193895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1917</TotalTime>
  <Words>1169</Words>
  <Application>Microsoft Office PowerPoint</Application>
  <PresentationFormat>On-screen Show (4:3)</PresentationFormat>
  <Paragraphs>171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Calibri</vt:lpstr>
      <vt:lpstr>Times</vt:lpstr>
      <vt:lpstr>Verdana</vt:lpstr>
      <vt:lpstr>Wingdings</vt:lpstr>
      <vt:lpstr>1_Default Design</vt:lpstr>
      <vt:lpstr>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閘]狴逄掘뿿��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Matt Duggin</dc:creator>
  <cp:lastModifiedBy>rick duggin</cp:lastModifiedBy>
  <cp:revision>209</cp:revision>
  <dcterms:created xsi:type="dcterms:W3CDTF">2007-07-13T04:29:51Z</dcterms:created>
  <dcterms:modified xsi:type="dcterms:W3CDTF">2019-10-17T15:36:38Z</dcterms:modified>
</cp:coreProperties>
</file>