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9"/>
  </p:notesMasterIdLst>
  <p:sldIdLst>
    <p:sldId id="373" r:id="rId2"/>
    <p:sldId id="289" r:id="rId3"/>
    <p:sldId id="343" r:id="rId4"/>
    <p:sldId id="351" r:id="rId5"/>
    <p:sldId id="352" r:id="rId6"/>
    <p:sldId id="276" r:id="rId7"/>
    <p:sldId id="360" r:id="rId8"/>
    <p:sldId id="344" r:id="rId9"/>
    <p:sldId id="374" r:id="rId10"/>
    <p:sldId id="362" r:id="rId11"/>
    <p:sldId id="361" r:id="rId12"/>
    <p:sldId id="363" r:id="rId13"/>
    <p:sldId id="316" r:id="rId14"/>
    <p:sldId id="358" r:id="rId15"/>
    <p:sldId id="315" r:id="rId16"/>
    <p:sldId id="327" r:id="rId17"/>
    <p:sldId id="375" r:id="rId18"/>
    <p:sldId id="354" r:id="rId19"/>
    <p:sldId id="364" r:id="rId20"/>
    <p:sldId id="365" r:id="rId21"/>
    <p:sldId id="366" r:id="rId22"/>
    <p:sldId id="367" r:id="rId23"/>
    <p:sldId id="359" r:id="rId24"/>
    <p:sldId id="376" r:id="rId25"/>
    <p:sldId id="368" r:id="rId26"/>
    <p:sldId id="369" r:id="rId27"/>
    <p:sldId id="262"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800000"/>
    <a:srgbClr val="003300"/>
    <a:srgbClr val="CCECFF"/>
    <a:srgbClr val="CCFFCC"/>
    <a:srgbClr val="808080"/>
    <a:srgbClr val="B2B2B2"/>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58" y="108"/>
      </p:cViewPr>
      <p:guideLst>
        <p:guide orient="horz" pos="431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2F7DA-5F8D-4DB2-B646-EB185A0998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57B32A-C368-4569-8549-5BA93E77AC20}">
      <dgm:prSet phldrT="[Text]" custT="1"/>
      <dgm:spPr/>
      <dgm:t>
        <a:bodyPr/>
        <a:lstStyle/>
        <a:p>
          <a:r>
            <a:rPr lang="en-US" sz="3600" b="0" dirty="0">
              <a:solidFill>
                <a:schemeClr val="bg2">
                  <a:lumMod val="50000"/>
                </a:schemeClr>
              </a:solidFill>
              <a:latin typeface="Arial" panose="020B0604020202020204" pitchFamily="34" charset="0"/>
              <a:cs typeface="Arial" panose="020B0604020202020204" pitchFamily="34" charset="0"/>
            </a:rPr>
            <a:t>Hypothesize / Predict</a:t>
          </a:r>
        </a:p>
      </dgm:t>
    </dgm:pt>
    <dgm:pt modelId="{3DFBE538-A5AB-47B4-AB8F-19283541559B}" type="parTrans" cxnId="{792C4322-BB26-4F17-A82C-0AD9E64822EE}">
      <dgm:prSet/>
      <dgm:spPr/>
      <dgm:t>
        <a:bodyPr/>
        <a:lstStyle/>
        <a:p>
          <a:endParaRPr lang="en-US"/>
        </a:p>
      </dgm:t>
    </dgm:pt>
    <dgm:pt modelId="{E467DEC7-941F-48AA-B87C-13D4E0113C31}" type="sibTrans" cxnId="{792C4322-BB26-4F17-A82C-0AD9E64822EE}">
      <dgm:prSet/>
      <dgm:spPr/>
      <dgm:t>
        <a:bodyPr/>
        <a:lstStyle/>
        <a:p>
          <a:endParaRPr lang="en-US"/>
        </a:p>
      </dgm:t>
    </dgm:pt>
    <dgm:pt modelId="{9E1CE13D-87B5-4FBC-A424-F47F374411EE}">
      <dgm:prSet phldrT="[Text]" custT="1"/>
      <dgm:spPr/>
      <dgm:t>
        <a:bodyPr/>
        <a:lstStyle/>
        <a:p>
          <a:r>
            <a:rPr lang="en-US" sz="3600" b="0" dirty="0">
              <a:solidFill>
                <a:schemeClr val="bg2">
                  <a:lumMod val="50000"/>
                </a:schemeClr>
              </a:solidFill>
              <a:latin typeface="Arial" panose="020B0604020202020204" pitchFamily="34" charset="0"/>
              <a:cs typeface="Arial" panose="020B0604020202020204" pitchFamily="34" charset="0"/>
            </a:rPr>
            <a:t>Test / Analyze</a:t>
          </a:r>
        </a:p>
      </dgm:t>
    </dgm:pt>
    <dgm:pt modelId="{8264338C-78A5-49C6-8778-A8AA20496CEB}" type="parTrans" cxnId="{C574A05A-12B9-4303-9DA0-1E4C5FD64937}">
      <dgm:prSet/>
      <dgm:spPr/>
      <dgm:t>
        <a:bodyPr/>
        <a:lstStyle/>
        <a:p>
          <a:endParaRPr lang="en-US"/>
        </a:p>
      </dgm:t>
    </dgm:pt>
    <dgm:pt modelId="{2CEFA7A9-D46C-417A-B45E-64C677B247A0}" type="sibTrans" cxnId="{C574A05A-12B9-4303-9DA0-1E4C5FD64937}">
      <dgm:prSet/>
      <dgm:spPr/>
      <dgm:t>
        <a:bodyPr/>
        <a:lstStyle/>
        <a:p>
          <a:endParaRPr lang="en-US"/>
        </a:p>
      </dgm:t>
    </dgm:pt>
    <dgm:pt modelId="{278E5191-0985-4BFB-BFAD-1C6482C3B796}">
      <dgm:prSet phldrT="[Text]" custT="1"/>
      <dgm:spPr/>
      <dgm:t>
        <a:bodyPr/>
        <a:lstStyle/>
        <a:p>
          <a:r>
            <a:rPr lang="en-US" sz="3600" b="0" dirty="0">
              <a:solidFill>
                <a:schemeClr val="bg2">
                  <a:lumMod val="50000"/>
                </a:schemeClr>
              </a:solidFill>
              <a:latin typeface="Arial" panose="020B0604020202020204" pitchFamily="34" charset="0"/>
              <a:cs typeface="Arial" panose="020B0604020202020204" pitchFamily="34" charset="0"/>
            </a:rPr>
            <a:t>Examine results</a:t>
          </a:r>
          <a:endParaRPr lang="en-US" sz="2900" b="0" dirty="0">
            <a:solidFill>
              <a:schemeClr val="bg2">
                <a:lumMod val="50000"/>
              </a:schemeClr>
            </a:solidFill>
            <a:latin typeface="Arial" panose="020B0604020202020204" pitchFamily="34" charset="0"/>
            <a:cs typeface="Arial" panose="020B0604020202020204" pitchFamily="34" charset="0"/>
          </a:endParaRPr>
        </a:p>
      </dgm:t>
    </dgm:pt>
    <dgm:pt modelId="{D8CB526C-21C6-4528-9C83-760EB7693CD6}" type="parTrans" cxnId="{C0ED6B0A-6EA0-46DE-A16C-BD57703BE4AA}">
      <dgm:prSet/>
      <dgm:spPr/>
      <dgm:t>
        <a:bodyPr/>
        <a:lstStyle/>
        <a:p>
          <a:endParaRPr lang="en-US"/>
        </a:p>
      </dgm:t>
    </dgm:pt>
    <dgm:pt modelId="{1A0A1E6C-CCA1-4881-B097-42BFD30FF2E3}" type="sibTrans" cxnId="{C0ED6B0A-6EA0-46DE-A16C-BD57703BE4AA}">
      <dgm:prSet/>
      <dgm:spPr/>
      <dgm:t>
        <a:bodyPr/>
        <a:lstStyle/>
        <a:p>
          <a:endParaRPr lang="en-US"/>
        </a:p>
      </dgm:t>
    </dgm:pt>
    <dgm:pt modelId="{99E6D08D-97E5-461B-B0A1-15C7105560B5}" type="pres">
      <dgm:prSet presAssocID="{4B62F7DA-5F8D-4DB2-B646-EB185A09980C}" presName="linear" presStyleCnt="0">
        <dgm:presLayoutVars>
          <dgm:dir/>
          <dgm:animLvl val="lvl"/>
          <dgm:resizeHandles val="exact"/>
        </dgm:presLayoutVars>
      </dgm:prSet>
      <dgm:spPr/>
    </dgm:pt>
    <dgm:pt modelId="{C4DBD326-E674-4C31-85FF-F74E3380D236}" type="pres">
      <dgm:prSet presAssocID="{2957B32A-C368-4569-8549-5BA93E77AC20}" presName="parentLin" presStyleCnt="0"/>
      <dgm:spPr/>
    </dgm:pt>
    <dgm:pt modelId="{CE88E501-C83B-460C-90E6-53B52327B6FE}" type="pres">
      <dgm:prSet presAssocID="{2957B32A-C368-4569-8549-5BA93E77AC20}" presName="parentLeftMargin" presStyleLbl="node1" presStyleIdx="0" presStyleCnt="3"/>
      <dgm:spPr/>
    </dgm:pt>
    <dgm:pt modelId="{6F723637-86E2-4BE0-B4B2-694A0FA93936}" type="pres">
      <dgm:prSet presAssocID="{2957B32A-C368-4569-8549-5BA93E77AC20}" presName="parentText" presStyleLbl="node1" presStyleIdx="0" presStyleCnt="3" custScaleX="92064">
        <dgm:presLayoutVars>
          <dgm:chMax val="0"/>
          <dgm:bulletEnabled val="1"/>
        </dgm:presLayoutVars>
      </dgm:prSet>
      <dgm:spPr/>
    </dgm:pt>
    <dgm:pt modelId="{B0F03CCD-DF5B-4380-BDB2-AC44DA4D6C60}" type="pres">
      <dgm:prSet presAssocID="{2957B32A-C368-4569-8549-5BA93E77AC20}" presName="negativeSpace" presStyleCnt="0"/>
      <dgm:spPr/>
    </dgm:pt>
    <dgm:pt modelId="{FD306A69-9496-4959-A738-83F7022FB15D}" type="pres">
      <dgm:prSet presAssocID="{2957B32A-C368-4569-8549-5BA93E77AC20}" presName="childText" presStyleLbl="conFgAcc1" presStyleIdx="0" presStyleCnt="3">
        <dgm:presLayoutVars>
          <dgm:bulletEnabled val="1"/>
        </dgm:presLayoutVars>
      </dgm:prSet>
      <dgm:spPr/>
    </dgm:pt>
    <dgm:pt modelId="{FAEDB943-7938-4407-8C7C-4703A94C9B9A}" type="pres">
      <dgm:prSet presAssocID="{E467DEC7-941F-48AA-B87C-13D4E0113C31}" presName="spaceBetweenRectangles" presStyleCnt="0"/>
      <dgm:spPr/>
    </dgm:pt>
    <dgm:pt modelId="{C35298D4-2FC8-40E8-B942-CC0C14F789B1}" type="pres">
      <dgm:prSet presAssocID="{9E1CE13D-87B5-4FBC-A424-F47F374411EE}" presName="parentLin" presStyleCnt="0"/>
      <dgm:spPr/>
    </dgm:pt>
    <dgm:pt modelId="{002CA424-058B-4D25-BB7A-483FD0814EDD}" type="pres">
      <dgm:prSet presAssocID="{9E1CE13D-87B5-4FBC-A424-F47F374411EE}" presName="parentLeftMargin" presStyleLbl="node1" presStyleIdx="0" presStyleCnt="3"/>
      <dgm:spPr/>
    </dgm:pt>
    <dgm:pt modelId="{620912F0-9310-47FA-8D57-91E810627D59}" type="pres">
      <dgm:prSet presAssocID="{9E1CE13D-87B5-4FBC-A424-F47F374411EE}" presName="parentText" presStyleLbl="node1" presStyleIdx="1" presStyleCnt="3" custScaleX="92064">
        <dgm:presLayoutVars>
          <dgm:chMax val="0"/>
          <dgm:bulletEnabled val="1"/>
        </dgm:presLayoutVars>
      </dgm:prSet>
      <dgm:spPr/>
    </dgm:pt>
    <dgm:pt modelId="{E011963F-8628-46F7-8B2F-A2A3E5B5464F}" type="pres">
      <dgm:prSet presAssocID="{9E1CE13D-87B5-4FBC-A424-F47F374411EE}" presName="negativeSpace" presStyleCnt="0"/>
      <dgm:spPr/>
    </dgm:pt>
    <dgm:pt modelId="{737807DD-EC9E-46E2-93BD-39254AA31B6E}" type="pres">
      <dgm:prSet presAssocID="{9E1CE13D-87B5-4FBC-A424-F47F374411EE}" presName="childText" presStyleLbl="conFgAcc1" presStyleIdx="1" presStyleCnt="3">
        <dgm:presLayoutVars>
          <dgm:bulletEnabled val="1"/>
        </dgm:presLayoutVars>
      </dgm:prSet>
      <dgm:spPr/>
    </dgm:pt>
    <dgm:pt modelId="{E74FE7D1-7D86-4AE6-84CB-78689812D499}" type="pres">
      <dgm:prSet presAssocID="{2CEFA7A9-D46C-417A-B45E-64C677B247A0}" presName="spaceBetweenRectangles" presStyleCnt="0"/>
      <dgm:spPr/>
    </dgm:pt>
    <dgm:pt modelId="{26362F31-9208-4E3B-9284-8AF0714A0BD1}" type="pres">
      <dgm:prSet presAssocID="{278E5191-0985-4BFB-BFAD-1C6482C3B796}" presName="parentLin" presStyleCnt="0"/>
      <dgm:spPr/>
    </dgm:pt>
    <dgm:pt modelId="{9C3AED46-91F9-41DB-995A-138B59F9BBB3}" type="pres">
      <dgm:prSet presAssocID="{278E5191-0985-4BFB-BFAD-1C6482C3B796}" presName="parentLeftMargin" presStyleLbl="node1" presStyleIdx="1" presStyleCnt="3"/>
      <dgm:spPr/>
    </dgm:pt>
    <dgm:pt modelId="{BD24DC75-4BEC-4E28-98D1-9549680A8615}" type="pres">
      <dgm:prSet presAssocID="{278E5191-0985-4BFB-BFAD-1C6482C3B796}" presName="parentText" presStyleLbl="node1" presStyleIdx="2" presStyleCnt="3" custScaleX="92064">
        <dgm:presLayoutVars>
          <dgm:chMax val="0"/>
          <dgm:bulletEnabled val="1"/>
        </dgm:presLayoutVars>
      </dgm:prSet>
      <dgm:spPr/>
    </dgm:pt>
    <dgm:pt modelId="{F26AA11E-A4F5-4B4E-BFB4-8B9A46A9B428}" type="pres">
      <dgm:prSet presAssocID="{278E5191-0985-4BFB-BFAD-1C6482C3B796}" presName="negativeSpace" presStyleCnt="0"/>
      <dgm:spPr/>
    </dgm:pt>
    <dgm:pt modelId="{BB1AF58D-31F0-40CB-BA2C-D91DD518D167}" type="pres">
      <dgm:prSet presAssocID="{278E5191-0985-4BFB-BFAD-1C6482C3B796}" presName="childText" presStyleLbl="conFgAcc1" presStyleIdx="2" presStyleCnt="3">
        <dgm:presLayoutVars>
          <dgm:bulletEnabled val="1"/>
        </dgm:presLayoutVars>
      </dgm:prSet>
      <dgm:spPr/>
    </dgm:pt>
  </dgm:ptLst>
  <dgm:cxnLst>
    <dgm:cxn modelId="{76C04205-42FD-4CDA-852A-589098E3BDBE}" type="presOf" srcId="{278E5191-0985-4BFB-BFAD-1C6482C3B796}" destId="{9C3AED46-91F9-41DB-995A-138B59F9BBB3}" srcOrd="0" destOrd="0" presId="urn:microsoft.com/office/officeart/2005/8/layout/list1"/>
    <dgm:cxn modelId="{C0ED6B0A-6EA0-46DE-A16C-BD57703BE4AA}" srcId="{4B62F7DA-5F8D-4DB2-B646-EB185A09980C}" destId="{278E5191-0985-4BFB-BFAD-1C6482C3B796}" srcOrd="2" destOrd="0" parTransId="{D8CB526C-21C6-4528-9C83-760EB7693CD6}" sibTransId="{1A0A1E6C-CCA1-4881-B097-42BFD30FF2E3}"/>
    <dgm:cxn modelId="{792C4322-BB26-4F17-A82C-0AD9E64822EE}" srcId="{4B62F7DA-5F8D-4DB2-B646-EB185A09980C}" destId="{2957B32A-C368-4569-8549-5BA93E77AC20}" srcOrd="0" destOrd="0" parTransId="{3DFBE538-A5AB-47B4-AB8F-19283541559B}" sibTransId="{E467DEC7-941F-48AA-B87C-13D4E0113C31}"/>
    <dgm:cxn modelId="{14422126-C5BD-453A-9708-B1CE416052BC}" type="presOf" srcId="{2957B32A-C368-4569-8549-5BA93E77AC20}" destId="{6F723637-86E2-4BE0-B4B2-694A0FA93936}" srcOrd="1" destOrd="0" presId="urn:microsoft.com/office/officeart/2005/8/layout/list1"/>
    <dgm:cxn modelId="{01A3C02E-847B-4042-BE55-A8FED9776EF7}" type="presOf" srcId="{278E5191-0985-4BFB-BFAD-1C6482C3B796}" destId="{BD24DC75-4BEC-4E28-98D1-9549680A8615}" srcOrd="1" destOrd="0" presId="urn:microsoft.com/office/officeart/2005/8/layout/list1"/>
    <dgm:cxn modelId="{159E9A32-7AD5-49AE-AEB3-029DF7D62A6E}" type="presOf" srcId="{9E1CE13D-87B5-4FBC-A424-F47F374411EE}" destId="{002CA424-058B-4D25-BB7A-483FD0814EDD}" srcOrd="0" destOrd="0" presId="urn:microsoft.com/office/officeart/2005/8/layout/list1"/>
    <dgm:cxn modelId="{873BC03D-66EA-486A-9B7A-1DA5410331AF}" type="presOf" srcId="{9E1CE13D-87B5-4FBC-A424-F47F374411EE}" destId="{620912F0-9310-47FA-8D57-91E810627D59}" srcOrd="1" destOrd="0" presId="urn:microsoft.com/office/officeart/2005/8/layout/list1"/>
    <dgm:cxn modelId="{7236E053-EBC2-416F-AA93-6E8699008873}" type="presOf" srcId="{4B62F7DA-5F8D-4DB2-B646-EB185A09980C}" destId="{99E6D08D-97E5-461B-B0A1-15C7105560B5}" srcOrd="0" destOrd="0" presId="urn:microsoft.com/office/officeart/2005/8/layout/list1"/>
    <dgm:cxn modelId="{58FE8E54-541C-478A-8D44-7E1AB5AEE375}" type="presOf" srcId="{2957B32A-C368-4569-8549-5BA93E77AC20}" destId="{CE88E501-C83B-460C-90E6-53B52327B6FE}" srcOrd="0" destOrd="0" presId="urn:microsoft.com/office/officeart/2005/8/layout/list1"/>
    <dgm:cxn modelId="{C574A05A-12B9-4303-9DA0-1E4C5FD64937}" srcId="{4B62F7DA-5F8D-4DB2-B646-EB185A09980C}" destId="{9E1CE13D-87B5-4FBC-A424-F47F374411EE}" srcOrd="1" destOrd="0" parTransId="{8264338C-78A5-49C6-8778-A8AA20496CEB}" sibTransId="{2CEFA7A9-D46C-417A-B45E-64C677B247A0}"/>
    <dgm:cxn modelId="{3E6765EA-E818-447C-8882-3157F98F9B80}" type="presParOf" srcId="{99E6D08D-97E5-461B-B0A1-15C7105560B5}" destId="{C4DBD326-E674-4C31-85FF-F74E3380D236}" srcOrd="0" destOrd="0" presId="urn:microsoft.com/office/officeart/2005/8/layout/list1"/>
    <dgm:cxn modelId="{C2778BD5-6B4B-4E34-8432-CD9666E31749}" type="presParOf" srcId="{C4DBD326-E674-4C31-85FF-F74E3380D236}" destId="{CE88E501-C83B-460C-90E6-53B52327B6FE}" srcOrd="0" destOrd="0" presId="urn:microsoft.com/office/officeart/2005/8/layout/list1"/>
    <dgm:cxn modelId="{A7C60BF4-FB89-4555-A558-E0C89BA151A1}" type="presParOf" srcId="{C4DBD326-E674-4C31-85FF-F74E3380D236}" destId="{6F723637-86E2-4BE0-B4B2-694A0FA93936}" srcOrd="1" destOrd="0" presId="urn:microsoft.com/office/officeart/2005/8/layout/list1"/>
    <dgm:cxn modelId="{8129F2A6-595A-412C-9E24-811B9412A0A7}" type="presParOf" srcId="{99E6D08D-97E5-461B-B0A1-15C7105560B5}" destId="{B0F03CCD-DF5B-4380-BDB2-AC44DA4D6C60}" srcOrd="1" destOrd="0" presId="urn:microsoft.com/office/officeart/2005/8/layout/list1"/>
    <dgm:cxn modelId="{75A5924D-0DE9-44BF-B322-AD28731BED6C}" type="presParOf" srcId="{99E6D08D-97E5-461B-B0A1-15C7105560B5}" destId="{FD306A69-9496-4959-A738-83F7022FB15D}" srcOrd="2" destOrd="0" presId="urn:microsoft.com/office/officeart/2005/8/layout/list1"/>
    <dgm:cxn modelId="{6427309B-C536-4948-9026-87CB9DA68DC9}" type="presParOf" srcId="{99E6D08D-97E5-461B-B0A1-15C7105560B5}" destId="{FAEDB943-7938-4407-8C7C-4703A94C9B9A}" srcOrd="3" destOrd="0" presId="urn:microsoft.com/office/officeart/2005/8/layout/list1"/>
    <dgm:cxn modelId="{13246A2A-3553-4467-8B1F-E73FEFA0AD22}" type="presParOf" srcId="{99E6D08D-97E5-461B-B0A1-15C7105560B5}" destId="{C35298D4-2FC8-40E8-B942-CC0C14F789B1}" srcOrd="4" destOrd="0" presId="urn:microsoft.com/office/officeart/2005/8/layout/list1"/>
    <dgm:cxn modelId="{233F7141-DC76-4DB4-9098-5C4D2D0449C1}" type="presParOf" srcId="{C35298D4-2FC8-40E8-B942-CC0C14F789B1}" destId="{002CA424-058B-4D25-BB7A-483FD0814EDD}" srcOrd="0" destOrd="0" presId="urn:microsoft.com/office/officeart/2005/8/layout/list1"/>
    <dgm:cxn modelId="{4354E970-2F48-47B6-AE36-B42AB90B5EE3}" type="presParOf" srcId="{C35298D4-2FC8-40E8-B942-CC0C14F789B1}" destId="{620912F0-9310-47FA-8D57-91E810627D59}" srcOrd="1" destOrd="0" presId="urn:microsoft.com/office/officeart/2005/8/layout/list1"/>
    <dgm:cxn modelId="{D3F7D1A8-21EB-4520-9BA7-698420AAEF2E}" type="presParOf" srcId="{99E6D08D-97E5-461B-B0A1-15C7105560B5}" destId="{E011963F-8628-46F7-8B2F-A2A3E5B5464F}" srcOrd="5" destOrd="0" presId="urn:microsoft.com/office/officeart/2005/8/layout/list1"/>
    <dgm:cxn modelId="{16660264-1CB5-4B85-86B6-C80E96B4E84F}" type="presParOf" srcId="{99E6D08D-97E5-461B-B0A1-15C7105560B5}" destId="{737807DD-EC9E-46E2-93BD-39254AA31B6E}" srcOrd="6" destOrd="0" presId="urn:microsoft.com/office/officeart/2005/8/layout/list1"/>
    <dgm:cxn modelId="{FBA6166C-39F0-44FE-A404-38C2320781E1}" type="presParOf" srcId="{99E6D08D-97E5-461B-B0A1-15C7105560B5}" destId="{E74FE7D1-7D86-4AE6-84CB-78689812D499}" srcOrd="7" destOrd="0" presId="urn:microsoft.com/office/officeart/2005/8/layout/list1"/>
    <dgm:cxn modelId="{09044AF5-92F3-4CCE-8936-1EF8A557666C}" type="presParOf" srcId="{99E6D08D-97E5-461B-B0A1-15C7105560B5}" destId="{26362F31-9208-4E3B-9284-8AF0714A0BD1}" srcOrd="8" destOrd="0" presId="urn:microsoft.com/office/officeart/2005/8/layout/list1"/>
    <dgm:cxn modelId="{52887177-D08C-4650-83FC-BEA663083D77}" type="presParOf" srcId="{26362F31-9208-4E3B-9284-8AF0714A0BD1}" destId="{9C3AED46-91F9-41DB-995A-138B59F9BBB3}" srcOrd="0" destOrd="0" presId="urn:microsoft.com/office/officeart/2005/8/layout/list1"/>
    <dgm:cxn modelId="{1C3A9ADD-4E30-4780-B50E-DECD92924D7D}" type="presParOf" srcId="{26362F31-9208-4E3B-9284-8AF0714A0BD1}" destId="{BD24DC75-4BEC-4E28-98D1-9549680A8615}" srcOrd="1" destOrd="0" presId="urn:microsoft.com/office/officeart/2005/8/layout/list1"/>
    <dgm:cxn modelId="{41DC1A51-8021-476D-B844-9452A6486C76}" type="presParOf" srcId="{99E6D08D-97E5-461B-B0A1-15C7105560B5}" destId="{F26AA11E-A4F5-4B4E-BFB4-8B9A46A9B428}" srcOrd="9" destOrd="0" presId="urn:microsoft.com/office/officeart/2005/8/layout/list1"/>
    <dgm:cxn modelId="{94D276EA-C36F-4969-96DC-2A694016760D}" type="presParOf" srcId="{99E6D08D-97E5-461B-B0A1-15C7105560B5}" destId="{BB1AF58D-31F0-40CB-BA2C-D91DD518D16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06A69-9496-4959-A738-83F7022FB15D}">
      <dsp:nvSpPr>
        <dsp:cNvPr id="0" name=""/>
        <dsp:cNvSpPr/>
      </dsp:nvSpPr>
      <dsp:spPr>
        <a:xfrm>
          <a:off x="0" y="566280"/>
          <a:ext cx="8229600" cy="8568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723637-86E2-4BE0-B4B2-694A0FA93936}">
      <dsp:nvSpPr>
        <dsp:cNvPr id="0" name=""/>
        <dsp:cNvSpPr/>
      </dsp:nvSpPr>
      <dsp:spPr>
        <a:xfrm>
          <a:off x="411480" y="64439"/>
          <a:ext cx="5303549" cy="10036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schemeClr val="bg2">
                  <a:lumMod val="50000"/>
                </a:schemeClr>
              </a:solidFill>
              <a:latin typeface="Arial" panose="020B0604020202020204" pitchFamily="34" charset="0"/>
              <a:cs typeface="Arial" panose="020B0604020202020204" pitchFamily="34" charset="0"/>
            </a:rPr>
            <a:t>Hypothesize / Predict</a:t>
          </a:r>
        </a:p>
      </dsp:txBody>
      <dsp:txXfrm>
        <a:off x="460476" y="113435"/>
        <a:ext cx="5205557" cy="905688"/>
      </dsp:txXfrm>
    </dsp:sp>
    <dsp:sp modelId="{737807DD-EC9E-46E2-93BD-39254AA31B6E}">
      <dsp:nvSpPr>
        <dsp:cNvPr id="0" name=""/>
        <dsp:cNvSpPr/>
      </dsp:nvSpPr>
      <dsp:spPr>
        <a:xfrm>
          <a:off x="0" y="2108520"/>
          <a:ext cx="8229600" cy="8568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912F0-9310-47FA-8D57-91E810627D59}">
      <dsp:nvSpPr>
        <dsp:cNvPr id="0" name=""/>
        <dsp:cNvSpPr/>
      </dsp:nvSpPr>
      <dsp:spPr>
        <a:xfrm>
          <a:off x="411480" y="1606680"/>
          <a:ext cx="5303549" cy="10036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schemeClr val="bg2">
                  <a:lumMod val="50000"/>
                </a:schemeClr>
              </a:solidFill>
              <a:latin typeface="Arial" panose="020B0604020202020204" pitchFamily="34" charset="0"/>
              <a:cs typeface="Arial" panose="020B0604020202020204" pitchFamily="34" charset="0"/>
            </a:rPr>
            <a:t>Test / Analyze</a:t>
          </a:r>
        </a:p>
      </dsp:txBody>
      <dsp:txXfrm>
        <a:off x="460476" y="1655676"/>
        <a:ext cx="5205557" cy="905688"/>
      </dsp:txXfrm>
    </dsp:sp>
    <dsp:sp modelId="{BB1AF58D-31F0-40CB-BA2C-D91DD518D167}">
      <dsp:nvSpPr>
        <dsp:cNvPr id="0" name=""/>
        <dsp:cNvSpPr/>
      </dsp:nvSpPr>
      <dsp:spPr>
        <a:xfrm>
          <a:off x="0" y="3650760"/>
          <a:ext cx="8229600" cy="8568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4DC75-4BEC-4E28-98D1-9549680A8615}">
      <dsp:nvSpPr>
        <dsp:cNvPr id="0" name=""/>
        <dsp:cNvSpPr/>
      </dsp:nvSpPr>
      <dsp:spPr>
        <a:xfrm>
          <a:off x="411480" y="3148920"/>
          <a:ext cx="5303549" cy="10036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schemeClr val="bg2">
                  <a:lumMod val="50000"/>
                </a:schemeClr>
              </a:solidFill>
              <a:latin typeface="Arial" panose="020B0604020202020204" pitchFamily="34" charset="0"/>
              <a:cs typeface="Arial" panose="020B0604020202020204" pitchFamily="34" charset="0"/>
            </a:rPr>
            <a:t>Examine results</a:t>
          </a:r>
          <a:endParaRPr lang="en-US" sz="2900" b="0" kern="1200" dirty="0">
            <a:solidFill>
              <a:schemeClr val="bg2">
                <a:lumMod val="50000"/>
              </a:schemeClr>
            </a:solidFill>
            <a:latin typeface="Arial" panose="020B0604020202020204" pitchFamily="34" charset="0"/>
            <a:cs typeface="Arial" panose="020B0604020202020204" pitchFamily="34" charset="0"/>
          </a:endParaRPr>
        </a:p>
      </dsp:txBody>
      <dsp:txXfrm>
        <a:off x="460476" y="3197916"/>
        <a:ext cx="5205557"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18AFE3-24BA-4866-8630-B6BBB375FFED}" type="slidenum">
              <a:rPr lang="en-US"/>
              <a:pPr>
                <a:defRPr/>
              </a:pPr>
              <a:t>‹#›</a:t>
            </a:fld>
            <a:endParaRPr lang="en-US"/>
          </a:p>
        </p:txBody>
      </p:sp>
    </p:spTree>
    <p:extLst>
      <p:ext uri="{BB962C8B-B14F-4D97-AF65-F5344CB8AC3E}">
        <p14:creationId xmlns:p14="http://schemas.microsoft.com/office/powerpoint/2010/main" val="224382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27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BE9E70AF-BC8A-4A54-90C0-CD734811CCF5}"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36B5FF-4981-4C8D-B06E-5C6C22D61BE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EC3B0-AB1F-4899-80FB-4B7F21F364A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49C5F126-461E-49E6-AE94-CDF3DF7BA195}"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86FF35-9743-4AAD-BF8F-230A478A3075}"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9A0127-9779-4FC3-BAE8-00589BFA2CDB}"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9E71DFA2-68AD-4200-8B65-E8A5BBCA7B78}"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4B8071-A805-4CEB-8321-AB17884FBE96}"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8BA3A4-54F8-401A-9C7E-BF1C461BF53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DF5F2837-7D79-4800-98FB-0027BC6051C0}"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E36C5CCD-90A3-46FE-A3AE-045134D40850}"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9C55C633-53A6-4291-8E43-6125112571B6}"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7500" lnSpcReduction="20000"/>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74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1529064"/>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sz="3600" dirty="0">
                <a:solidFill>
                  <a:schemeClr val="bg1">
                    <a:lumMod val="95000"/>
                    <a:lumOff val="5000"/>
                  </a:schemeClr>
                </a:solidFill>
                <a:latin typeface="Arial" panose="020B0604020202020204" pitchFamily="34" charset="0"/>
                <a:cs typeface="Arial" panose="020B0604020202020204" pitchFamily="34" charset="0"/>
              </a:rPr>
              <a:t>Scientific method</a:t>
            </a:r>
            <a:br>
              <a:rPr lang="en-US" sz="3600" dirty="0">
                <a:solidFill>
                  <a:schemeClr val="bg1">
                    <a:lumMod val="95000"/>
                    <a:lumOff val="5000"/>
                  </a:schemeClr>
                </a:solidFill>
                <a:latin typeface="Arial" panose="020B0604020202020204" pitchFamily="34" charset="0"/>
                <a:cs typeface="Arial" panose="020B0604020202020204" pitchFamily="34" charset="0"/>
              </a:rPr>
            </a:br>
            <a:r>
              <a:rPr lang="en-US" sz="3600" dirty="0">
                <a:solidFill>
                  <a:schemeClr val="bg1">
                    <a:lumMod val="95000"/>
                    <a:lumOff val="5000"/>
                  </a:schemeClr>
                </a:solidFill>
                <a:latin typeface="Arial" panose="020B0604020202020204" pitchFamily="34" charset="0"/>
                <a:cs typeface="Arial" panose="020B0604020202020204" pitchFamily="34" charset="0"/>
              </a:rPr>
              <a:t>Start: observe / ask a question</a:t>
            </a:r>
          </a:p>
        </p:txBody>
      </p:sp>
    </p:spTree>
    <p:extLst>
      <p:ext uri="{BB962C8B-B14F-4D97-AF65-F5344CB8AC3E}">
        <p14:creationId xmlns:p14="http://schemas.microsoft.com/office/powerpoint/2010/main" val="254134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normAutofit/>
          </a:bodyPr>
          <a:lstStyle/>
          <a:p>
            <a:pPr marL="347663" indent="-347663">
              <a:spcBef>
                <a:spcPts val="600"/>
              </a:spcBef>
              <a:spcAft>
                <a:spcPts val="600"/>
              </a:spcAft>
              <a:buNone/>
            </a:pPr>
            <a:r>
              <a:rPr lang="en-US" sz="2400" dirty="0">
                <a:latin typeface="Arial" panose="020B0604020202020204" pitchFamily="34" charset="0"/>
                <a:cs typeface="Arial" panose="020B0604020202020204" pitchFamily="34" charset="0"/>
              </a:rPr>
              <a:t>1. </a:t>
            </a:r>
            <a:r>
              <a:rPr lang="en-US" sz="2800" dirty="0">
                <a:solidFill>
                  <a:schemeClr val="bg1">
                    <a:lumMod val="95000"/>
                    <a:lumOff val="5000"/>
                  </a:schemeClr>
                </a:solidFill>
                <a:latin typeface="Arial" panose="020B0604020202020204" pitchFamily="34" charset="0"/>
                <a:cs typeface="Arial" panose="020B0604020202020204" pitchFamily="34" charset="0"/>
              </a:rPr>
              <a:t>Where did matter come from to allow their ‘existence’ in the first place?</a:t>
            </a:r>
          </a:p>
          <a:p>
            <a:pPr marL="347663" indent="-347663">
              <a:spcBef>
                <a:spcPts val="600"/>
              </a:spcBef>
              <a:spcAft>
                <a:spcPts val="600"/>
              </a:spcAft>
              <a:buNone/>
            </a:pPr>
            <a:r>
              <a:rPr lang="en-US" sz="2000" dirty="0">
                <a:latin typeface="Arial" panose="020B0604020202020204" pitchFamily="34" charset="0"/>
                <a:cs typeface="Arial" panose="020B0604020202020204" pitchFamily="34" charset="0"/>
              </a:rPr>
              <a:t>2. </a:t>
            </a:r>
            <a:r>
              <a:rPr lang="en-US" sz="2800" dirty="0">
                <a:solidFill>
                  <a:schemeClr val="bg1">
                    <a:lumMod val="95000"/>
                    <a:lumOff val="5000"/>
                  </a:schemeClr>
                </a:solidFill>
                <a:latin typeface="Arial" panose="020B0604020202020204" pitchFamily="34" charset="0"/>
                <a:cs typeface="Arial" panose="020B0604020202020204" pitchFamily="34" charset="0"/>
              </a:rPr>
              <a:t>Does scientific method observe some-thing coming from </a:t>
            </a:r>
            <a:r>
              <a:rPr lang="en-US" sz="2800" dirty="0">
                <a:solidFill>
                  <a:schemeClr val="bg1"/>
                </a:solidFill>
                <a:latin typeface="Arial" panose="020B0604020202020204" pitchFamily="34" charset="0"/>
                <a:cs typeface="Arial" panose="020B0604020202020204" pitchFamily="34" charset="0"/>
              </a:rPr>
              <a:t>nothing</a:t>
            </a:r>
            <a:r>
              <a:rPr lang="en-US" sz="2800" dirty="0">
                <a:solidFill>
                  <a:schemeClr val="bg1">
                    <a:lumMod val="95000"/>
                    <a:lumOff val="5000"/>
                  </a:schemeClr>
                </a:solidFill>
                <a:latin typeface="Arial" panose="020B0604020202020204" pitchFamily="34" charset="0"/>
                <a:cs typeface="Arial" panose="020B0604020202020204" pitchFamily="34" charset="0"/>
              </a:rPr>
              <a:t>?</a:t>
            </a:r>
          </a:p>
          <a:p>
            <a:pPr marL="347663" indent="-347663">
              <a:spcBef>
                <a:spcPts val="0"/>
              </a:spcBef>
              <a:spcAft>
                <a:spcPts val="600"/>
              </a:spcAft>
              <a:buNone/>
            </a:pPr>
            <a:r>
              <a:rPr lang="en-US" sz="2400" dirty="0">
                <a:solidFill>
                  <a:srgbClr val="FFFF00"/>
                </a:solidFill>
                <a:latin typeface="Arial" panose="020B0604020202020204" pitchFamily="34" charset="0"/>
                <a:cs typeface="Arial" panose="020B0604020202020204" pitchFamily="34" charset="0"/>
              </a:rPr>
              <a:t>3. </a:t>
            </a:r>
            <a:r>
              <a:rPr lang="en-US" sz="3200" dirty="0">
                <a:solidFill>
                  <a:schemeClr val="bg1">
                    <a:lumMod val="95000"/>
                    <a:lumOff val="5000"/>
                  </a:schemeClr>
                </a:solidFill>
                <a:latin typeface="Arial" panose="020B0604020202020204" pitchFamily="34" charset="0"/>
                <a:cs typeface="Arial" panose="020B0604020202020204" pitchFamily="34" charset="0"/>
              </a:rPr>
              <a:t>How do skeptics react to Lord’s miracles?</a:t>
            </a:r>
          </a:p>
          <a:p>
            <a:pPr lvl="1">
              <a:spcBef>
                <a:spcPts val="0"/>
              </a:spcBef>
              <a:spcAft>
                <a:spcPts val="600"/>
              </a:spcAft>
              <a:buBlip>
                <a:blip r:embed="rId2"/>
              </a:buBlip>
            </a:pPr>
            <a:r>
              <a:rPr lang="en-US" sz="3200" dirty="0">
                <a:solidFill>
                  <a:schemeClr val="bg1">
                    <a:lumMod val="95000"/>
                    <a:lumOff val="5000"/>
                  </a:schemeClr>
                </a:solidFill>
                <a:latin typeface="Arial" panose="020B0604020202020204" pitchFamily="34" charset="0"/>
                <a:cs typeface="Arial" panose="020B0604020202020204" pitchFamily="34" charset="0"/>
              </a:rPr>
              <a:t>“Contrary to our normal </a:t>
            </a:r>
            <a:r>
              <a:rPr lang="en-US" sz="3200" dirty="0">
                <a:solidFill>
                  <a:srgbClr val="800000"/>
                </a:solidFill>
                <a:latin typeface="Arial" panose="020B0604020202020204" pitchFamily="34" charset="0"/>
                <a:cs typeface="Arial" panose="020B0604020202020204" pitchFamily="34" charset="0"/>
              </a:rPr>
              <a:t>experience</a:t>
            </a:r>
            <a:r>
              <a:rPr lang="en-US" sz="3200" dirty="0">
                <a:solidFill>
                  <a:schemeClr val="bg1">
                    <a:lumMod val="95000"/>
                    <a:lumOff val="5000"/>
                  </a:schemeClr>
                </a:solidFill>
                <a:latin typeface="Arial" panose="020B0604020202020204" pitchFamily="34" charset="0"/>
                <a:cs typeface="Arial" panose="020B0604020202020204" pitchFamily="34" charset="0"/>
              </a:rPr>
              <a:t>”</a:t>
            </a:r>
          </a:p>
          <a:p>
            <a:pPr lvl="1">
              <a:spcBef>
                <a:spcPts val="0"/>
              </a:spcBef>
              <a:spcAft>
                <a:spcPts val="600"/>
              </a:spcAft>
              <a:buBlip>
                <a:blip r:embed="rId2"/>
              </a:buBlip>
            </a:pPr>
            <a:r>
              <a:rPr lang="en-US" sz="3200"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a:t>
            </a:r>
            <a:r>
              <a:rPr lang="en-US" sz="3200" dirty="0">
                <a:solidFill>
                  <a:schemeClr val="bg1">
                    <a:lumMod val="95000"/>
                    <a:lumOff val="5000"/>
                  </a:schemeClr>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experience</a:t>
            </a:r>
            <a:r>
              <a:rPr lang="en-US" sz="3200" dirty="0">
                <a:solidFill>
                  <a:schemeClr val="bg1">
                    <a:lumMod val="95000"/>
                    <a:lumOff val="5000"/>
                  </a:schemeClr>
                </a:solidFill>
                <a:latin typeface="Arial" panose="020B0604020202020204" pitchFamily="34" charset="0"/>
                <a:cs typeface="Arial" panose="020B0604020202020204" pitchFamily="34" charset="0"/>
              </a:rPr>
              <a:t> is a “</a:t>
            </a:r>
            <a:r>
              <a:rPr lang="en-US" sz="3200" dirty="0">
                <a:solidFill>
                  <a:srgbClr val="800000"/>
                </a:solidFill>
                <a:latin typeface="Arial" panose="020B0604020202020204" pitchFamily="34" charset="0"/>
                <a:cs typeface="Arial" panose="020B0604020202020204" pitchFamily="34" charset="0"/>
              </a:rPr>
              <a:t>tiny fraction </a:t>
            </a:r>
            <a:r>
              <a:rPr lang="en-US" sz="3200" dirty="0">
                <a:solidFill>
                  <a:schemeClr val="bg1">
                    <a:lumMod val="95000"/>
                    <a:lumOff val="5000"/>
                  </a:schemeClr>
                </a:solidFill>
                <a:latin typeface="Arial" panose="020B0604020202020204" pitchFamily="34" charset="0"/>
                <a:cs typeface="Arial" panose="020B0604020202020204" pitchFamily="34" charset="0"/>
              </a:rPr>
              <a:t>of reality”?</a:t>
            </a:r>
          </a:p>
          <a:p>
            <a:pPr lvl="1">
              <a:spcAft>
                <a:spcPts val="600"/>
              </a:spcAft>
              <a:buFont typeface="Wingdings" panose="05000000000000000000" pitchFamily="2" charset="2"/>
              <a:buChar char="Ø"/>
            </a:pPr>
            <a:endParaRPr lang="en-US" sz="3200" dirty="0">
              <a:solidFill>
                <a:schemeClr val="bg2">
                  <a:lumMod val="75000"/>
                </a:schemeClr>
              </a:solidFill>
            </a:endParaRPr>
          </a:p>
        </p:txBody>
      </p:sp>
      <p:sp>
        <p:nvSpPr>
          <p:cNvPr id="2" name="Title 1"/>
          <p:cNvSpPr>
            <a:spLocks noGrp="1"/>
          </p:cNvSpPr>
          <p:nvPr>
            <p:ph type="title"/>
          </p:nvPr>
        </p:nvSpPr>
        <p:spPr>
          <a:xfrm>
            <a:off x="457200" y="457200"/>
            <a:ext cx="8229600" cy="1219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Did earth, stars, humans</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come from nothing?</a:t>
            </a:r>
          </a:p>
        </p:txBody>
      </p:sp>
    </p:spTree>
    <p:extLst>
      <p:ext uri="{BB962C8B-B14F-4D97-AF65-F5344CB8AC3E}">
        <p14:creationId xmlns:p14="http://schemas.microsoft.com/office/powerpoint/2010/main" val="21791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AppData\Local\Microsoft\Windows\Temporary Internet Files\Content.IE5\9R7YI149\MC9003266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886" y="2438400"/>
            <a:ext cx="1981200" cy="30515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bwMode="auto">
          <a:xfrm>
            <a:off x="5791200" y="838200"/>
            <a:ext cx="3200400" cy="5121206"/>
          </a:xfrm>
          <a:prstGeom prst="wedgeEllipseCallout">
            <a:avLst>
              <a:gd name="adj1" fmla="val -99954"/>
              <a:gd name="adj2" fmla="val 12065"/>
            </a:avLst>
          </a:prstGeom>
          <a:solidFill>
            <a:srgbClr val="CCECFF"/>
          </a:solidFill>
          <a:ln w="3175" cap="flat" cmpd="sng" algn="ctr">
            <a:solidFill>
              <a:schemeClr val="bg2">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2">
                    <a:lumMod val="50000"/>
                  </a:schemeClr>
                </a:solidFill>
                <a:effectLst/>
                <a:latin typeface="Calibri" panose="020F0502020204030204" pitchFamily="34" charset="0"/>
              </a:rPr>
              <a:t>“Don’t believe</a:t>
            </a:r>
            <a:r>
              <a:rPr kumimoji="0" lang="en-US" sz="3200" b="1" i="0" u="none" strike="noStrike" cap="none" normalizeH="0" dirty="0">
                <a:ln>
                  <a:noFill/>
                </a:ln>
                <a:solidFill>
                  <a:schemeClr val="bg2">
                    <a:lumMod val="50000"/>
                  </a:schemeClr>
                </a:solidFill>
                <a:effectLst/>
                <a:latin typeface="Calibri" panose="020F0502020204030204" pitchFamily="34" charset="0"/>
              </a:rPr>
              <a:t> </a:t>
            </a:r>
            <a:r>
              <a:rPr lang="en-US" sz="3200" b="1" dirty="0">
                <a:solidFill>
                  <a:schemeClr val="bg2">
                    <a:lumMod val="50000"/>
                  </a:schemeClr>
                </a:solidFill>
                <a:latin typeface="Calibri" panose="020F0502020204030204" pitchFamily="34" charset="0"/>
              </a:rPr>
              <a:t>Lord’</a:t>
            </a:r>
            <a:r>
              <a:rPr kumimoji="0" lang="en-US" sz="3200" b="1" i="0" u="none" strike="noStrike" cap="none" normalizeH="0" dirty="0">
                <a:ln>
                  <a:noFill/>
                </a:ln>
                <a:solidFill>
                  <a:schemeClr val="bg2">
                    <a:lumMod val="50000"/>
                  </a:schemeClr>
                </a:solidFill>
                <a:effectLst/>
                <a:latin typeface="Calibri" panose="020F0502020204030204" pitchFamily="34" charset="0"/>
              </a:rPr>
              <a:t>s miracles; they are contrary to our e</a:t>
            </a:r>
            <a:r>
              <a:rPr kumimoji="0" lang="en-US" sz="3200" b="1" i="0" u="none" strike="noStrike" cap="none" normalizeH="0" baseline="0" dirty="0">
                <a:ln>
                  <a:noFill/>
                </a:ln>
                <a:solidFill>
                  <a:schemeClr val="bg2">
                    <a:lumMod val="50000"/>
                  </a:schemeClr>
                </a:solidFill>
                <a:effectLst/>
                <a:latin typeface="Calibri" panose="020F0502020204030204" pitchFamily="34" charset="0"/>
              </a:rPr>
              <a:t>xperience” </a:t>
            </a:r>
          </a:p>
        </p:txBody>
      </p:sp>
      <p:sp>
        <p:nvSpPr>
          <p:cNvPr id="6" name="Oval Callout 5"/>
          <p:cNvSpPr/>
          <p:nvPr/>
        </p:nvSpPr>
        <p:spPr bwMode="auto">
          <a:xfrm flipH="1">
            <a:off x="152400" y="838200"/>
            <a:ext cx="3200400" cy="5121206"/>
          </a:xfrm>
          <a:prstGeom prst="wedgeEllipseCallout">
            <a:avLst>
              <a:gd name="adj1" fmla="val -89069"/>
              <a:gd name="adj2" fmla="val 24252"/>
            </a:avLst>
          </a:prstGeom>
          <a:solidFill>
            <a:srgbClr val="CCECFF"/>
          </a:solidFill>
          <a:ln w="3175" cap="flat" cmpd="sng" algn="ctr">
            <a:solidFill>
              <a:schemeClr val="bg2">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2">
                    <a:lumMod val="50000"/>
                  </a:schemeClr>
                </a:solidFill>
                <a:effectLst/>
                <a:latin typeface="Calibri" panose="020F0502020204030204" pitchFamily="34" charset="0"/>
              </a:rPr>
              <a:t>“Normal </a:t>
            </a:r>
            <a:r>
              <a:rPr kumimoji="0" lang="en-US" sz="3200" b="1" i="0" u="none" strike="noStrike" cap="none" normalizeH="0" dirty="0">
                <a:ln>
                  <a:noFill/>
                </a:ln>
                <a:solidFill>
                  <a:schemeClr val="bg2">
                    <a:lumMod val="50000"/>
                  </a:schemeClr>
                </a:solidFill>
                <a:effectLst/>
                <a:latin typeface="Calibri" panose="020F0502020204030204" pitchFamily="34" charset="0"/>
              </a:rPr>
              <a:t>e</a:t>
            </a:r>
            <a:r>
              <a:rPr kumimoji="0" lang="en-US" sz="3200" b="1" i="0" u="none" strike="noStrike" cap="none" normalizeH="0" baseline="0" dirty="0">
                <a:ln>
                  <a:noFill/>
                </a:ln>
                <a:solidFill>
                  <a:schemeClr val="bg2">
                    <a:lumMod val="50000"/>
                  </a:schemeClr>
                </a:solidFill>
                <a:effectLst/>
                <a:latin typeface="Calibri" panose="020F0502020204030204" pitchFamily="34" charset="0"/>
              </a:rPr>
              <a:t>xperiences (a fraction</a:t>
            </a:r>
            <a:r>
              <a:rPr kumimoji="0" lang="en-US" sz="3200" b="1" i="0" u="none" strike="noStrike" cap="none" normalizeH="0" dirty="0">
                <a:ln>
                  <a:noFill/>
                </a:ln>
                <a:solidFill>
                  <a:schemeClr val="bg2">
                    <a:lumMod val="50000"/>
                  </a:schemeClr>
                </a:solidFill>
                <a:effectLst/>
                <a:latin typeface="Calibri" panose="020F0502020204030204" pitchFamily="34" charset="0"/>
              </a:rPr>
              <a:t> of reality) </a:t>
            </a:r>
            <a:r>
              <a:rPr kumimoji="0" lang="en-US" sz="3200" b="1" i="0" u="none" strike="noStrike" cap="none" normalizeH="0" baseline="0" dirty="0">
                <a:ln>
                  <a:noFill/>
                </a:ln>
                <a:solidFill>
                  <a:schemeClr val="bg2">
                    <a:lumMod val="50000"/>
                  </a:schemeClr>
                </a:solidFill>
                <a:effectLst/>
                <a:latin typeface="Calibri" panose="020F0502020204030204" pitchFamily="34" charset="0"/>
              </a:rPr>
              <a:t>might produce matter from nothing” </a:t>
            </a:r>
          </a:p>
        </p:txBody>
      </p:sp>
      <p:cxnSp>
        <p:nvCxnSpPr>
          <p:cNvPr id="3" name="Straight Connector 2"/>
          <p:cNvCxnSpPr/>
          <p:nvPr/>
        </p:nvCxnSpPr>
        <p:spPr bwMode="auto">
          <a:xfrm>
            <a:off x="6582228" y="3340747"/>
            <a:ext cx="1524000" cy="0"/>
          </a:xfrm>
          <a:prstGeom prst="line">
            <a:avLst/>
          </a:prstGeom>
          <a:solidFill>
            <a:schemeClr val="accent1"/>
          </a:solidFill>
          <a:ln w="3810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93054" y="4800600"/>
            <a:ext cx="1193802" cy="0"/>
          </a:xfrm>
          <a:prstGeom prst="line">
            <a:avLst/>
          </a:prstGeom>
          <a:solidFill>
            <a:schemeClr val="accent1"/>
          </a:solidFill>
          <a:ln w="3810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95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p>
            <a:pPr marL="0" indent="0">
              <a:spcAft>
                <a:spcPts val="600"/>
              </a:spcAft>
              <a:buNone/>
            </a:pPr>
            <a:endParaRPr lang="en-US" sz="3200" dirty="0"/>
          </a:p>
        </p:txBody>
      </p:sp>
      <p:sp>
        <p:nvSpPr>
          <p:cNvPr id="2" name="Title 1"/>
          <p:cNvSpPr>
            <a:spLocks noGrp="1"/>
          </p:cNvSpPr>
          <p:nvPr>
            <p:ph type="title"/>
          </p:nvPr>
        </p:nvSpPr>
        <p:spPr>
          <a:xfrm>
            <a:off x="457200" y="457200"/>
            <a:ext cx="8229600" cy="7620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How to explain the house?</a:t>
            </a:r>
          </a:p>
        </p:txBody>
      </p:sp>
      <p:pic>
        <p:nvPicPr>
          <p:cNvPr id="3074" name="Picture 2" descr="C:\Users\Owner\AppData\Local\Microsoft\Windows\Temporary Internet Files\Content.IE5\9R7YI149\MP9004482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09" y="1295400"/>
            <a:ext cx="7377819" cy="4904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675243" y="1295400"/>
            <a:ext cx="7801429"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5">
                    <a:lumMod val="50000"/>
                  </a:schemeClr>
                </a:solidFill>
                <a:effectLst/>
                <a:latin typeface="Arial" charset="0"/>
              </a:rPr>
              <a:t>1.  </a:t>
            </a:r>
            <a:r>
              <a:rPr kumimoji="0" lang="en-US" sz="3200" i="0" u="none" strike="noStrike" cap="none" normalizeH="0" baseline="0" dirty="0">
                <a:ln>
                  <a:noFill/>
                </a:ln>
                <a:solidFill>
                  <a:schemeClr val="bg1"/>
                </a:solidFill>
                <a:effectLst/>
                <a:latin typeface="Arial" charset="0"/>
              </a:rPr>
              <a:t>Illusion?  (mirage; medicine)</a:t>
            </a:r>
          </a:p>
        </p:txBody>
      </p:sp>
      <p:sp>
        <p:nvSpPr>
          <p:cNvPr id="7" name="Rectangle 6"/>
          <p:cNvSpPr/>
          <p:nvPr/>
        </p:nvSpPr>
        <p:spPr bwMode="auto">
          <a:xfrm>
            <a:off x="675242" y="1905000"/>
            <a:ext cx="7801429"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accent5">
                    <a:lumMod val="50000"/>
                  </a:schemeClr>
                </a:solidFill>
              </a:rPr>
              <a:t>2</a:t>
            </a:r>
            <a:r>
              <a:rPr kumimoji="0" lang="en-US" sz="2400" i="0" u="none" strike="noStrike" cap="none" normalizeH="0" baseline="0" dirty="0">
                <a:ln>
                  <a:noFill/>
                </a:ln>
                <a:solidFill>
                  <a:schemeClr val="accent5">
                    <a:lumMod val="50000"/>
                  </a:schemeClr>
                </a:solidFill>
                <a:effectLst/>
              </a:rPr>
              <a:t>.  </a:t>
            </a:r>
            <a:r>
              <a:rPr kumimoji="0" lang="en-US" sz="3200" i="0" u="none" strike="noStrike" cap="none" normalizeH="0" baseline="0" dirty="0">
                <a:ln>
                  <a:noFill/>
                </a:ln>
                <a:solidFill>
                  <a:schemeClr val="bg1"/>
                </a:solidFill>
                <a:effectLst/>
                <a:latin typeface="Arial" charset="0"/>
              </a:rPr>
              <a:t>Eternal?  (self-existent)   Entropy</a:t>
            </a:r>
          </a:p>
        </p:txBody>
      </p:sp>
      <p:sp>
        <p:nvSpPr>
          <p:cNvPr id="8" name="Rectangle 7"/>
          <p:cNvSpPr/>
          <p:nvPr/>
        </p:nvSpPr>
        <p:spPr bwMode="auto">
          <a:xfrm>
            <a:off x="675241" y="2514600"/>
            <a:ext cx="7801429"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5">
                    <a:lumMod val="50000"/>
                  </a:schemeClr>
                </a:solidFill>
                <a:effectLst/>
                <a:latin typeface="Arial" charset="0"/>
              </a:rPr>
              <a:t>3.  </a:t>
            </a:r>
            <a:r>
              <a:rPr kumimoji="0" lang="en-US" sz="3200" i="0" u="none" strike="noStrike" cap="none" normalizeH="0" baseline="0" dirty="0">
                <a:ln>
                  <a:noFill/>
                </a:ln>
                <a:solidFill>
                  <a:schemeClr val="bg1"/>
                </a:solidFill>
                <a:effectLst/>
                <a:latin typeface="Arial" charset="0"/>
              </a:rPr>
              <a:t>Created itself? </a:t>
            </a:r>
            <a:r>
              <a:rPr kumimoji="0" lang="en-US" sz="3000" i="0" u="none" strike="noStrike" cap="none" normalizeH="0" baseline="0" dirty="0">
                <a:ln>
                  <a:noFill/>
                </a:ln>
                <a:solidFill>
                  <a:schemeClr val="bg1"/>
                </a:solidFill>
                <a:effectLst/>
                <a:latin typeface="Arial" charset="0"/>
              </a:rPr>
              <a:t>(law of non-contradiction)</a:t>
            </a:r>
          </a:p>
        </p:txBody>
      </p:sp>
      <p:sp>
        <p:nvSpPr>
          <p:cNvPr id="9" name="Rectangle 8"/>
          <p:cNvSpPr/>
          <p:nvPr/>
        </p:nvSpPr>
        <p:spPr bwMode="auto">
          <a:xfrm>
            <a:off x="675240" y="3124200"/>
            <a:ext cx="7801429"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5">
                    <a:lumMod val="50000"/>
                  </a:schemeClr>
                </a:solidFill>
                <a:effectLst/>
                <a:latin typeface="Arial" charset="0"/>
              </a:rPr>
              <a:t>4.  </a:t>
            </a:r>
            <a:r>
              <a:rPr lang="en-US" sz="3200" dirty="0">
                <a:solidFill>
                  <a:schemeClr val="bg1"/>
                </a:solidFill>
              </a:rPr>
              <a:t>Intelligent designer</a:t>
            </a:r>
            <a:r>
              <a:rPr kumimoji="0" lang="en-US" sz="3200" i="0" u="none" strike="noStrike" cap="none" normalizeH="0" baseline="0" dirty="0">
                <a:ln>
                  <a:noFill/>
                </a:ln>
                <a:solidFill>
                  <a:schemeClr val="bg2">
                    <a:lumMod val="75000"/>
                  </a:schemeClr>
                </a:solidFill>
                <a:effectLst/>
              </a:rPr>
              <a:t>?  </a:t>
            </a:r>
            <a:r>
              <a:rPr kumimoji="0" lang="en-US" sz="3200" i="0" u="none" strike="noStrike" cap="none" normalizeH="0" baseline="0" dirty="0">
                <a:ln>
                  <a:noFill/>
                </a:ln>
                <a:solidFill>
                  <a:schemeClr val="bg1"/>
                </a:solidFill>
                <a:effectLst/>
              </a:rPr>
              <a:t>(Hb.3:4;</a:t>
            </a:r>
            <a:r>
              <a:rPr kumimoji="0" lang="en-US" sz="3200" i="0" u="none" strike="noStrike" cap="none" normalizeH="0" dirty="0">
                <a:ln>
                  <a:noFill/>
                </a:ln>
                <a:solidFill>
                  <a:schemeClr val="bg1"/>
                </a:solidFill>
                <a:effectLst/>
              </a:rPr>
              <a:t> 11:3)</a:t>
            </a:r>
            <a:endParaRPr kumimoji="0" lang="en-US" sz="32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101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p>
            <a:pPr marL="0" indent="0">
              <a:spcAft>
                <a:spcPts val="600"/>
              </a:spcAft>
              <a:buNone/>
            </a:pPr>
            <a:endParaRPr lang="en-US" sz="4800" dirty="0"/>
          </a:p>
        </p:txBody>
      </p:sp>
      <p:sp>
        <p:nvSpPr>
          <p:cNvPr id="2" name="Title 1"/>
          <p:cNvSpPr>
            <a:spLocks noGrp="1"/>
          </p:cNvSpPr>
          <p:nvPr>
            <p:ph type="title"/>
          </p:nvPr>
        </p:nvSpPr>
        <p:spPr>
          <a:xfrm>
            <a:off x="457200" y="457200"/>
            <a:ext cx="8229600" cy="381000"/>
          </a:xfrm>
        </p:spPr>
        <p:txBody>
          <a:bodyPr>
            <a:noAutofit/>
          </a:bodyPr>
          <a:lstStyle/>
          <a:p>
            <a:pPr algn="ctr"/>
            <a:r>
              <a:rPr lang="en-US" sz="3600" dirty="0">
                <a:solidFill>
                  <a:schemeClr val="bg1"/>
                </a:solidFill>
                <a:latin typeface="Arial" panose="020B0604020202020204" pitchFamily="34" charset="0"/>
                <a:cs typeface="Arial" panose="020B0604020202020204" pitchFamily="34" charset="0"/>
              </a:rPr>
              <a:t>How to explain the stars?</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090" y="990600"/>
            <a:ext cx="521208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85800" y="990600"/>
            <a:ext cx="7772400"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5">
                    <a:lumMod val="50000"/>
                  </a:schemeClr>
                </a:solidFill>
                <a:effectLst/>
                <a:latin typeface="Arial" charset="0"/>
              </a:rPr>
              <a:t>1.  </a:t>
            </a:r>
            <a:r>
              <a:rPr kumimoji="0" lang="en-US" sz="3200" i="0" u="none" strike="noStrike" cap="none" normalizeH="0" baseline="0" dirty="0">
                <a:ln>
                  <a:noFill/>
                </a:ln>
                <a:solidFill>
                  <a:schemeClr val="bg1"/>
                </a:solidFill>
                <a:effectLst/>
                <a:latin typeface="Arial" charset="0"/>
              </a:rPr>
              <a:t>Illusion?  (mirage; medicine)</a:t>
            </a:r>
          </a:p>
        </p:txBody>
      </p:sp>
      <p:sp>
        <p:nvSpPr>
          <p:cNvPr id="7" name="Rectangle 6"/>
          <p:cNvSpPr/>
          <p:nvPr/>
        </p:nvSpPr>
        <p:spPr bwMode="auto">
          <a:xfrm>
            <a:off x="685799" y="1600200"/>
            <a:ext cx="7772400"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accent5">
                    <a:lumMod val="50000"/>
                  </a:schemeClr>
                </a:solidFill>
              </a:rPr>
              <a:t>2</a:t>
            </a:r>
            <a:r>
              <a:rPr kumimoji="0" lang="en-US" sz="2400" i="0" u="none" strike="noStrike" cap="none" normalizeH="0" baseline="0" dirty="0">
                <a:ln>
                  <a:noFill/>
                </a:ln>
                <a:solidFill>
                  <a:schemeClr val="accent5">
                    <a:lumMod val="50000"/>
                  </a:schemeClr>
                </a:solidFill>
                <a:effectLst/>
              </a:rPr>
              <a:t>.  </a:t>
            </a:r>
            <a:r>
              <a:rPr kumimoji="0" lang="en-US" sz="3200" i="0" u="none" strike="noStrike" cap="none" normalizeH="0" baseline="0" dirty="0">
                <a:ln>
                  <a:noFill/>
                </a:ln>
                <a:solidFill>
                  <a:schemeClr val="bg1"/>
                </a:solidFill>
                <a:effectLst/>
                <a:latin typeface="Arial" charset="0"/>
              </a:rPr>
              <a:t>Eternal?  (self-existent)   Entropy</a:t>
            </a:r>
          </a:p>
        </p:txBody>
      </p:sp>
      <p:sp>
        <p:nvSpPr>
          <p:cNvPr id="8" name="Rectangle 7"/>
          <p:cNvSpPr/>
          <p:nvPr/>
        </p:nvSpPr>
        <p:spPr bwMode="auto">
          <a:xfrm>
            <a:off x="685798" y="2209800"/>
            <a:ext cx="7772400"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Arial" charset="0"/>
              </a:rPr>
              <a:t>3.  </a:t>
            </a:r>
            <a:r>
              <a:rPr kumimoji="0" lang="en-US" sz="3200" i="0" u="none" strike="noStrike" cap="none" normalizeH="0" baseline="0" dirty="0">
                <a:ln>
                  <a:noFill/>
                </a:ln>
                <a:solidFill>
                  <a:schemeClr val="bg1"/>
                </a:solidFill>
                <a:effectLst/>
                <a:latin typeface="Arial" charset="0"/>
              </a:rPr>
              <a:t>Created itself? </a:t>
            </a:r>
            <a:r>
              <a:rPr kumimoji="0" lang="en-US" sz="3000" i="0" u="none" strike="noStrike" cap="none" normalizeH="0" baseline="0" dirty="0">
                <a:ln>
                  <a:noFill/>
                </a:ln>
                <a:solidFill>
                  <a:schemeClr val="bg1"/>
                </a:solidFill>
                <a:effectLst/>
                <a:latin typeface="Arial" charset="0"/>
              </a:rPr>
              <a:t>(law of non-contradiction)</a:t>
            </a:r>
          </a:p>
        </p:txBody>
      </p:sp>
      <p:sp>
        <p:nvSpPr>
          <p:cNvPr id="9" name="Rectangle 8"/>
          <p:cNvSpPr/>
          <p:nvPr/>
        </p:nvSpPr>
        <p:spPr bwMode="auto">
          <a:xfrm>
            <a:off x="685797" y="2819400"/>
            <a:ext cx="7772400" cy="533400"/>
          </a:xfrm>
          <a:prstGeom prst="rect">
            <a:avLst/>
          </a:prstGeom>
          <a:blipFill>
            <a:blip r:embed="rId3"/>
            <a:tile tx="0" ty="0" sx="100000" sy="100000" flip="none" algn="tl"/>
          </a:blip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5">
                    <a:lumMod val="50000"/>
                  </a:schemeClr>
                </a:solidFill>
                <a:effectLst/>
                <a:latin typeface="Arial" charset="0"/>
              </a:rPr>
              <a:t>4.  </a:t>
            </a:r>
            <a:r>
              <a:rPr lang="en-US" sz="3200" dirty="0">
                <a:solidFill>
                  <a:schemeClr val="bg1"/>
                </a:solidFill>
              </a:rPr>
              <a:t>Intelligent designer</a:t>
            </a:r>
            <a:r>
              <a:rPr kumimoji="0" lang="en-US" sz="3200" i="0" u="none" strike="noStrike" cap="none" normalizeH="0" baseline="0" dirty="0">
                <a:ln>
                  <a:noFill/>
                </a:ln>
                <a:solidFill>
                  <a:schemeClr val="bg1"/>
                </a:solidFill>
                <a:effectLst/>
              </a:rPr>
              <a:t>?  (Hb.3:4;</a:t>
            </a:r>
            <a:r>
              <a:rPr kumimoji="0" lang="en-US" sz="3200" i="0" u="none" strike="noStrike" cap="none" normalizeH="0" dirty="0">
                <a:ln>
                  <a:noFill/>
                </a:ln>
                <a:solidFill>
                  <a:schemeClr val="bg1"/>
                </a:solidFill>
                <a:effectLst/>
              </a:rPr>
              <a:t> 11:3)</a:t>
            </a:r>
            <a:endParaRPr kumimoji="0" lang="en-US" sz="32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1788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767114" y="914400"/>
            <a:ext cx="5577114" cy="533400"/>
          </a:xfrm>
          <a:prstGeom prst="roundRect">
            <a:avLst/>
          </a:prstGeom>
          <a:blipFill>
            <a:blip r:embed="rId2"/>
            <a:tile tx="0" ty="0" sx="100000" sy="100000" flip="none" algn="tl"/>
          </a:blipFill>
          <a:ln w="12700" cap="flat" cmpd="sng" algn="ctr">
            <a:solidFill>
              <a:schemeClr val="bg2">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3600" dirty="0">
                <a:solidFill>
                  <a:srgbClr val="000066"/>
                </a:solidFill>
                <a:latin typeface="Verdana" panose="020B0604030504040204" pitchFamily="34" charset="0"/>
                <a:ea typeface="Verdana" panose="020B0604030504040204" pitchFamily="34" charset="0"/>
                <a:cs typeface="Verdana" panose="020B0604030504040204" pitchFamily="34" charset="0"/>
              </a:rPr>
              <a:t> </a:t>
            </a:r>
            <a:r>
              <a:rPr lang="en-US" sz="2300" dirty="0">
                <a:solidFill>
                  <a:srgbClr val="000066"/>
                </a:solidFill>
                <a:latin typeface="Verdana" panose="020B0604030504040204" pitchFamily="34" charset="0"/>
                <a:ea typeface="Verdana" panose="020B0604030504040204" pitchFamily="34" charset="0"/>
                <a:cs typeface="Verdana" panose="020B0604030504040204" pitchFamily="34" charset="0"/>
              </a:rPr>
              <a:t>I</a:t>
            </a:r>
            <a:r>
              <a:rPr lang="en-US" sz="2300" dirty="0">
                <a:solidFill>
                  <a:srgbClr val="000066"/>
                </a:solidFill>
              </a:rPr>
              <a:t>.</a:t>
            </a:r>
            <a:r>
              <a:rPr kumimoji="0" lang="en-US" sz="2300" i="0" u="none" strike="noStrike" cap="none" normalizeH="0" baseline="0" dirty="0">
                <a:ln>
                  <a:noFill/>
                </a:ln>
                <a:solidFill>
                  <a:schemeClr val="bg1"/>
                </a:solidFill>
                <a:effectLst/>
              </a:rPr>
              <a:t> The Problem</a:t>
            </a:r>
          </a:p>
        </p:txBody>
      </p:sp>
      <p:sp>
        <p:nvSpPr>
          <p:cNvPr id="3" name="Rounded Rectangle 2"/>
          <p:cNvSpPr/>
          <p:nvPr/>
        </p:nvSpPr>
        <p:spPr bwMode="auto">
          <a:xfrm>
            <a:off x="1781628" y="1752600"/>
            <a:ext cx="5577114" cy="1295400"/>
          </a:xfrm>
          <a:prstGeom prst="roundRect">
            <a:avLst/>
          </a:prstGeom>
          <a:blipFill>
            <a:blip r:embed="rId2"/>
            <a:tile tx="0" ty="0" sx="100000" sy="100000" flip="none" algn="tl"/>
          </a:blipFill>
          <a:ln w="12700" cap="flat" cmpd="sng" algn="ctr">
            <a:solidFill>
              <a:schemeClr val="bg2">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3600" dirty="0">
                <a:solidFill>
                  <a:srgbClr val="000066"/>
                </a:solidFill>
                <a:latin typeface="Verdana" panose="020B0604030504040204" pitchFamily="34" charset="0"/>
                <a:ea typeface="Verdana" panose="020B0604030504040204" pitchFamily="34" charset="0"/>
                <a:cs typeface="Verdana" panose="020B0604030504040204" pitchFamily="34" charset="0"/>
              </a:rPr>
              <a:t> II</a:t>
            </a:r>
            <a:r>
              <a:rPr lang="en-US" sz="3600" dirty="0">
                <a:solidFill>
                  <a:srgbClr val="000066"/>
                </a:solidFill>
              </a:rPr>
              <a:t>.</a:t>
            </a:r>
            <a:r>
              <a:rPr kumimoji="0" lang="en-US" sz="3600" b="1" i="0" u="none" strike="noStrike" cap="none" normalizeH="0" baseline="0" dirty="0">
                <a:ln>
                  <a:noFill/>
                </a:ln>
                <a:solidFill>
                  <a:srgbClr val="000066"/>
                </a:solidFill>
                <a:effectLst/>
              </a:rPr>
              <a:t> The Proof</a:t>
            </a:r>
            <a:endParaRPr kumimoji="0" lang="en-US" sz="4000" b="1" i="0" u="none" strike="noStrike" cap="none" normalizeH="0" baseline="0" dirty="0">
              <a:ln>
                <a:noFill/>
              </a:ln>
              <a:effectLst/>
            </a:endParaRPr>
          </a:p>
        </p:txBody>
      </p:sp>
    </p:spTree>
    <p:extLst>
      <p:ext uri="{BB962C8B-B14F-4D97-AF65-F5344CB8AC3E}">
        <p14:creationId xmlns:p14="http://schemas.microsoft.com/office/powerpoint/2010/main" val="338546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lstStyle/>
          <a:p>
            <a:pPr marL="0" indent="0">
              <a:buNone/>
            </a:pPr>
            <a:r>
              <a:rPr lang="en-US" sz="3400" b="1" dirty="0">
                <a:solidFill>
                  <a:schemeClr val="bg2">
                    <a:lumMod val="75000"/>
                  </a:schemeClr>
                </a:solidFill>
              </a:rPr>
              <a:t>   </a:t>
            </a:r>
            <a:r>
              <a:rPr lang="en-US" sz="3600" dirty="0">
                <a:solidFill>
                  <a:schemeClr val="bg1"/>
                </a:solidFill>
                <a:latin typeface="Arial" panose="020B0604020202020204" pitchFamily="34" charset="0"/>
                <a:cs typeface="Arial" panose="020B0604020202020204" pitchFamily="34" charset="0"/>
              </a:rPr>
              <a:t>Job 38</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1-4, </a:t>
            </a:r>
            <a:r>
              <a:rPr lang="en-US" sz="3200" dirty="0">
                <a:solidFill>
                  <a:srgbClr val="000066"/>
                </a:solidFill>
                <a:latin typeface="Arial" panose="020B0604020202020204" pitchFamily="34" charset="0"/>
                <a:cs typeface="Arial" panose="020B0604020202020204" pitchFamily="34" charset="0"/>
              </a:rPr>
              <a:t>earth</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16, </a:t>
            </a:r>
            <a:r>
              <a:rPr lang="en-US" sz="3200" dirty="0">
                <a:solidFill>
                  <a:srgbClr val="000066"/>
                </a:solidFill>
                <a:latin typeface="Arial" panose="020B0604020202020204" pitchFamily="34" charset="0"/>
                <a:cs typeface="Arial" panose="020B0604020202020204" pitchFamily="34" charset="0"/>
              </a:rPr>
              <a:t>sea</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19-21, </a:t>
            </a:r>
            <a:r>
              <a:rPr lang="en-US" sz="3200" dirty="0">
                <a:solidFill>
                  <a:srgbClr val="000066"/>
                </a:solidFill>
                <a:latin typeface="Arial" panose="020B0604020202020204" pitchFamily="34" charset="0"/>
                <a:cs typeface="Arial" panose="020B0604020202020204" pitchFamily="34" charset="0"/>
              </a:rPr>
              <a:t>light</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31-33, </a:t>
            </a:r>
            <a:r>
              <a:rPr lang="en-US" sz="3200" dirty="0">
                <a:solidFill>
                  <a:srgbClr val="000066"/>
                </a:solidFill>
                <a:latin typeface="Arial" panose="020B0604020202020204" pitchFamily="34" charset="0"/>
                <a:cs typeface="Arial" panose="020B0604020202020204" pitchFamily="34" charset="0"/>
              </a:rPr>
              <a:t>stars</a:t>
            </a:r>
          </a:p>
          <a:p>
            <a:endParaRPr lang="en-US" sz="3400" b="1" dirty="0"/>
          </a:p>
          <a:p>
            <a:pPr marL="0" indent="0">
              <a:buNone/>
            </a:pPr>
            <a:endParaRPr lang="en-US" sz="3400" b="1" dirty="0">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381000"/>
            <a:ext cx="8229600" cy="838200"/>
          </a:xfrm>
        </p:spPr>
        <p:txBody>
          <a:bodyPr/>
          <a:lstStyle/>
          <a:p>
            <a:pPr algn="ctr"/>
            <a:r>
              <a:rPr lang="en-US" sz="3600" dirty="0">
                <a:solidFill>
                  <a:schemeClr val="bg1"/>
                </a:solidFill>
                <a:latin typeface="Arial" panose="020B0604020202020204" pitchFamily="34" charset="0"/>
                <a:cs typeface="Arial" panose="020B0604020202020204" pitchFamily="34" charset="0"/>
              </a:rPr>
              <a:t>God’s design</a:t>
            </a:r>
            <a:endParaRPr lang="en-US" sz="35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bwMode="auto">
          <a:xfrm>
            <a:off x="3200400" y="1676400"/>
            <a:ext cx="5486400" cy="2286000"/>
          </a:xfrm>
          <a:prstGeom prst="rect">
            <a:avLst/>
          </a:prstGeom>
          <a:blipFill>
            <a:blip r:embed="rId2"/>
            <a:tile tx="0" ty="0" sx="100000" sy="100000" flip="none" algn="tl"/>
          </a:blip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347663" marR="0" indent="-347663" algn="l" defTabSz="914400" rtl="0" eaLnBrk="0" fontAlgn="base" latinLnBrk="0" hangingPunct="0">
              <a:lnSpc>
                <a:spcPct val="100000"/>
              </a:lnSpc>
              <a:spcBef>
                <a:spcPct val="0"/>
              </a:spcBef>
              <a:spcAft>
                <a:spcPts val="900"/>
              </a:spcAft>
              <a:buClrTx/>
              <a:buSzTx/>
              <a:tabLst/>
            </a:pPr>
            <a:r>
              <a:rPr kumimoji="0" lang="en-US" sz="2400" i="0" u="none" strike="noStrike" cap="none" normalizeH="0" baseline="0" dirty="0">
                <a:ln>
                  <a:noFill/>
                </a:ln>
                <a:solidFill>
                  <a:srgbClr val="800000"/>
                </a:solidFill>
                <a:effectLst/>
              </a:rPr>
              <a:t>1. </a:t>
            </a:r>
            <a:r>
              <a:rPr kumimoji="0" lang="en-US" sz="3200" i="0" u="none" strike="noStrike" cap="none" normalizeH="0" baseline="0" dirty="0">
                <a:ln>
                  <a:noFill/>
                </a:ln>
                <a:solidFill>
                  <a:srgbClr val="000066"/>
                </a:solidFill>
                <a:effectLst/>
              </a:rPr>
              <a:t>Something either is or it is not.   Which?</a:t>
            </a:r>
          </a:p>
          <a:p>
            <a:pPr marL="347663" marR="0" indent="-347663" algn="l" defTabSz="914400" rtl="0" eaLnBrk="0" fontAlgn="base" latinLnBrk="0" hangingPunct="0">
              <a:lnSpc>
                <a:spcPct val="100000"/>
              </a:lnSpc>
              <a:spcBef>
                <a:spcPct val="0"/>
              </a:spcBef>
              <a:spcAft>
                <a:spcPts val="600"/>
              </a:spcAft>
              <a:buClrTx/>
              <a:buSzTx/>
              <a:tabLst/>
            </a:pPr>
            <a:r>
              <a:rPr lang="en-US" sz="2400" dirty="0">
                <a:solidFill>
                  <a:srgbClr val="800000"/>
                </a:solidFill>
              </a:rPr>
              <a:t>2. </a:t>
            </a:r>
            <a:r>
              <a:rPr lang="en-US" sz="3200" dirty="0">
                <a:solidFill>
                  <a:srgbClr val="000066"/>
                </a:solidFill>
              </a:rPr>
              <a:t>What is, is either created or eternal.   Which?</a:t>
            </a:r>
          </a:p>
          <a:p>
            <a:pPr marL="347663" marR="0" indent="-347663" algn="l" defTabSz="914400" rtl="0" eaLnBrk="0" fontAlgn="base" latinLnBrk="0" hangingPunct="0">
              <a:lnSpc>
                <a:spcPct val="100000"/>
              </a:lnSpc>
              <a:spcBef>
                <a:spcPct val="0"/>
              </a:spcBef>
              <a:spcAft>
                <a:spcPct val="0"/>
              </a:spcAft>
              <a:buClrTx/>
              <a:buSzTx/>
              <a:tabLst/>
            </a:pPr>
            <a:r>
              <a:rPr kumimoji="0" lang="en-US" sz="3200" b="1" i="0" u="none" strike="noStrike" cap="none" normalizeH="0" baseline="0" dirty="0">
                <a:ln>
                  <a:noFill/>
                </a:ln>
                <a:solidFill>
                  <a:schemeClr val="tx1"/>
                </a:solidFill>
                <a:effectLst/>
                <a:latin typeface="Arial" charset="0"/>
              </a:rPr>
              <a:t>	</a:t>
            </a:r>
          </a:p>
        </p:txBody>
      </p:sp>
      <p:pic>
        <p:nvPicPr>
          <p:cNvPr id="1026" name="Picture 2" descr="C:\Users\Owner\AppData\Local\Microsoft\Windows\Temporary Internet Files\Content.IE5\SBICYIR9\14132-illustration-of-a-burning-candl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267200"/>
            <a:ext cx="1524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Temporary Internet Files\Content.IE5\G3MNLX9H\62026758_d0a9e00c3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58996"/>
            <a:ext cx="1888540" cy="23180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wner\AppData\Local\Microsoft\Windows\Temporary Internet Files\Content.IE5\SBICYIR9\shining-su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114800"/>
            <a:ext cx="2514600" cy="253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lstStyle/>
          <a:p>
            <a:pPr marL="0" indent="0">
              <a:buNone/>
            </a:pPr>
            <a:r>
              <a:rPr lang="en-US" sz="3400" b="1" dirty="0">
                <a:solidFill>
                  <a:schemeClr val="bg2">
                    <a:lumMod val="75000"/>
                  </a:schemeClr>
                </a:solidFill>
              </a:rPr>
              <a:t>   </a:t>
            </a:r>
            <a:r>
              <a:rPr lang="en-US" sz="3600" dirty="0">
                <a:solidFill>
                  <a:schemeClr val="bg1"/>
                </a:solidFill>
                <a:latin typeface="Arial" panose="020B0604020202020204" pitchFamily="34" charset="0"/>
                <a:cs typeface="Arial" panose="020B0604020202020204" pitchFamily="34" charset="0"/>
              </a:rPr>
              <a:t>Job 38</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1-4, </a:t>
            </a:r>
            <a:r>
              <a:rPr lang="en-US" sz="3200" dirty="0">
                <a:solidFill>
                  <a:srgbClr val="000066"/>
                </a:solidFill>
                <a:latin typeface="Arial" panose="020B0604020202020204" pitchFamily="34" charset="0"/>
                <a:cs typeface="Arial" panose="020B0604020202020204" pitchFamily="34" charset="0"/>
              </a:rPr>
              <a:t>earth</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16, </a:t>
            </a:r>
            <a:r>
              <a:rPr lang="en-US" sz="3200" dirty="0">
                <a:solidFill>
                  <a:srgbClr val="000066"/>
                </a:solidFill>
                <a:latin typeface="Arial" panose="020B0604020202020204" pitchFamily="34" charset="0"/>
                <a:cs typeface="Arial" panose="020B0604020202020204" pitchFamily="34" charset="0"/>
              </a:rPr>
              <a:t>sea</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19-21, </a:t>
            </a:r>
            <a:r>
              <a:rPr lang="en-US" sz="3200" dirty="0">
                <a:solidFill>
                  <a:srgbClr val="000066"/>
                </a:solidFill>
                <a:latin typeface="Arial" panose="020B0604020202020204" pitchFamily="34" charset="0"/>
                <a:cs typeface="Arial" panose="020B0604020202020204" pitchFamily="34" charset="0"/>
              </a:rPr>
              <a:t>light</a:t>
            </a:r>
          </a:p>
          <a:p>
            <a:pP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31-33, </a:t>
            </a:r>
            <a:r>
              <a:rPr lang="en-US" sz="3200" dirty="0">
                <a:solidFill>
                  <a:srgbClr val="000066"/>
                </a:solidFill>
                <a:latin typeface="Arial" panose="020B0604020202020204" pitchFamily="34" charset="0"/>
                <a:cs typeface="Arial" panose="020B0604020202020204" pitchFamily="34" charset="0"/>
              </a:rPr>
              <a:t>stars</a:t>
            </a:r>
          </a:p>
          <a:p>
            <a:endParaRPr lang="en-US" sz="3400" b="1" dirty="0"/>
          </a:p>
          <a:p>
            <a:pPr marL="0" indent="0">
              <a:buNone/>
            </a:pPr>
            <a:endParaRPr lang="en-US" sz="3400" b="1" dirty="0">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457200"/>
            <a:ext cx="8229600" cy="838200"/>
          </a:xfrm>
        </p:spPr>
        <p:txBody>
          <a:bodyPr/>
          <a:lstStyle/>
          <a:p>
            <a:pPr algn="ctr"/>
            <a:r>
              <a:rPr lang="en-US" sz="3600" b="1" dirty="0">
                <a:solidFill>
                  <a:schemeClr val="bg1"/>
                </a:solidFill>
                <a:latin typeface="Arial" panose="020B0604020202020204" pitchFamily="34" charset="0"/>
                <a:cs typeface="Arial" panose="020B0604020202020204" pitchFamily="34" charset="0"/>
              </a:rPr>
              <a:t>God’s design</a:t>
            </a:r>
            <a:endParaRPr lang="en-US" sz="35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bwMode="auto">
          <a:xfrm>
            <a:off x="3200400" y="1371600"/>
            <a:ext cx="5486400" cy="3810000"/>
          </a:xfrm>
          <a:prstGeom prst="rect">
            <a:avLst/>
          </a:prstGeom>
          <a:blipFill>
            <a:blip r:embed="rId2"/>
            <a:tile tx="0" ty="0" sx="100000" sy="100000" flip="none" algn="tl"/>
          </a:blip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347663" marR="0" indent="-347663" algn="l" defTabSz="914400" rtl="0" eaLnBrk="0" fontAlgn="base" latinLnBrk="0" hangingPunct="0">
              <a:lnSpc>
                <a:spcPct val="100000"/>
              </a:lnSpc>
              <a:spcBef>
                <a:spcPct val="0"/>
              </a:spcBef>
              <a:spcAft>
                <a:spcPts val="600"/>
              </a:spcAft>
              <a:buClrTx/>
              <a:buSzTx/>
              <a:tabLst/>
            </a:pPr>
            <a:r>
              <a:rPr kumimoji="0" lang="en-US" sz="2400" i="0" u="none" strike="noStrike" cap="none" normalizeH="0" baseline="0" dirty="0">
                <a:ln>
                  <a:noFill/>
                </a:ln>
                <a:solidFill>
                  <a:srgbClr val="800000"/>
                </a:solidFill>
                <a:effectLst/>
              </a:rPr>
              <a:t>1. </a:t>
            </a:r>
            <a:r>
              <a:rPr kumimoji="0" lang="en-US" sz="3200" i="0" u="none" strike="noStrike" cap="none" normalizeH="0" baseline="0" dirty="0">
                <a:ln>
                  <a:noFill/>
                </a:ln>
                <a:solidFill>
                  <a:srgbClr val="000066"/>
                </a:solidFill>
                <a:effectLst/>
              </a:rPr>
              <a:t>Something either is or it is not.   Which?</a:t>
            </a:r>
          </a:p>
          <a:p>
            <a:pPr marL="347663" marR="0" indent="-347663" algn="l" defTabSz="914400" rtl="0" eaLnBrk="0" fontAlgn="base" latinLnBrk="0" hangingPunct="0">
              <a:lnSpc>
                <a:spcPct val="100000"/>
              </a:lnSpc>
              <a:spcBef>
                <a:spcPct val="0"/>
              </a:spcBef>
              <a:spcAft>
                <a:spcPts val="600"/>
              </a:spcAft>
              <a:buClrTx/>
              <a:buSzTx/>
              <a:tabLst/>
            </a:pPr>
            <a:r>
              <a:rPr lang="en-US" sz="2400" dirty="0">
                <a:solidFill>
                  <a:srgbClr val="800000"/>
                </a:solidFill>
              </a:rPr>
              <a:t>2. </a:t>
            </a:r>
            <a:r>
              <a:rPr lang="en-US" sz="3200" dirty="0">
                <a:solidFill>
                  <a:srgbClr val="000066"/>
                </a:solidFill>
              </a:rPr>
              <a:t>What is, is either created or eternal.   Which?</a:t>
            </a:r>
          </a:p>
          <a:p>
            <a:pPr marL="347663" marR="0" indent="-347663" algn="l" defTabSz="914400" rtl="0" eaLnBrk="0" fontAlgn="base" latinLnBrk="0" hangingPunct="0">
              <a:lnSpc>
                <a:spcPct val="100000"/>
              </a:lnSpc>
              <a:spcBef>
                <a:spcPct val="0"/>
              </a:spcBef>
              <a:spcAft>
                <a:spcPct val="0"/>
              </a:spcAft>
              <a:buClrTx/>
              <a:buSzTx/>
              <a:tabLst/>
            </a:pPr>
            <a:r>
              <a:rPr lang="en-US" sz="2400" dirty="0">
                <a:solidFill>
                  <a:srgbClr val="800000"/>
                </a:solidFill>
              </a:rPr>
              <a:t>3. </a:t>
            </a:r>
            <a:r>
              <a:rPr lang="en-US" sz="3200" dirty="0">
                <a:solidFill>
                  <a:srgbClr val="000066"/>
                </a:solidFill>
              </a:rPr>
              <a:t>Creator is either intelligent or unintelligent.</a:t>
            </a:r>
          </a:p>
          <a:p>
            <a:pPr marL="914400" lvl="1" indent="-457200">
              <a:buFont typeface="Wingdings" panose="05000000000000000000" pitchFamily="2" charset="2"/>
              <a:buChar char="Ø"/>
            </a:pPr>
            <a:r>
              <a:rPr kumimoji="0" lang="en-US" sz="3200" i="0" u="none" strike="noStrike" cap="none" normalizeH="0" baseline="0" dirty="0">
                <a:ln>
                  <a:noFill/>
                </a:ln>
                <a:solidFill>
                  <a:srgbClr val="800000"/>
                </a:solidFill>
                <a:effectLst/>
              </a:rPr>
              <a:t>House . . . Universe</a:t>
            </a:r>
            <a:r>
              <a:rPr kumimoji="0" lang="en-US" sz="3200" b="1" i="0" u="none" strike="noStrike" cap="none" normalizeH="0" baseline="0" dirty="0">
                <a:ln>
                  <a:noFill/>
                </a:ln>
                <a:solidFill>
                  <a:schemeClr val="tx1"/>
                </a:solidFill>
                <a:effectLst/>
                <a:latin typeface="Arial" charset="0"/>
              </a:rPr>
              <a:t>	</a:t>
            </a:r>
          </a:p>
        </p:txBody>
      </p:sp>
    </p:spTree>
    <p:extLst>
      <p:ext uri="{BB962C8B-B14F-4D97-AF65-F5344CB8AC3E}">
        <p14:creationId xmlns:p14="http://schemas.microsoft.com/office/powerpoint/2010/main" val="33598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marL="0" indent="0">
              <a:spcBef>
                <a:spcPts val="0"/>
              </a:spcBef>
              <a:spcAft>
                <a:spcPts val="600"/>
              </a:spcAft>
              <a:buNone/>
            </a:pPr>
            <a:r>
              <a:rPr lang="en-US" sz="3400" b="1" dirty="0">
                <a:solidFill>
                  <a:srgbClr val="000066"/>
                </a:solidFill>
              </a:rPr>
              <a:t>■ </a:t>
            </a:r>
            <a:r>
              <a:rPr lang="en-US" sz="3400" dirty="0">
                <a:solidFill>
                  <a:srgbClr val="000066"/>
                </a:solidFill>
                <a:latin typeface="Arial" panose="020B0604020202020204" pitchFamily="34" charset="0"/>
                <a:cs typeface="Arial" panose="020B0604020202020204" pitchFamily="34" charset="0"/>
              </a:rPr>
              <a:t>Oxygen level</a:t>
            </a:r>
          </a:p>
          <a:p>
            <a:endParaRPr lang="en-US" sz="3400" b="1" dirty="0">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381000"/>
            <a:ext cx="8229600" cy="914400"/>
          </a:xfrm>
        </p:spPr>
        <p:txBody>
          <a:bodyPr>
            <a:noAutofit/>
          </a:bodyPr>
          <a:lstStyle/>
          <a:p>
            <a:pPr algn="ctr"/>
            <a:r>
              <a:rPr lang="en-US" sz="3600" dirty="0">
                <a:solidFill>
                  <a:schemeClr val="bg1"/>
                </a:solidFill>
                <a:latin typeface="Arial" panose="020B0604020202020204" pitchFamily="34" charset="0"/>
                <a:cs typeface="Arial" panose="020B0604020202020204" pitchFamily="34" charset="0"/>
              </a:rPr>
              <a:t>Anthropic principle</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(Job 38:34…39)</a:t>
            </a:r>
          </a:p>
        </p:txBody>
      </p:sp>
      <p:sp>
        <p:nvSpPr>
          <p:cNvPr id="4" name="Rounded Rectangle 3"/>
          <p:cNvSpPr/>
          <p:nvPr/>
        </p:nvSpPr>
        <p:spPr bwMode="auto">
          <a:xfrm>
            <a:off x="486228" y="2209800"/>
            <a:ext cx="8153400" cy="1752600"/>
          </a:xfrm>
          <a:prstGeom prst="round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a:spcAft>
                <a:spcPts val="600"/>
              </a:spcAft>
            </a:pPr>
            <a:r>
              <a:rPr lang="en-US" sz="3200" dirty="0">
                <a:solidFill>
                  <a:schemeClr val="bg1"/>
                </a:solidFill>
              </a:rPr>
              <a:t>Earth’s atmosphere is 21% oxygen.  </a:t>
            </a:r>
          </a:p>
          <a:p>
            <a:pPr marL="457200" indent="-457200">
              <a:spcAft>
                <a:spcPts val="600"/>
              </a:spcAft>
              <a:buFont typeface="Wingdings" panose="05000000000000000000" pitchFamily="2" charset="2"/>
              <a:buChar char="ü"/>
            </a:pPr>
            <a:r>
              <a:rPr lang="en-US" sz="3200" dirty="0">
                <a:solidFill>
                  <a:srgbClr val="000066"/>
                </a:solidFill>
              </a:rPr>
              <a:t>25%, fires would erupt spontaneously </a:t>
            </a:r>
          </a:p>
          <a:p>
            <a:pPr marL="457200" indent="-457200">
              <a:buFont typeface="Wingdings" panose="05000000000000000000" pitchFamily="2" charset="2"/>
              <a:buChar char="ü"/>
            </a:pPr>
            <a:r>
              <a:rPr lang="en-US" sz="3200" dirty="0">
                <a:solidFill>
                  <a:srgbClr val="000066"/>
                </a:solidFill>
              </a:rPr>
              <a:t>15%, people would suffocate</a:t>
            </a:r>
            <a:endParaRPr kumimoji="0" lang="en-US" sz="3200" i="0" u="none" strike="noStrike" cap="none" normalizeH="0" baseline="0" dirty="0">
              <a:ln>
                <a:noFill/>
              </a:ln>
              <a:solidFill>
                <a:srgbClr val="000066"/>
              </a:solidFill>
              <a:effectLst/>
            </a:endParaRPr>
          </a:p>
        </p:txBody>
      </p:sp>
    </p:spTree>
    <p:extLst>
      <p:ext uri="{BB962C8B-B14F-4D97-AF65-F5344CB8AC3E}">
        <p14:creationId xmlns:p14="http://schemas.microsoft.com/office/powerpoint/2010/main" val="15696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Oxygen level</a:t>
            </a:r>
          </a:p>
          <a:p>
            <a:pPr marL="0" indent="0">
              <a:spcBef>
                <a:spcPts val="0"/>
              </a:spcBef>
              <a:spcAft>
                <a:spcPts val="600"/>
              </a:spcAft>
              <a:buNone/>
            </a:pPr>
            <a:r>
              <a:rPr lang="en-US" sz="3400" b="1" dirty="0">
                <a:solidFill>
                  <a:schemeClr val="bg1"/>
                </a:solidFill>
                <a:latin typeface="Arial" panose="020B0604020202020204" pitchFamily="34" charset="0"/>
                <a:cs typeface="Arial" panose="020B0604020202020204" pitchFamily="34" charset="0"/>
              </a:rPr>
              <a:t>■ </a:t>
            </a:r>
            <a:r>
              <a:rPr lang="en-US" sz="3400" dirty="0">
                <a:solidFill>
                  <a:srgbClr val="000066"/>
                </a:solidFill>
                <a:latin typeface="Arial" panose="020B0604020202020204" pitchFamily="34" charset="0"/>
                <a:cs typeface="Arial" panose="020B0604020202020204" pitchFamily="34" charset="0"/>
              </a:rPr>
              <a:t>Atmospheric transparency</a:t>
            </a:r>
          </a:p>
          <a:p>
            <a:endParaRPr lang="en-US" sz="3400" b="1" dirty="0">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457200"/>
            <a:ext cx="8229600" cy="914400"/>
          </a:xfrm>
        </p:spPr>
        <p:txBody>
          <a:bodyPr/>
          <a:lstStyle/>
          <a:p>
            <a:pPr algn="ctr"/>
            <a:r>
              <a:rPr lang="en-US" sz="3600" dirty="0">
                <a:solidFill>
                  <a:schemeClr val="bg1"/>
                </a:solidFill>
                <a:latin typeface="Arial" panose="020B0604020202020204" pitchFamily="34" charset="0"/>
                <a:cs typeface="Arial" panose="020B0604020202020204" pitchFamily="34" charset="0"/>
              </a:rPr>
              <a:t>Anthropic principle</a:t>
            </a:r>
            <a:endParaRPr lang="en-US" sz="3500" dirty="0">
              <a:solidFill>
                <a:schemeClr val="bg1"/>
              </a:solidFill>
              <a:latin typeface="Arial" panose="020B0604020202020204" pitchFamily="34" charset="0"/>
              <a:cs typeface="Arial" panose="020B0604020202020204" pitchFamily="34" charset="0"/>
            </a:endParaRPr>
          </a:p>
        </p:txBody>
      </p:sp>
      <p:sp>
        <p:nvSpPr>
          <p:cNvPr id="4" name="Rounded Rectangle 3"/>
          <p:cNvSpPr/>
          <p:nvPr/>
        </p:nvSpPr>
        <p:spPr bwMode="auto">
          <a:xfrm>
            <a:off x="486228" y="2667000"/>
            <a:ext cx="8153400" cy="2057400"/>
          </a:xfrm>
          <a:prstGeom prst="round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L="457200" indent="-457200">
              <a:spcAft>
                <a:spcPts val="600"/>
              </a:spcAft>
              <a:buFont typeface="Wingdings" panose="05000000000000000000" pitchFamily="2" charset="2"/>
              <a:buChar char="ü"/>
            </a:pPr>
            <a:r>
              <a:rPr lang="en-US" sz="3200" dirty="0">
                <a:solidFill>
                  <a:srgbClr val="000066"/>
                </a:solidFill>
              </a:rPr>
              <a:t>Less: not enough solar radiation would reach earth’s surface</a:t>
            </a:r>
          </a:p>
          <a:p>
            <a:pPr marL="457200" indent="-457200">
              <a:buFont typeface="Wingdings" panose="05000000000000000000" pitchFamily="2" charset="2"/>
              <a:buChar char="ü"/>
            </a:pPr>
            <a:r>
              <a:rPr lang="en-US" sz="3200" dirty="0">
                <a:solidFill>
                  <a:srgbClr val="000066"/>
                </a:solidFill>
              </a:rPr>
              <a:t>More: </a:t>
            </a:r>
            <a:r>
              <a:rPr lang="en-US" sz="3200">
                <a:solidFill>
                  <a:srgbClr val="000066"/>
                </a:solidFill>
              </a:rPr>
              <a:t>bombarded with </a:t>
            </a:r>
            <a:r>
              <a:rPr lang="en-US" sz="3200" dirty="0">
                <a:solidFill>
                  <a:srgbClr val="000066"/>
                </a:solidFill>
              </a:rPr>
              <a:t>too much solar radiation </a:t>
            </a:r>
            <a:endParaRPr kumimoji="0" lang="en-US" sz="3200" i="0" u="none" strike="noStrike" cap="none" normalizeH="0" baseline="0" dirty="0">
              <a:ln>
                <a:noFill/>
              </a:ln>
              <a:solidFill>
                <a:srgbClr val="000066"/>
              </a:solidFill>
              <a:effectLst/>
            </a:endParaRPr>
          </a:p>
        </p:txBody>
      </p:sp>
    </p:spTree>
    <p:extLst>
      <p:ext uri="{BB962C8B-B14F-4D97-AF65-F5344CB8AC3E}">
        <p14:creationId xmlns:p14="http://schemas.microsoft.com/office/powerpoint/2010/main" val="310497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pPr algn="ctr"/>
            <a:r>
              <a:rPr lang="en-US" dirty="0">
                <a:solidFill>
                  <a:srgbClr val="000066"/>
                </a:solidFill>
              </a:rPr>
              <a:t>The God Who</a:t>
            </a:r>
            <a:br>
              <a:rPr lang="en-US" dirty="0">
                <a:solidFill>
                  <a:srgbClr val="000066"/>
                </a:solidFill>
              </a:rPr>
            </a:br>
            <a:r>
              <a:rPr lang="en-US" dirty="0">
                <a:solidFill>
                  <a:srgbClr val="000066"/>
                </a:solidFill>
              </a:rPr>
              <a:t>Is There</a:t>
            </a:r>
          </a:p>
        </p:txBody>
      </p:sp>
    </p:spTree>
    <p:extLst>
      <p:ext uri="{BB962C8B-B14F-4D97-AF65-F5344CB8AC3E}">
        <p14:creationId xmlns:p14="http://schemas.microsoft.com/office/powerpoint/2010/main" val="41096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marL="0" indent="0">
              <a:spcBef>
                <a:spcPts val="0"/>
              </a:spcBef>
              <a:spcAft>
                <a:spcPts val="600"/>
              </a:spcAft>
              <a:buNone/>
            </a:pPr>
            <a:r>
              <a:rPr lang="en-US" sz="2800" b="1" dirty="0">
                <a:solidFill>
                  <a:schemeClr val="bg1"/>
                </a:solidFill>
              </a:rPr>
              <a:t>■ </a:t>
            </a:r>
            <a:r>
              <a:rPr lang="en-US" sz="2800" dirty="0">
                <a:solidFill>
                  <a:schemeClr val="bg1"/>
                </a:solidFill>
                <a:latin typeface="Arial" panose="020B0604020202020204" pitchFamily="34" charset="0"/>
                <a:cs typeface="Arial" panose="020B0604020202020204" pitchFamily="34" charset="0"/>
              </a:rPr>
              <a:t>Oxygen level</a:t>
            </a:r>
          </a:p>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Atmospheric transparency</a:t>
            </a:r>
          </a:p>
          <a:p>
            <a:pPr marL="0" indent="0">
              <a:spcBef>
                <a:spcPts val="0"/>
              </a:spcBef>
              <a:spcAft>
                <a:spcPts val="600"/>
              </a:spcAft>
              <a:buNone/>
            </a:pPr>
            <a:r>
              <a:rPr lang="en-US" sz="3400" dirty="0">
                <a:solidFill>
                  <a:schemeClr val="bg1"/>
                </a:solidFill>
                <a:latin typeface="Arial" panose="020B0604020202020204" pitchFamily="34" charset="0"/>
                <a:cs typeface="Arial" panose="020B0604020202020204" pitchFamily="34" charset="0"/>
              </a:rPr>
              <a:t>■ </a:t>
            </a:r>
            <a:r>
              <a:rPr lang="en-US" sz="3400" dirty="0">
                <a:solidFill>
                  <a:srgbClr val="000066"/>
                </a:solidFill>
                <a:latin typeface="Arial" panose="020B0604020202020204" pitchFamily="34" charset="0"/>
                <a:cs typeface="Arial" panose="020B0604020202020204" pitchFamily="34" charset="0"/>
              </a:rPr>
              <a:t>Moon-Earth gravitational interaction</a:t>
            </a:r>
          </a:p>
          <a:p>
            <a:endParaRPr lang="en-US" sz="3400" b="1" dirty="0">
              <a:solidFill>
                <a:schemeClr val="bg1"/>
              </a:solidFill>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457200"/>
            <a:ext cx="8229600" cy="914400"/>
          </a:xfrm>
        </p:spPr>
        <p:txBody>
          <a:bodyPr/>
          <a:lstStyle/>
          <a:p>
            <a:pPr algn="ctr"/>
            <a:r>
              <a:rPr lang="en-US" sz="3600" dirty="0">
                <a:solidFill>
                  <a:schemeClr val="bg1"/>
                </a:solidFill>
                <a:latin typeface="Arial" panose="020B0604020202020204" pitchFamily="34" charset="0"/>
                <a:cs typeface="Arial" panose="020B0604020202020204" pitchFamily="34" charset="0"/>
              </a:rPr>
              <a:t>Anthropic principle</a:t>
            </a:r>
            <a:endParaRPr lang="en-US" sz="3500" dirty="0">
              <a:solidFill>
                <a:schemeClr val="bg1"/>
              </a:solidFill>
              <a:latin typeface="Arial" panose="020B0604020202020204" pitchFamily="34" charset="0"/>
              <a:cs typeface="Arial" panose="020B0604020202020204" pitchFamily="34" charset="0"/>
            </a:endParaRPr>
          </a:p>
        </p:txBody>
      </p:sp>
      <p:sp>
        <p:nvSpPr>
          <p:cNvPr id="4" name="Rounded Rectangle 3"/>
          <p:cNvSpPr/>
          <p:nvPr/>
        </p:nvSpPr>
        <p:spPr bwMode="auto">
          <a:xfrm>
            <a:off x="486228" y="3124200"/>
            <a:ext cx="8153400" cy="2743200"/>
          </a:xfrm>
          <a:prstGeom prst="round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L="457200" indent="-457200">
              <a:spcAft>
                <a:spcPts val="600"/>
              </a:spcAft>
              <a:buFont typeface="Wingdings" panose="05000000000000000000" pitchFamily="2" charset="2"/>
              <a:buChar char="ü"/>
            </a:pPr>
            <a:r>
              <a:rPr lang="en-US" sz="3200" dirty="0">
                <a:solidFill>
                  <a:srgbClr val="000066"/>
                </a:solidFill>
              </a:rPr>
              <a:t>Greater: tidal effects on oceans, atmosphere, and rotational period would be too severe; no life on earth</a:t>
            </a:r>
          </a:p>
          <a:p>
            <a:pPr marL="457200" indent="-457200">
              <a:buFont typeface="Wingdings" panose="05000000000000000000" pitchFamily="2" charset="2"/>
              <a:buChar char="ü"/>
            </a:pPr>
            <a:r>
              <a:rPr lang="en-US" sz="3200" dirty="0">
                <a:solidFill>
                  <a:srgbClr val="000066"/>
                </a:solidFill>
              </a:rPr>
              <a:t>Less: orbital changes would cause climactic instabilities; no life on earth</a:t>
            </a:r>
            <a:endParaRPr kumimoji="0" lang="en-US" sz="3200" i="0" u="none" strike="noStrike" cap="none" normalizeH="0" baseline="0" dirty="0">
              <a:ln>
                <a:noFill/>
              </a:ln>
              <a:solidFill>
                <a:srgbClr val="000066"/>
              </a:solidFill>
              <a:effectLst/>
            </a:endParaRPr>
          </a:p>
        </p:txBody>
      </p:sp>
    </p:spTree>
    <p:extLst>
      <p:ext uri="{BB962C8B-B14F-4D97-AF65-F5344CB8AC3E}">
        <p14:creationId xmlns:p14="http://schemas.microsoft.com/office/powerpoint/2010/main" val="4579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Oxygen level</a:t>
            </a:r>
          </a:p>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Atmospheric transparency</a:t>
            </a:r>
          </a:p>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Moon-Earth gravitational interaction</a:t>
            </a:r>
          </a:p>
          <a:p>
            <a:pPr marL="0" indent="0">
              <a:spcBef>
                <a:spcPts val="0"/>
              </a:spcBef>
              <a:spcAft>
                <a:spcPts val="600"/>
              </a:spcAft>
              <a:buNone/>
            </a:pPr>
            <a:r>
              <a:rPr lang="en-US" sz="3400" b="1" dirty="0">
                <a:solidFill>
                  <a:schemeClr val="bg1"/>
                </a:solidFill>
                <a:latin typeface="Arial" panose="020B0604020202020204" pitchFamily="34" charset="0"/>
                <a:cs typeface="Arial" panose="020B0604020202020204" pitchFamily="34" charset="0"/>
              </a:rPr>
              <a:t>■ </a:t>
            </a:r>
            <a:r>
              <a:rPr lang="en-US" sz="3400" dirty="0">
                <a:solidFill>
                  <a:srgbClr val="000066"/>
                </a:solidFill>
                <a:latin typeface="Arial" panose="020B0604020202020204" pitchFamily="34" charset="0"/>
                <a:cs typeface="Arial" panose="020B0604020202020204" pitchFamily="34" charset="0"/>
              </a:rPr>
              <a:t>Carbon Dioxide level</a:t>
            </a:r>
          </a:p>
          <a:p>
            <a:endParaRPr lang="en-US" sz="3400" b="1" dirty="0">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457200"/>
            <a:ext cx="8229600" cy="914400"/>
          </a:xfrm>
        </p:spPr>
        <p:txBody>
          <a:bodyPr/>
          <a:lstStyle/>
          <a:p>
            <a:pPr algn="ctr"/>
            <a:r>
              <a:rPr lang="en-US" sz="3600" dirty="0">
                <a:solidFill>
                  <a:schemeClr val="bg1"/>
                </a:solidFill>
                <a:latin typeface="Arial" panose="020B0604020202020204" pitchFamily="34" charset="0"/>
                <a:cs typeface="Arial" panose="020B0604020202020204" pitchFamily="34" charset="0"/>
              </a:rPr>
              <a:t>Anthropic principle</a:t>
            </a:r>
            <a:endParaRPr lang="en-US" sz="3500" dirty="0">
              <a:solidFill>
                <a:schemeClr val="bg1"/>
              </a:solidFill>
              <a:latin typeface="Arial" panose="020B0604020202020204" pitchFamily="34" charset="0"/>
              <a:cs typeface="Arial" panose="020B0604020202020204" pitchFamily="34" charset="0"/>
            </a:endParaRPr>
          </a:p>
        </p:txBody>
      </p:sp>
      <p:sp>
        <p:nvSpPr>
          <p:cNvPr id="4" name="Rounded Rectangle 3"/>
          <p:cNvSpPr/>
          <p:nvPr/>
        </p:nvSpPr>
        <p:spPr bwMode="auto">
          <a:xfrm>
            <a:off x="486228" y="3581400"/>
            <a:ext cx="8153400" cy="2743200"/>
          </a:xfrm>
          <a:prstGeom prst="round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L="457200" indent="-457200">
              <a:spcAft>
                <a:spcPts val="600"/>
              </a:spcAft>
              <a:buFont typeface="Wingdings" panose="05000000000000000000" pitchFamily="2" charset="2"/>
              <a:buChar char="ü"/>
            </a:pPr>
            <a:r>
              <a:rPr lang="en-US" sz="3200" dirty="0">
                <a:solidFill>
                  <a:srgbClr val="000066"/>
                </a:solidFill>
              </a:rPr>
              <a:t>Higher: runaway greenhouse effect (we burn up)</a:t>
            </a:r>
          </a:p>
          <a:p>
            <a:pPr marL="457200" indent="-457200">
              <a:buFont typeface="Wingdings" panose="05000000000000000000" pitchFamily="2" charset="2"/>
              <a:buChar char="ü"/>
            </a:pPr>
            <a:r>
              <a:rPr lang="en-US" sz="3200" dirty="0">
                <a:solidFill>
                  <a:srgbClr val="000066"/>
                </a:solidFill>
              </a:rPr>
              <a:t>Lower: plants could not maintain efficient photosynthesis for life </a:t>
            </a:r>
            <a:br>
              <a:rPr lang="en-US" sz="3200" dirty="0">
                <a:solidFill>
                  <a:srgbClr val="000066"/>
                </a:solidFill>
              </a:rPr>
            </a:br>
            <a:r>
              <a:rPr lang="en-US" sz="3200" dirty="0">
                <a:solidFill>
                  <a:srgbClr val="000066"/>
                </a:solidFill>
              </a:rPr>
              <a:t>(we suffocate)</a:t>
            </a:r>
            <a:endParaRPr kumimoji="0" lang="en-US" sz="3200" i="0" u="none" strike="noStrike" cap="none" normalizeH="0" baseline="0" dirty="0">
              <a:ln>
                <a:noFill/>
              </a:ln>
              <a:solidFill>
                <a:srgbClr val="000066"/>
              </a:solidFill>
              <a:effectLst/>
            </a:endParaRPr>
          </a:p>
        </p:txBody>
      </p:sp>
    </p:spTree>
    <p:extLst>
      <p:ext uri="{BB962C8B-B14F-4D97-AF65-F5344CB8AC3E}">
        <p14:creationId xmlns:p14="http://schemas.microsoft.com/office/powerpoint/2010/main" val="28995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marL="0" indent="0">
              <a:spcBef>
                <a:spcPts val="0"/>
              </a:spcBef>
              <a:spcAft>
                <a:spcPts val="600"/>
              </a:spcAft>
              <a:buNone/>
            </a:pPr>
            <a:r>
              <a:rPr lang="en-US" sz="2800" b="1"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Oxygen level</a:t>
            </a:r>
          </a:p>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Atmospheric transparency</a:t>
            </a:r>
          </a:p>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Moon-Earth gravitational interaction</a:t>
            </a:r>
          </a:p>
          <a:p>
            <a:pPr marL="0" indent="0">
              <a:spcBef>
                <a:spcPts val="0"/>
              </a:spcBef>
              <a:spcAft>
                <a:spcPts val="600"/>
              </a:spcAft>
              <a:buNone/>
            </a:pPr>
            <a:r>
              <a:rPr lang="en-US" sz="2800" dirty="0">
                <a:solidFill>
                  <a:schemeClr val="bg1"/>
                </a:solidFill>
                <a:latin typeface="Arial" panose="020B0604020202020204" pitchFamily="34" charset="0"/>
                <a:cs typeface="Arial" panose="020B0604020202020204" pitchFamily="34" charset="0"/>
              </a:rPr>
              <a:t>■ Carbon Dioxide level</a:t>
            </a:r>
          </a:p>
          <a:p>
            <a:pPr marL="0" indent="0">
              <a:spcBef>
                <a:spcPts val="0"/>
              </a:spcBef>
              <a:spcAft>
                <a:spcPts val="600"/>
              </a:spcAft>
              <a:buNone/>
            </a:pPr>
            <a:r>
              <a:rPr lang="en-US" sz="3400" b="1" dirty="0">
                <a:solidFill>
                  <a:schemeClr val="bg1"/>
                </a:solidFill>
                <a:latin typeface="Arial" panose="020B0604020202020204" pitchFamily="34" charset="0"/>
                <a:cs typeface="Arial" panose="020B0604020202020204" pitchFamily="34" charset="0"/>
              </a:rPr>
              <a:t>■ </a:t>
            </a:r>
            <a:r>
              <a:rPr lang="en-US" sz="3400" dirty="0">
                <a:solidFill>
                  <a:srgbClr val="000066"/>
                </a:solidFill>
                <a:latin typeface="Arial" panose="020B0604020202020204" pitchFamily="34" charset="0"/>
                <a:cs typeface="Arial" panose="020B0604020202020204" pitchFamily="34" charset="0"/>
              </a:rPr>
              <a:t>Gravity</a:t>
            </a:r>
          </a:p>
          <a:p>
            <a:endParaRPr lang="en-US" sz="3400" b="1" dirty="0">
              <a:latin typeface="Calibri" pitchFamily="34" charset="0"/>
            </a:endParaRPr>
          </a:p>
          <a:p>
            <a:pPr marL="0" indent="0">
              <a:buNone/>
            </a:pPr>
            <a:endParaRPr lang="en-US" sz="3400" b="1" dirty="0">
              <a:latin typeface="Calibri" pitchFamily="34" charset="0"/>
            </a:endParaRPr>
          </a:p>
          <a:p>
            <a:pPr marL="0" indent="0">
              <a:buNone/>
            </a:pPr>
            <a:endParaRPr lang="en-US" sz="3400" b="1" dirty="0">
              <a:latin typeface="Calibri" pitchFamily="34" charset="0"/>
            </a:endParaRPr>
          </a:p>
        </p:txBody>
      </p:sp>
      <p:sp>
        <p:nvSpPr>
          <p:cNvPr id="2" name="Title 1"/>
          <p:cNvSpPr>
            <a:spLocks noGrp="1"/>
          </p:cNvSpPr>
          <p:nvPr>
            <p:ph type="title"/>
          </p:nvPr>
        </p:nvSpPr>
        <p:spPr>
          <a:xfrm>
            <a:off x="457200" y="457200"/>
            <a:ext cx="8229600" cy="914400"/>
          </a:xfrm>
        </p:spPr>
        <p:txBody>
          <a:bodyPr/>
          <a:lstStyle/>
          <a:p>
            <a:pPr algn="ctr"/>
            <a:r>
              <a:rPr lang="en-US" sz="3600" dirty="0">
                <a:solidFill>
                  <a:schemeClr val="bg1"/>
                </a:solidFill>
                <a:latin typeface="Arial" panose="020B0604020202020204" pitchFamily="34" charset="0"/>
                <a:cs typeface="Arial" panose="020B0604020202020204" pitchFamily="34" charset="0"/>
              </a:rPr>
              <a:t>Anthropic principle</a:t>
            </a:r>
            <a:endParaRPr lang="en-US" sz="3500" dirty="0">
              <a:solidFill>
                <a:schemeClr val="bg1"/>
              </a:solidFill>
              <a:latin typeface="Arial" panose="020B0604020202020204" pitchFamily="34" charset="0"/>
              <a:cs typeface="Arial" panose="020B0604020202020204" pitchFamily="34" charset="0"/>
            </a:endParaRPr>
          </a:p>
        </p:txBody>
      </p:sp>
      <p:sp>
        <p:nvSpPr>
          <p:cNvPr id="4" name="Rounded Rectangle 3"/>
          <p:cNvSpPr/>
          <p:nvPr/>
        </p:nvSpPr>
        <p:spPr bwMode="auto">
          <a:xfrm>
            <a:off x="486228" y="4038600"/>
            <a:ext cx="8153400" cy="2209800"/>
          </a:xfrm>
          <a:prstGeom prst="round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spcAft>
                <a:spcPts val="600"/>
              </a:spcAft>
            </a:pPr>
            <a:r>
              <a:rPr lang="en-US" sz="3200" dirty="0">
                <a:solidFill>
                  <a:srgbClr val="000066"/>
                </a:solidFill>
              </a:rPr>
              <a:t>If force of gravity were altered by 0.00000000000000000000000000000000000001 % . . .   the sun would not exist </a:t>
            </a:r>
            <a:br>
              <a:rPr lang="en-US" sz="3200" dirty="0">
                <a:solidFill>
                  <a:srgbClr val="000066"/>
                </a:solidFill>
              </a:rPr>
            </a:br>
            <a:r>
              <a:rPr lang="en-US" sz="3200" dirty="0">
                <a:solidFill>
                  <a:srgbClr val="000066"/>
                </a:solidFill>
              </a:rPr>
              <a:t>(thus, neither would we)</a:t>
            </a:r>
            <a:endParaRPr kumimoji="0" lang="en-US" sz="3200" i="0" u="none" strike="noStrike" cap="none" normalizeH="0" baseline="0" dirty="0">
              <a:ln>
                <a:noFill/>
              </a:ln>
              <a:solidFill>
                <a:srgbClr val="000066"/>
              </a:solidFill>
              <a:effectLst/>
            </a:endParaRPr>
          </a:p>
        </p:txBody>
      </p:sp>
    </p:spTree>
    <p:extLst>
      <p:ext uri="{BB962C8B-B14F-4D97-AF65-F5344CB8AC3E}">
        <p14:creationId xmlns:p14="http://schemas.microsoft.com/office/powerpoint/2010/main" val="173900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lstStyle/>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Plane with lights . . . and stars</a:t>
            </a:r>
          </a:p>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Statue . . . person who posed for it</a:t>
            </a:r>
          </a:p>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Camera . . . eye, Pr.20:12</a:t>
            </a:r>
          </a:p>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Cochlear implant . . . ear, Pr.20:12</a:t>
            </a:r>
          </a:p>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Robotic hand . . . hand, Ps.139:13-16</a:t>
            </a:r>
          </a:p>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Computer . . . brain</a:t>
            </a:r>
          </a:p>
          <a:p>
            <a:pPr>
              <a:spcBef>
                <a:spcPts val="0"/>
              </a:spcBef>
              <a:spcAft>
                <a:spcPts val="600"/>
              </a:spcAft>
            </a:pPr>
            <a:r>
              <a:rPr lang="en-US" sz="3400" dirty="0">
                <a:solidFill>
                  <a:schemeClr val="bg1"/>
                </a:solidFill>
                <a:latin typeface="Arial" panose="020B0604020202020204" pitchFamily="34" charset="0"/>
                <a:cs typeface="Arial" panose="020B0604020202020204" pitchFamily="34" charset="0"/>
              </a:rPr>
              <a:t>City water system, cars . . .  cell</a:t>
            </a:r>
          </a:p>
          <a:p>
            <a:pPr marL="0" indent="0">
              <a:spcBef>
                <a:spcPts val="0"/>
              </a:spcBef>
              <a:spcAft>
                <a:spcPts val="600"/>
              </a:spcAft>
              <a:buNone/>
            </a:pPr>
            <a:endParaRPr lang="en-US" sz="3400" dirty="0"/>
          </a:p>
          <a:p>
            <a:pPr>
              <a:spcBef>
                <a:spcPts val="0"/>
              </a:spcBef>
              <a:spcAft>
                <a:spcPts val="600"/>
              </a:spcAft>
            </a:pPr>
            <a:endParaRPr lang="en-US" sz="3400" b="1" dirty="0"/>
          </a:p>
          <a:p>
            <a:pPr>
              <a:spcBef>
                <a:spcPts val="0"/>
              </a:spcBef>
              <a:spcAft>
                <a:spcPts val="600"/>
              </a:spcAft>
            </a:pPr>
            <a:endParaRPr lang="en-US" sz="3400" b="1" dirty="0"/>
          </a:p>
        </p:txBody>
      </p:sp>
      <p:sp>
        <p:nvSpPr>
          <p:cNvPr id="2" name="Title 1"/>
          <p:cNvSpPr>
            <a:spLocks noGrp="1"/>
          </p:cNvSpPr>
          <p:nvPr>
            <p:ph type="title"/>
          </p:nvPr>
        </p:nvSpPr>
        <p:spPr>
          <a:xfrm>
            <a:off x="457200" y="457200"/>
            <a:ext cx="8229600" cy="914400"/>
          </a:xfrm>
        </p:spPr>
        <p:txBody>
          <a:bodyPr>
            <a:noAutofit/>
          </a:bodyPr>
          <a:lstStyle/>
          <a:p>
            <a:pPr algn="ctr"/>
            <a:r>
              <a:rPr lang="en-US" sz="3600" dirty="0">
                <a:solidFill>
                  <a:schemeClr val="bg1"/>
                </a:solidFill>
                <a:latin typeface="Arial" panose="020B0604020202020204" pitchFamily="34" charset="0"/>
                <a:cs typeface="Arial" panose="020B0604020202020204" pitchFamily="34" charset="0"/>
              </a:rPr>
              <a:t>We acknowledge intelligent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design every day</a:t>
            </a:r>
          </a:p>
        </p:txBody>
      </p:sp>
    </p:spTree>
    <p:extLst>
      <p:ext uri="{BB962C8B-B14F-4D97-AF65-F5344CB8AC3E}">
        <p14:creationId xmlns:p14="http://schemas.microsoft.com/office/powerpoint/2010/main" val="11604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FFFF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FFFF6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FFFF6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lstStyle/>
          <a:p>
            <a:pPr marL="0" indent="0">
              <a:spcBef>
                <a:spcPts val="0"/>
              </a:spcBef>
              <a:spcAft>
                <a:spcPts val="600"/>
              </a:spcAft>
              <a:buNone/>
            </a:pPr>
            <a:endParaRPr lang="en-US" sz="3400" b="1" dirty="0"/>
          </a:p>
          <a:p>
            <a:pPr>
              <a:spcBef>
                <a:spcPts val="0"/>
              </a:spcBef>
              <a:spcAft>
                <a:spcPts val="600"/>
              </a:spcAft>
            </a:pPr>
            <a:endParaRPr lang="en-US" sz="3400" b="1" dirty="0"/>
          </a:p>
          <a:p>
            <a:pPr>
              <a:spcBef>
                <a:spcPts val="0"/>
              </a:spcBef>
              <a:spcAft>
                <a:spcPts val="600"/>
              </a:spcAft>
            </a:pPr>
            <a:endParaRPr lang="en-US" sz="3400" b="1" dirty="0"/>
          </a:p>
        </p:txBody>
      </p:sp>
      <p:sp>
        <p:nvSpPr>
          <p:cNvPr id="2" name="Title 1"/>
          <p:cNvSpPr>
            <a:spLocks noGrp="1"/>
          </p:cNvSpPr>
          <p:nvPr>
            <p:ph type="title"/>
          </p:nvPr>
        </p:nvSpPr>
        <p:spPr>
          <a:xfrm>
            <a:off x="457200" y="457200"/>
            <a:ext cx="8229600" cy="914400"/>
          </a:xfrm>
        </p:spPr>
        <p:txBody>
          <a:bodyPr>
            <a:noAutofit/>
          </a:bodyPr>
          <a:lstStyle/>
          <a:p>
            <a:pPr algn="ctr"/>
            <a:r>
              <a:rPr lang="en-US" sz="3600" dirty="0">
                <a:solidFill>
                  <a:schemeClr val="bg1"/>
                </a:solidFill>
                <a:latin typeface="Arial" panose="020B0604020202020204" pitchFamily="34" charset="0"/>
                <a:cs typeface="Arial" panose="020B0604020202020204" pitchFamily="34" charset="0"/>
              </a:rPr>
              <a:t>We acknowledge intelligent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design every day</a:t>
            </a:r>
          </a:p>
        </p:txBody>
      </p:sp>
      <p:pic>
        <p:nvPicPr>
          <p:cNvPr id="1027" name="Picture 3" descr="C:\Users\Owner\AppData\Local\Microsoft\Windows\Temporary Internet Files\Content.IE5\R0V3TOVJ\KC's_cell_diagra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89" y="1384946"/>
            <a:ext cx="5853969" cy="516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33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spcBef>
                <a:spcPts val="0"/>
              </a:spcBef>
              <a:spcAft>
                <a:spcPts val="600"/>
              </a:spcAft>
            </a:pPr>
            <a:r>
              <a:rPr lang="en-US" sz="3400" dirty="0">
                <a:solidFill>
                  <a:srgbClr val="000066"/>
                </a:solidFill>
                <a:latin typeface="Arial" panose="020B0604020202020204" pitchFamily="34" charset="0"/>
                <a:cs typeface="Arial" panose="020B0604020202020204" pitchFamily="34" charset="0"/>
              </a:rPr>
              <a:t>Circulatory</a:t>
            </a:r>
          </a:p>
          <a:p>
            <a:pPr>
              <a:spcBef>
                <a:spcPts val="0"/>
              </a:spcBef>
              <a:spcAft>
                <a:spcPts val="600"/>
              </a:spcAft>
            </a:pPr>
            <a:r>
              <a:rPr lang="en-US" sz="3400" dirty="0">
                <a:solidFill>
                  <a:srgbClr val="000066"/>
                </a:solidFill>
                <a:latin typeface="Arial" panose="020B0604020202020204" pitchFamily="34" charset="0"/>
                <a:cs typeface="Arial" panose="020B0604020202020204" pitchFamily="34" charset="0"/>
              </a:rPr>
              <a:t>Nervous</a:t>
            </a:r>
          </a:p>
          <a:p>
            <a:pPr>
              <a:spcBef>
                <a:spcPts val="0"/>
              </a:spcBef>
              <a:spcAft>
                <a:spcPts val="600"/>
              </a:spcAft>
            </a:pPr>
            <a:r>
              <a:rPr lang="en-US" sz="3400" dirty="0">
                <a:solidFill>
                  <a:srgbClr val="000066"/>
                </a:solidFill>
                <a:latin typeface="Arial" panose="020B0604020202020204" pitchFamily="34" charset="0"/>
                <a:cs typeface="Arial" panose="020B0604020202020204" pitchFamily="34" charset="0"/>
              </a:rPr>
              <a:t>Respiratory</a:t>
            </a:r>
          </a:p>
          <a:p>
            <a:pPr>
              <a:spcBef>
                <a:spcPts val="0"/>
              </a:spcBef>
              <a:spcAft>
                <a:spcPts val="600"/>
              </a:spcAft>
            </a:pPr>
            <a:r>
              <a:rPr lang="en-US" sz="3400" dirty="0">
                <a:solidFill>
                  <a:srgbClr val="000066"/>
                </a:solidFill>
                <a:latin typeface="Arial" panose="020B0604020202020204" pitchFamily="34" charset="0"/>
                <a:cs typeface="Arial" panose="020B0604020202020204" pitchFamily="34" charset="0"/>
              </a:rPr>
              <a:t>Reproductive</a:t>
            </a:r>
          </a:p>
          <a:p>
            <a:pPr>
              <a:spcBef>
                <a:spcPts val="0"/>
              </a:spcBef>
              <a:spcAft>
                <a:spcPts val="600"/>
              </a:spcAft>
            </a:pPr>
            <a:r>
              <a:rPr lang="en-US" sz="3400" dirty="0">
                <a:solidFill>
                  <a:srgbClr val="000066"/>
                </a:solidFill>
                <a:latin typeface="Arial" panose="020B0604020202020204" pitchFamily="34" charset="0"/>
                <a:cs typeface="Arial" panose="020B0604020202020204" pitchFamily="34" charset="0"/>
              </a:rPr>
              <a:t>Skeletal</a:t>
            </a:r>
          </a:p>
        </p:txBody>
      </p:sp>
      <p:sp>
        <p:nvSpPr>
          <p:cNvPr id="2" name="Title 1"/>
          <p:cNvSpPr>
            <a:spLocks noGrp="1"/>
          </p:cNvSpPr>
          <p:nvPr>
            <p:ph type="title"/>
          </p:nvPr>
        </p:nvSpPr>
        <p:spPr>
          <a:xfrm>
            <a:off x="457200" y="304800"/>
            <a:ext cx="8229600" cy="914400"/>
          </a:xfrm>
        </p:spPr>
        <p:txBody>
          <a:bodyPr>
            <a:normAutofit/>
          </a:bodyPr>
          <a:lstStyle/>
          <a:p>
            <a:pPr algn="ctr"/>
            <a:r>
              <a:rPr lang="en-US" sz="4000" dirty="0">
                <a:solidFill>
                  <a:schemeClr val="bg1">
                    <a:lumMod val="95000"/>
                    <a:lumOff val="5000"/>
                  </a:schemeClr>
                </a:solidFill>
                <a:latin typeface="Arial" panose="020B0604020202020204" pitchFamily="34" charset="0"/>
                <a:cs typeface="Arial" panose="020B0604020202020204" pitchFamily="34" charset="0"/>
              </a:rPr>
              <a:t>Human Body’s systems</a:t>
            </a:r>
            <a:endParaRPr lang="en-US" sz="3600" dirty="0">
              <a:solidFill>
                <a:schemeClr val="bg1">
                  <a:lumMod val="95000"/>
                  <a:lumOff val="5000"/>
                </a:schemeClr>
              </a:solidFill>
              <a:latin typeface="Arial" panose="020B0604020202020204" pitchFamily="34" charset="0"/>
              <a:cs typeface="Arial" panose="020B0604020202020204" pitchFamily="34" charset="0"/>
            </a:endParaRPr>
          </a:p>
        </p:txBody>
      </p:sp>
      <p:sp>
        <p:nvSpPr>
          <p:cNvPr id="4" name="Rectangle 3"/>
          <p:cNvSpPr/>
          <p:nvPr/>
        </p:nvSpPr>
        <p:spPr bwMode="auto">
          <a:xfrm>
            <a:off x="3810000" y="1447800"/>
            <a:ext cx="4876800" cy="2971800"/>
          </a:xfrm>
          <a:prstGeom prst="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US" sz="3100" i="0" u="none" strike="noStrike" cap="none" normalizeH="0" baseline="0" dirty="0">
                <a:ln>
                  <a:noFill/>
                </a:ln>
                <a:solidFill>
                  <a:schemeClr val="bg1"/>
                </a:solidFill>
                <a:effectLst/>
              </a:rPr>
              <a:t>First man and woman could not live with </a:t>
            </a:r>
            <a:r>
              <a:rPr kumimoji="0" lang="en-US" sz="3100" i="0" u="none" strike="noStrike" cap="none" normalizeH="0" baseline="0" dirty="0" err="1">
                <a:ln>
                  <a:noFill/>
                </a:ln>
                <a:solidFill>
                  <a:schemeClr val="bg1"/>
                </a:solidFill>
                <a:effectLst/>
              </a:rPr>
              <a:t>circula</a:t>
            </a:r>
            <a:r>
              <a:rPr kumimoji="0" lang="en-US" sz="3100" i="0" u="none" strike="noStrike" cap="none" normalizeH="0" baseline="0" dirty="0">
                <a:ln>
                  <a:noFill/>
                </a:ln>
                <a:solidFill>
                  <a:schemeClr val="bg1"/>
                </a:solidFill>
                <a:effectLst/>
              </a:rPr>
              <a:t>-tory system alone…</a:t>
            </a:r>
          </a:p>
          <a:p>
            <a:pPr marL="0" marR="0" indent="0" algn="ctr" defTabSz="914400" rtl="0" eaLnBrk="0" fontAlgn="base" latinLnBrk="0" hangingPunct="0">
              <a:lnSpc>
                <a:spcPct val="100000"/>
              </a:lnSpc>
              <a:spcBef>
                <a:spcPct val="0"/>
              </a:spcBef>
              <a:spcAft>
                <a:spcPct val="0"/>
              </a:spcAft>
              <a:buClrTx/>
              <a:buSzTx/>
              <a:buFontTx/>
              <a:buNone/>
              <a:tabLst/>
            </a:pPr>
            <a:r>
              <a:rPr lang="en-US" sz="3100" u="sng" dirty="0">
                <a:solidFill>
                  <a:schemeClr val="bg1"/>
                </a:solidFill>
              </a:rPr>
              <a:t>All</a:t>
            </a:r>
            <a:r>
              <a:rPr lang="en-US" sz="3100" dirty="0">
                <a:solidFill>
                  <a:schemeClr val="bg1"/>
                </a:solidFill>
              </a:rPr>
              <a:t> systems had to work together – in </a:t>
            </a:r>
            <a:r>
              <a:rPr lang="en-US" sz="3100" u="sng" dirty="0">
                <a:solidFill>
                  <a:schemeClr val="bg1"/>
                </a:solidFill>
              </a:rPr>
              <a:t>two</a:t>
            </a:r>
            <a:r>
              <a:rPr lang="en-US" sz="3100" dirty="0">
                <a:solidFill>
                  <a:schemeClr val="bg1"/>
                </a:solidFill>
              </a:rPr>
              <a:t> persons at same </a:t>
            </a:r>
            <a:r>
              <a:rPr lang="en-US" sz="3100" u="sng" dirty="0">
                <a:solidFill>
                  <a:schemeClr val="bg1"/>
                </a:solidFill>
              </a:rPr>
              <a:t>time</a:t>
            </a:r>
            <a:r>
              <a:rPr lang="en-US" sz="3100" dirty="0">
                <a:solidFill>
                  <a:schemeClr val="bg1"/>
                </a:solidFill>
              </a:rPr>
              <a:t>.</a:t>
            </a:r>
            <a:endParaRPr kumimoji="0" lang="en-US" sz="31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195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bwMode="auto">
          <a:xfrm>
            <a:off x="1204686" y="1600200"/>
            <a:ext cx="6752772" cy="3581400"/>
          </a:xfrm>
          <a:prstGeom prst="roundRect">
            <a:avLst/>
          </a:prstGeom>
          <a:blipFill>
            <a:blip r:embed="rId2"/>
            <a:tile tx="0" ty="0" sx="100000" sy="100000" flip="none" algn="tl"/>
          </a:blip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chemeClr val="bg1"/>
                </a:solidFill>
                <a:effectLst/>
                <a:latin typeface="Arial" panose="020B0604020202020204" pitchFamily="34" charset="0"/>
                <a:cs typeface="Arial" panose="020B0604020202020204" pitchFamily="34" charset="0"/>
              </a:rPr>
              <a:t>“For since the creation of the world His invisible attributes are clearly seen, being understood by the things that are made, even His eternal power and Godhead, so that they are without excuse” – Ro.1:20</a:t>
            </a:r>
          </a:p>
        </p:txBody>
      </p:sp>
      <p:sp>
        <p:nvSpPr>
          <p:cNvPr id="2" name="Title 1"/>
          <p:cNvSpPr>
            <a:spLocks noGrp="1"/>
          </p:cNvSpPr>
          <p:nvPr>
            <p:ph type="title"/>
          </p:nvPr>
        </p:nvSpPr>
        <p:spPr>
          <a:xfrm>
            <a:off x="457200" y="457200"/>
            <a:ext cx="8229600" cy="990600"/>
          </a:xfrm>
        </p:spPr>
        <p:txBody>
          <a:bodyPr/>
          <a:lstStyle/>
          <a:p>
            <a:pPr algn="ctr"/>
            <a:r>
              <a:rPr lang="en-US" sz="3600" b="1" dirty="0">
                <a:solidFill>
                  <a:schemeClr val="bg1"/>
                </a:solidFill>
                <a:latin typeface="Arial" panose="020B0604020202020204" pitchFamily="34" charset="0"/>
                <a:cs typeface="Arial" panose="020B0604020202020204" pitchFamily="34" charset="0"/>
              </a:rPr>
              <a:t>Creation Reveals Divine Designer</a:t>
            </a:r>
          </a:p>
        </p:txBody>
      </p:sp>
      <p:sp>
        <p:nvSpPr>
          <p:cNvPr id="5" name="Oval 4"/>
          <p:cNvSpPr/>
          <p:nvPr/>
        </p:nvSpPr>
        <p:spPr bwMode="auto">
          <a:xfrm>
            <a:off x="3886200" y="1690914"/>
            <a:ext cx="1905000" cy="5334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 name="Straight Connector 6"/>
          <p:cNvCxnSpPr/>
          <p:nvPr/>
        </p:nvCxnSpPr>
        <p:spPr bwMode="auto">
          <a:xfrm>
            <a:off x="3124200" y="2605314"/>
            <a:ext cx="4038600" cy="0"/>
          </a:xfrm>
          <a:prstGeom prst="line">
            <a:avLst/>
          </a:prstGeom>
          <a:solidFill>
            <a:schemeClr val="accent1"/>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476828" y="3091542"/>
            <a:ext cx="2180772" cy="0"/>
          </a:xfrm>
          <a:prstGeom prst="line">
            <a:avLst/>
          </a:prstGeom>
          <a:solidFill>
            <a:schemeClr val="accent1"/>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bwMode="auto">
          <a:xfrm>
            <a:off x="1371600" y="3620984"/>
            <a:ext cx="1444170" cy="5334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258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eaLnBrk="1" hangingPunct="1">
              <a:buFont typeface="Wingdings" pitchFamily="2" charset="2"/>
              <a:buNone/>
            </a:pPr>
            <a:endParaRPr lang="en-US"/>
          </a:p>
        </p:txBody>
      </p:sp>
      <p:sp>
        <p:nvSpPr>
          <p:cNvPr id="3074" name="Rectangle 2"/>
          <p:cNvSpPr>
            <a:spLocks noGrp="1" noChangeArrowheads="1"/>
          </p:cNvSpPr>
          <p:nvPr>
            <p:ph type="title"/>
          </p:nvPr>
        </p:nvSpPr>
        <p:spPr/>
        <p:txBody>
          <a:bodyPr/>
          <a:lstStyle/>
          <a:p>
            <a:pPr eaLnBrk="1" hangingPunct="1"/>
            <a:endParaRPr lang="en-US"/>
          </a:p>
        </p:txBody>
      </p:sp>
    </p:spTree>
    <p:extLst>
      <p:ext uri="{BB962C8B-B14F-4D97-AF65-F5344CB8AC3E}">
        <p14:creationId xmlns:p14="http://schemas.microsoft.com/office/powerpoint/2010/main" val="218049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lstStyle/>
          <a:p>
            <a:pPr marL="0" indent="0">
              <a:spcBef>
                <a:spcPts val="600"/>
              </a:spcBef>
              <a:spcAft>
                <a:spcPts val="600"/>
              </a:spcAft>
              <a:buNone/>
            </a:pPr>
            <a:r>
              <a:rPr lang="en-US" sz="3200" dirty="0">
                <a:solidFill>
                  <a:schemeClr val="bg1"/>
                </a:solidFill>
                <a:latin typeface="Arial" panose="020B0604020202020204" pitchFamily="34" charset="0"/>
                <a:cs typeface="Arial" panose="020B0604020202020204" pitchFamily="34" charset="0"/>
              </a:rPr>
              <a:t>Genesis</a:t>
            </a:r>
            <a:r>
              <a:rPr lang="en-US" sz="3200" dirty="0">
                <a:solidFill>
                  <a:schemeClr val="bg1"/>
                </a:solidFill>
              </a:rPr>
              <a:t> </a:t>
            </a:r>
            <a:r>
              <a:rPr lang="en-US" sz="3200" dirty="0">
                <a:solidFill>
                  <a:schemeClr val="bg1"/>
                </a:solidFill>
                <a:latin typeface="Arial" panose="020B0604020202020204" pitchFamily="34" charset="0"/>
                <a:cs typeface="Arial" panose="020B0604020202020204" pitchFamily="34" charset="0"/>
              </a:rPr>
              <a:t>1:14-19</a:t>
            </a:r>
          </a:p>
          <a:p>
            <a:pPr marL="0" indent="0">
              <a:spcBef>
                <a:spcPts val="0"/>
              </a:spcBef>
              <a:spcAft>
                <a:spcPts val="600"/>
              </a:spcAft>
              <a:buNone/>
            </a:pPr>
            <a:r>
              <a:rPr lang="en-US" sz="3200" dirty="0">
                <a:solidFill>
                  <a:schemeClr val="bg1"/>
                </a:solidFill>
                <a:latin typeface="Arial" panose="020B0604020202020204" pitchFamily="34" charset="0"/>
                <a:cs typeface="Arial" panose="020B0604020202020204" pitchFamily="34" charset="0"/>
              </a:rPr>
              <a:t>Psalm 8:1-4</a:t>
            </a:r>
          </a:p>
          <a:p>
            <a:pPr marL="0" indent="0">
              <a:spcAft>
                <a:spcPts val="600"/>
              </a:spcAft>
              <a:buNone/>
            </a:pPr>
            <a:endParaRPr lang="en-US" sz="3200" b="1" dirty="0"/>
          </a:p>
          <a:p>
            <a:pPr marL="0" indent="0">
              <a:spcAft>
                <a:spcPts val="600"/>
              </a:spcAft>
              <a:buNone/>
            </a:pPr>
            <a:endParaRPr lang="en-US" b="1" dirty="0"/>
          </a:p>
          <a:p>
            <a:pPr marL="0" indent="0">
              <a:spcAft>
                <a:spcPts val="600"/>
              </a:spcAft>
              <a:buNone/>
            </a:pPr>
            <a:endParaRPr lang="en-US" sz="3200" b="1" dirty="0"/>
          </a:p>
          <a:p>
            <a:pPr marL="0" indent="0">
              <a:spcAft>
                <a:spcPts val="600"/>
              </a:spcAft>
              <a:buNone/>
            </a:pPr>
            <a:endParaRPr lang="en-US" b="1" dirty="0"/>
          </a:p>
          <a:p>
            <a:pPr marL="0" indent="0">
              <a:spcBef>
                <a:spcPts val="2400"/>
              </a:spcBef>
              <a:spcAft>
                <a:spcPts val="600"/>
              </a:spcAft>
              <a:buNone/>
            </a:pPr>
            <a:r>
              <a:rPr lang="en-US" sz="3200" dirty="0">
                <a:solidFill>
                  <a:schemeClr val="bg1"/>
                </a:solidFill>
                <a:latin typeface="Arial" panose="020B0604020202020204" pitchFamily="34" charset="0"/>
                <a:cs typeface="Arial" panose="020B0604020202020204" pitchFamily="34" charset="0"/>
              </a:rPr>
              <a:t>Daniel 2:28</a:t>
            </a:r>
          </a:p>
        </p:txBody>
      </p:sp>
      <p:sp>
        <p:nvSpPr>
          <p:cNvPr id="2" name="Title 1"/>
          <p:cNvSpPr>
            <a:spLocks noGrp="1"/>
          </p:cNvSpPr>
          <p:nvPr>
            <p:ph type="title"/>
          </p:nvPr>
        </p:nvSpPr>
        <p:spPr>
          <a:xfrm>
            <a:off x="457200" y="457200"/>
            <a:ext cx="8229600" cy="838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God, the Creator</a:t>
            </a:r>
          </a:p>
        </p:txBody>
      </p:sp>
      <p:sp>
        <p:nvSpPr>
          <p:cNvPr id="4" name="Rectangle 3"/>
          <p:cNvSpPr/>
          <p:nvPr/>
        </p:nvSpPr>
        <p:spPr bwMode="auto">
          <a:xfrm>
            <a:off x="1219200" y="2438400"/>
            <a:ext cx="31242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God</a:t>
            </a:r>
          </a:p>
        </p:txBody>
      </p:sp>
      <p:sp>
        <p:nvSpPr>
          <p:cNvPr id="5" name="Rectangle 4"/>
          <p:cNvSpPr/>
          <p:nvPr/>
        </p:nvSpPr>
        <p:spPr bwMode="auto">
          <a:xfrm>
            <a:off x="1219200" y="3124200"/>
            <a:ext cx="31242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Majesty</a:t>
            </a:r>
          </a:p>
        </p:txBody>
      </p:sp>
      <p:sp>
        <p:nvSpPr>
          <p:cNvPr id="6" name="Rectangle 5"/>
          <p:cNvSpPr/>
          <p:nvPr/>
        </p:nvSpPr>
        <p:spPr bwMode="auto">
          <a:xfrm>
            <a:off x="1219200" y="3810000"/>
            <a:ext cx="31242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Earth</a:t>
            </a:r>
          </a:p>
        </p:txBody>
      </p:sp>
      <p:sp>
        <p:nvSpPr>
          <p:cNvPr id="7" name="Rectangle 6"/>
          <p:cNvSpPr/>
          <p:nvPr/>
        </p:nvSpPr>
        <p:spPr bwMode="auto">
          <a:xfrm>
            <a:off x="4800600" y="2438400"/>
            <a:ext cx="31242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Creator</a:t>
            </a:r>
          </a:p>
        </p:txBody>
      </p:sp>
      <p:sp>
        <p:nvSpPr>
          <p:cNvPr id="8" name="Rectangle 7"/>
          <p:cNvSpPr/>
          <p:nvPr/>
        </p:nvSpPr>
        <p:spPr bwMode="auto">
          <a:xfrm>
            <a:off x="4800600" y="3124200"/>
            <a:ext cx="31242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Splendor</a:t>
            </a:r>
          </a:p>
        </p:txBody>
      </p:sp>
      <p:sp>
        <p:nvSpPr>
          <p:cNvPr id="9" name="Rectangle 8"/>
          <p:cNvSpPr/>
          <p:nvPr/>
        </p:nvSpPr>
        <p:spPr bwMode="auto">
          <a:xfrm>
            <a:off x="4800600" y="3810000"/>
            <a:ext cx="31242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Fingers</a:t>
            </a:r>
          </a:p>
        </p:txBody>
      </p:sp>
      <p:sp>
        <p:nvSpPr>
          <p:cNvPr id="10" name="Rectangle 9"/>
          <p:cNvSpPr/>
          <p:nvPr/>
        </p:nvSpPr>
        <p:spPr bwMode="auto">
          <a:xfrm>
            <a:off x="1219200" y="4495800"/>
            <a:ext cx="6705600" cy="533400"/>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0066"/>
                </a:solidFill>
                <a:effectLst/>
                <a:latin typeface="Arial" charset="0"/>
              </a:rPr>
              <a:t>Concern for man</a:t>
            </a:r>
          </a:p>
        </p:txBody>
      </p:sp>
    </p:spTree>
    <p:extLst>
      <p:ext uri="{BB962C8B-B14F-4D97-AF65-F5344CB8AC3E}">
        <p14:creationId xmlns:p14="http://schemas.microsoft.com/office/powerpoint/2010/main" val="29019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wner\AppData\Local\Microsoft\Windows\Temporary Internet Files\Content.IE5\SNM5OF8P\MP9002894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76216"/>
            <a:ext cx="3657600" cy="1472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Owner\AppData\Local\Microsoft\Windows\Temporary Internet Files\Content.IE5\40PQXFNK\MC900337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33800" y="2240433"/>
            <a:ext cx="1855318" cy="10361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1209675"/>
            <a:ext cx="8229600" cy="4986909"/>
          </a:xfrm>
        </p:spPr>
        <p:txBody>
          <a:bodyPr/>
          <a:lstStyle/>
          <a:p>
            <a:endParaRPr lang="en-US" dirty="0"/>
          </a:p>
        </p:txBody>
      </p:sp>
      <p:sp>
        <p:nvSpPr>
          <p:cNvPr id="5" name="Title 4"/>
          <p:cNvSpPr>
            <a:spLocks noGrp="1"/>
          </p:cNvSpPr>
          <p:nvPr>
            <p:ph type="title"/>
          </p:nvPr>
        </p:nvSpPr>
        <p:spPr>
          <a:xfrm>
            <a:off x="457200" y="457200"/>
            <a:ext cx="8229600" cy="752475"/>
          </a:xfrm>
        </p:spPr>
        <p:txBody>
          <a:bodyPr/>
          <a:lstStyle/>
          <a:p>
            <a:pPr algn="ctr"/>
            <a:r>
              <a:rPr lang="en-US" sz="3600" b="1" dirty="0">
                <a:solidFill>
                  <a:schemeClr val="bg1"/>
                </a:solidFill>
                <a:latin typeface="Arial" panose="020B0604020202020204" pitchFamily="34" charset="0"/>
                <a:cs typeface="Arial" panose="020B0604020202020204" pitchFamily="34" charset="0"/>
              </a:rPr>
              <a:t>Ancient Earth View</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000500"/>
            <a:ext cx="36576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Owner\AppData\Local\Microsoft\Windows\Temporary Internet Files\Content.IE5\40PQXFNK\MC900337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973405"/>
            <a:ext cx="1855318" cy="10361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Owner\AppData\Local\Microsoft\Windows\Temporary Internet Files\Content.IE5\40PQXFNK\MC900337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30968" y="2971800"/>
            <a:ext cx="1855318" cy="1036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Owner\AppData\Local\Microsoft\Windows\Temporary Internet Files\Content.IE5\40PQXFNK\MC900337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31082" y="2975430"/>
            <a:ext cx="1855318" cy="103616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wner\AppData\Local\Microsoft\Windows\Temporary Internet Files\Content.IE5\SNM5OF8P\MP90018276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133600"/>
            <a:ext cx="3657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wner\AppData\Local\Microsoft\Windows\Temporary Internet Files\Content.IE5\40PQXFNK\MP90044912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228" y="1590675"/>
            <a:ext cx="205740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AppData\Local\Microsoft\Windows\Temporary Internet Files\Content.IE5\L4XS5DRF\MC900437525[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33787" y="3052762"/>
            <a:ext cx="1876425"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762000"/>
          </a:xfrm>
        </p:spPr>
        <p:txBody>
          <a:bodyPr/>
          <a:lstStyle/>
          <a:p>
            <a:pPr algn="ctr"/>
            <a:r>
              <a:rPr lang="en-US" sz="3600" b="1" dirty="0">
                <a:solidFill>
                  <a:schemeClr val="bg1"/>
                </a:solidFill>
                <a:latin typeface="Arial" panose="020B0604020202020204" pitchFamily="34" charset="0"/>
                <a:cs typeface="Arial" panose="020B0604020202020204" pitchFamily="34" charset="0"/>
              </a:rPr>
              <a:t>Modern evolution</a:t>
            </a:r>
          </a:p>
        </p:txBody>
      </p:sp>
      <p:pic>
        <p:nvPicPr>
          <p:cNvPr id="2053" name="Picture 5" descr="C:\Users\Owner\AppData\Local\Microsoft\Windows\Temporary Internet Files\Content.IE5\L4XS5DRF\MC9004413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9663" y="5032830"/>
            <a:ext cx="1049337" cy="1066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Owner\AppData\Local\Microsoft\Windows\Temporary Internet Files\Content.IE5\9R7YI149\MP90043927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029200"/>
            <a:ext cx="1600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Owner\AppData\Local\Microsoft\Windows\Temporary Internet Files\Content.IE5\L4XS5DRF\MM900356730[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05200" y="5105400"/>
            <a:ext cx="10287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Owner\AppData\Local\Microsoft\Windows\Temporary Internet Files\Content.IE5\40PQXFNK\MC90024114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0683" y="5327904"/>
            <a:ext cx="940003" cy="53949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Owner\AppData\Local\Microsoft\Windows\Temporary Internet Files\Content.IE5\L4XS5DRF\MC90010497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4953457"/>
            <a:ext cx="1217524" cy="12187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4267200" y="3658057"/>
            <a:ext cx="609600" cy="12187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a:ln>
                  <a:noFill/>
                </a:ln>
                <a:solidFill>
                  <a:schemeClr val="tx1"/>
                </a:solidFill>
                <a:effectLst/>
                <a:latin typeface="Arial" charset="0"/>
              </a:rPr>
              <a:t>?</a:t>
            </a:r>
            <a:endParaRPr kumimoji="0" lang="en-US" sz="1800" b="1" i="0" u="none" strike="noStrike" cap="none" normalizeH="0" baseline="0" dirty="0">
              <a:ln>
                <a:noFill/>
              </a:ln>
              <a:solidFill>
                <a:schemeClr val="tx1"/>
              </a:solidFill>
              <a:effectLst/>
              <a:latin typeface="Arial" charset="0"/>
            </a:endParaRPr>
          </a:p>
        </p:txBody>
      </p:sp>
      <p:sp>
        <p:nvSpPr>
          <p:cNvPr id="6" name="Rectangle 5"/>
          <p:cNvSpPr/>
          <p:nvPr/>
        </p:nvSpPr>
        <p:spPr bwMode="auto">
          <a:xfrm>
            <a:off x="1629228" y="1219200"/>
            <a:ext cx="5881914" cy="2209800"/>
          </a:xfrm>
          <a:prstGeom prst="rect">
            <a:avLst/>
          </a:prstGeom>
          <a:blipFill>
            <a:blip r:embed="rId8"/>
            <a:tile tx="0" ty="0" sx="100000" sy="100000" flip="none" algn="tl"/>
          </a:blip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2400" i="0" u="none" strike="noStrike" cap="none" normalizeH="0" baseline="0" dirty="0">
                <a:ln>
                  <a:noFill/>
                </a:ln>
                <a:solidFill>
                  <a:schemeClr val="accent4">
                    <a:lumMod val="50000"/>
                  </a:schemeClr>
                </a:solidFill>
                <a:effectLst/>
              </a:rPr>
              <a:t>1. </a:t>
            </a:r>
            <a:r>
              <a:rPr kumimoji="0" lang="en-US" sz="3200" i="0" u="none" strike="noStrike" cap="none" normalizeH="0" baseline="0" dirty="0">
                <a:ln>
                  <a:noFill/>
                </a:ln>
                <a:solidFill>
                  <a:schemeClr val="bg1"/>
                </a:solidFill>
                <a:effectLst/>
              </a:rPr>
              <a:t>No observers</a:t>
            </a:r>
          </a:p>
          <a:p>
            <a:pPr marR="0" defTabSz="914400" rtl="0" eaLnBrk="0" fontAlgn="base" latinLnBrk="0" hangingPunct="0">
              <a:lnSpc>
                <a:spcPct val="100000"/>
              </a:lnSpc>
              <a:spcBef>
                <a:spcPct val="0"/>
              </a:spcBef>
              <a:spcAft>
                <a:spcPct val="0"/>
              </a:spcAft>
              <a:buClrTx/>
              <a:buSzTx/>
              <a:tabLst/>
            </a:pPr>
            <a:r>
              <a:rPr lang="en-US" sz="2400" dirty="0">
                <a:solidFill>
                  <a:schemeClr val="accent4">
                    <a:lumMod val="50000"/>
                  </a:schemeClr>
                </a:solidFill>
              </a:rPr>
              <a:t>2. </a:t>
            </a:r>
            <a:r>
              <a:rPr lang="en-US" sz="3200" dirty="0">
                <a:solidFill>
                  <a:schemeClr val="bg1"/>
                </a:solidFill>
              </a:rPr>
              <a:t>Multiplied millions of years</a:t>
            </a:r>
          </a:p>
          <a:p>
            <a:pPr marR="0" defTabSz="914400" rtl="0" eaLnBrk="0" fontAlgn="base" latinLnBrk="0" hangingPunct="0">
              <a:lnSpc>
                <a:spcPct val="100000"/>
              </a:lnSpc>
              <a:spcBef>
                <a:spcPct val="0"/>
              </a:spcBef>
              <a:spcAft>
                <a:spcPct val="0"/>
              </a:spcAft>
              <a:buClrTx/>
              <a:buSzTx/>
              <a:tabLst/>
            </a:pPr>
            <a:r>
              <a:rPr lang="en-US" sz="2400" dirty="0">
                <a:solidFill>
                  <a:schemeClr val="accent4">
                    <a:lumMod val="50000"/>
                  </a:schemeClr>
                </a:solidFill>
              </a:rPr>
              <a:t>3.</a:t>
            </a:r>
            <a:r>
              <a:rPr lang="en-US" sz="3200" dirty="0">
                <a:solidFill>
                  <a:schemeClr val="bg1"/>
                </a:solidFill>
              </a:rPr>
              <a:t> Cannot be </a:t>
            </a:r>
            <a:r>
              <a:rPr kumimoji="0" lang="en-US" sz="3200" i="0" u="none" strike="noStrike" cap="none" normalizeH="0" baseline="0" dirty="0">
                <a:ln>
                  <a:noFill/>
                </a:ln>
                <a:solidFill>
                  <a:schemeClr val="bg1"/>
                </a:solidFill>
                <a:effectLst/>
              </a:rPr>
              <a:t>repeated</a:t>
            </a:r>
          </a:p>
          <a:p>
            <a:pPr marR="0" defTabSz="914400" rtl="0" eaLnBrk="0" fontAlgn="base" latinLnBrk="0" hangingPunct="0">
              <a:lnSpc>
                <a:spcPct val="100000"/>
              </a:lnSpc>
              <a:spcBef>
                <a:spcPct val="0"/>
              </a:spcBef>
              <a:spcAft>
                <a:spcPct val="0"/>
              </a:spcAft>
              <a:buClrTx/>
              <a:buSzTx/>
              <a:tabLst/>
            </a:pPr>
            <a:r>
              <a:rPr lang="en-US" sz="2400" dirty="0">
                <a:solidFill>
                  <a:schemeClr val="accent4">
                    <a:lumMod val="50000"/>
                  </a:schemeClr>
                </a:solidFill>
              </a:rPr>
              <a:t>4. </a:t>
            </a:r>
            <a:r>
              <a:rPr kumimoji="0" lang="en-US" sz="3200" i="0" u="none" strike="noStrike" cap="none" normalizeH="0" baseline="0" dirty="0">
                <a:ln>
                  <a:noFill/>
                </a:ln>
                <a:solidFill>
                  <a:schemeClr val="bg1"/>
                </a:solidFill>
                <a:effectLst/>
              </a:rPr>
              <a:t>Therefore,</a:t>
            </a:r>
            <a:r>
              <a:rPr kumimoji="0" lang="en-US" sz="3200" i="0" u="none" strike="noStrike" cap="none" normalizeH="0" dirty="0">
                <a:ln>
                  <a:noFill/>
                </a:ln>
                <a:solidFill>
                  <a:schemeClr val="bg1"/>
                </a:solidFill>
                <a:effectLst/>
              </a:rPr>
              <a:t> matter of </a:t>
            </a:r>
            <a:r>
              <a:rPr kumimoji="0" lang="en-US" sz="3200" i="0" u="none" strike="noStrike" cap="none" normalizeH="0" dirty="0">
                <a:ln>
                  <a:noFill/>
                </a:ln>
                <a:solidFill>
                  <a:srgbClr val="800000"/>
                </a:solidFill>
                <a:effectLst/>
              </a:rPr>
              <a:t>‘faith’</a:t>
            </a:r>
            <a:endParaRPr kumimoji="0" lang="en-US" sz="3200" i="0" u="none" strike="noStrike" cap="none" normalizeH="0" baseline="0" dirty="0">
              <a:ln>
                <a:noFill/>
              </a:ln>
              <a:solidFill>
                <a:srgbClr val="800000"/>
              </a:solidFill>
              <a:effectLst/>
            </a:endParaRPr>
          </a:p>
        </p:txBody>
      </p:sp>
      <p:pic>
        <p:nvPicPr>
          <p:cNvPr id="1026" name="Picture 2" descr="C:\Users\Owner\AppData\Local\Microsoft\Windows\Temporary Internet Files\Content.IE5\9R7YI149\MM900163073[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029200"/>
            <a:ext cx="92165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28800" y="609600"/>
            <a:ext cx="5486400" cy="1295400"/>
          </a:xfrm>
          <a:prstGeom prst="roundRect">
            <a:avLst/>
          </a:prstGeom>
          <a:blipFill>
            <a:blip r:embed="rId2"/>
            <a:tile tx="0" ty="0" sx="100000" sy="100000" flip="none" algn="tl"/>
          </a:blipFill>
          <a:ln w="12700" cap="flat" cmpd="sng" algn="ctr">
            <a:solidFill>
              <a:schemeClr val="bg2">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rgbClr val="000066"/>
                </a:solidFill>
                <a:effectLst/>
                <a:latin typeface="Verdana" panose="020B0604030504040204" pitchFamily="34" charset="0"/>
                <a:ea typeface="Verdana" panose="020B0604030504040204" pitchFamily="34" charset="0"/>
                <a:cs typeface="Verdana" panose="020B0604030504040204" pitchFamily="34" charset="0"/>
              </a:rPr>
              <a:t>I</a:t>
            </a:r>
            <a:r>
              <a:rPr kumimoji="0" lang="en-US" sz="3600" i="0" u="none" strike="noStrike" cap="none" normalizeH="0" baseline="0" dirty="0">
                <a:ln>
                  <a:noFill/>
                </a:ln>
                <a:solidFill>
                  <a:srgbClr val="000066"/>
                </a:solidFill>
                <a:effectLst/>
              </a:rPr>
              <a:t>. </a:t>
            </a:r>
            <a:r>
              <a:rPr kumimoji="0" lang="en-US" sz="4000" i="0" u="none" strike="noStrike" cap="none" normalizeH="0" baseline="0" dirty="0">
                <a:ln>
                  <a:noFill/>
                </a:ln>
                <a:solidFill>
                  <a:srgbClr val="000066"/>
                </a:solidFill>
                <a:effectLst/>
              </a:rPr>
              <a:t>The Problem</a:t>
            </a:r>
            <a:endParaRPr kumimoji="0" lang="en-US" sz="3800" i="0" u="none" strike="noStrike" cap="none" normalizeH="0" baseline="0" dirty="0">
              <a:ln>
                <a:noFill/>
              </a:ln>
              <a:effectLst/>
            </a:endParaRPr>
          </a:p>
        </p:txBody>
      </p:sp>
    </p:spTree>
    <p:extLst>
      <p:ext uri="{BB962C8B-B14F-4D97-AF65-F5344CB8AC3E}">
        <p14:creationId xmlns:p14="http://schemas.microsoft.com/office/powerpoint/2010/main" val="160087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lstStyle/>
          <a:p>
            <a:pPr marL="347663" indent="-347663">
              <a:spcBef>
                <a:spcPts val="600"/>
              </a:spcBef>
              <a:spcAft>
                <a:spcPts val="600"/>
              </a:spcAft>
              <a:buNone/>
            </a:pPr>
            <a:endParaRPr lang="en-US" sz="3200" dirty="0">
              <a:solidFill>
                <a:schemeClr val="bg2">
                  <a:lumMod val="75000"/>
                </a:schemeClr>
              </a:solidFill>
            </a:endParaRPr>
          </a:p>
        </p:txBody>
      </p:sp>
      <p:sp>
        <p:nvSpPr>
          <p:cNvPr id="2" name="Title 1"/>
          <p:cNvSpPr>
            <a:spLocks noGrp="1"/>
          </p:cNvSpPr>
          <p:nvPr>
            <p:ph type="title"/>
          </p:nvPr>
        </p:nvSpPr>
        <p:spPr>
          <a:xfrm>
            <a:off x="457200" y="457200"/>
            <a:ext cx="8229600" cy="1219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Some claim that earth, life, humans</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came from nothing</a:t>
            </a:r>
          </a:p>
        </p:txBody>
      </p:sp>
      <p:sp>
        <p:nvSpPr>
          <p:cNvPr id="4" name="Rectangle 3"/>
          <p:cNvSpPr/>
          <p:nvPr/>
        </p:nvSpPr>
        <p:spPr bwMode="auto">
          <a:xfrm>
            <a:off x="572656" y="1752600"/>
            <a:ext cx="8001000" cy="4227291"/>
          </a:xfrm>
          <a:prstGeom prst="rect">
            <a:avLst/>
          </a:prstGeom>
          <a:solidFill>
            <a:srgbClr val="FFFFCC"/>
          </a:solidFill>
          <a:ln w="9525" cap="flat" cmpd="sng" algn="ctr">
            <a:solidFill>
              <a:srgbClr val="C00000"/>
            </a:solidFill>
            <a:prstDash val="solid"/>
            <a:round/>
            <a:headEnd type="none" w="med" len="med"/>
            <a:tailEnd type="none" w="med" len="med"/>
          </a:ln>
          <a:effectLst>
            <a:innerShdw blurRad="63500" dist="50800" dir="10800000">
              <a:prstClr val="black">
                <a:alpha val="50000"/>
              </a:prstClr>
            </a:innerShdw>
          </a:effectLst>
        </p:spPr>
        <p:txBody>
          <a:bodyPr vert="horz" wrap="square" lIns="91440" tIns="45720" rIns="91440" bIns="45720" numCol="1" rtlCol="0" anchor="ctr" anchorCtr="0" compatLnSpc="1">
            <a:prstTxWarp prst="textNoShape">
              <a:avLst/>
            </a:prstTxWarp>
          </a:bodyPr>
          <a:lstStyle/>
          <a:p>
            <a:r>
              <a:rPr lang="en-US" sz="3200" dirty="0">
                <a:solidFill>
                  <a:schemeClr val="bg1"/>
                </a:solidFill>
              </a:rPr>
              <a:t>“It is not sufficient merely to say, ‘you can’t get something from nothing.’   While everyday experience and common sense seem to support this principle, if there is anything that we have learned from 20</a:t>
            </a:r>
            <a:r>
              <a:rPr lang="en-US" sz="3200" baseline="30000" dirty="0">
                <a:solidFill>
                  <a:schemeClr val="bg1"/>
                </a:solidFill>
              </a:rPr>
              <a:t>th</a:t>
            </a:r>
            <a:r>
              <a:rPr lang="en-US" sz="3200" dirty="0">
                <a:solidFill>
                  <a:schemeClr val="bg1"/>
                </a:solidFill>
              </a:rPr>
              <a:t> Century physics, it is this: Common sense is often wrong, and our normal experiences are but a tiny fraction of reality”</a:t>
            </a:r>
            <a:endParaRPr kumimoji="0" lang="en-US" sz="3200" i="0" u="none" strike="noStrike" cap="none" normalizeH="0" baseline="0" dirty="0">
              <a:ln>
                <a:noFill/>
              </a:ln>
              <a:solidFill>
                <a:schemeClr val="bg1"/>
              </a:solidFill>
              <a:effectLst/>
            </a:endParaRPr>
          </a:p>
        </p:txBody>
      </p:sp>
      <p:sp>
        <p:nvSpPr>
          <p:cNvPr id="5" name="Rounded Rectangle 4"/>
          <p:cNvSpPr/>
          <p:nvPr/>
        </p:nvSpPr>
        <p:spPr bwMode="auto">
          <a:xfrm rot="19987633">
            <a:off x="706038" y="3465982"/>
            <a:ext cx="7772400" cy="800527"/>
          </a:xfrm>
          <a:prstGeom prst="roundRect">
            <a:avLst/>
          </a:prstGeom>
          <a:solidFill>
            <a:srgbClr val="800000"/>
          </a:solidFill>
          <a:ln w="3175" cap="flat" cmpd="sng" algn="ctr">
            <a:solidFill>
              <a:srgbClr val="800000"/>
            </a:solidFill>
            <a:prstDash val="solid"/>
            <a:round/>
            <a:headEnd type="none" w="med" len="med"/>
            <a:tailEnd type="none" w="med" len="med"/>
          </a:ln>
          <a:effectLst>
            <a:glow rad="101600">
              <a:schemeClr val="accent4">
                <a:satMod val="175000"/>
                <a:alpha val="40000"/>
              </a:schemeClr>
            </a:glo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rgbClr val="FFFF00"/>
                </a:solidFill>
                <a:effectLst/>
                <a:latin typeface="Arial" charset="0"/>
              </a:rPr>
              <a:t>If true, we cannot know anything!</a:t>
            </a:r>
          </a:p>
        </p:txBody>
      </p:sp>
    </p:spTree>
    <p:extLst>
      <p:ext uri="{BB962C8B-B14F-4D97-AF65-F5344CB8AC3E}">
        <p14:creationId xmlns:p14="http://schemas.microsoft.com/office/powerpoint/2010/main" val="386362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lstStyle/>
          <a:p>
            <a:pPr marL="347663" indent="-347663">
              <a:spcBef>
                <a:spcPts val="600"/>
              </a:spcBef>
              <a:spcAft>
                <a:spcPts val="600"/>
              </a:spcAft>
              <a:buNone/>
            </a:pPr>
            <a:r>
              <a:rPr lang="en-US" sz="2400" dirty="0">
                <a:solidFill>
                  <a:srgbClr val="FFFF00"/>
                </a:solidFill>
                <a:latin typeface="Arial" panose="020B0604020202020204" pitchFamily="34" charset="0"/>
                <a:cs typeface="Arial" panose="020B0604020202020204" pitchFamily="34" charset="0"/>
              </a:rPr>
              <a:t>1. </a:t>
            </a:r>
            <a:r>
              <a:rPr lang="en-US" sz="3200" dirty="0">
                <a:solidFill>
                  <a:schemeClr val="bg1">
                    <a:lumMod val="95000"/>
                    <a:lumOff val="5000"/>
                  </a:schemeClr>
                </a:solidFill>
                <a:latin typeface="Arial" panose="020B0604020202020204" pitchFamily="34" charset="0"/>
                <a:cs typeface="Arial" panose="020B0604020202020204" pitchFamily="34" charset="0"/>
              </a:rPr>
              <a:t>Where did </a:t>
            </a:r>
            <a:r>
              <a:rPr lang="en-US" sz="3200" dirty="0">
                <a:solidFill>
                  <a:srgbClr val="800000"/>
                </a:solidFill>
                <a:latin typeface="Arial" panose="020B0604020202020204" pitchFamily="34" charset="0"/>
                <a:cs typeface="Arial" panose="020B0604020202020204" pitchFamily="34" charset="0"/>
              </a:rPr>
              <a:t>matter</a:t>
            </a:r>
            <a:r>
              <a:rPr lang="en-US" sz="3200" dirty="0">
                <a:solidFill>
                  <a:schemeClr val="bg2">
                    <a:lumMod val="75000"/>
                  </a:schemeClr>
                </a:solidFill>
                <a:latin typeface="Arial" panose="020B0604020202020204" pitchFamily="34" charset="0"/>
                <a:cs typeface="Arial" panose="020B0604020202020204" pitchFamily="34" charset="0"/>
              </a:rPr>
              <a:t> </a:t>
            </a:r>
            <a:r>
              <a:rPr lang="en-US" sz="3200" dirty="0">
                <a:solidFill>
                  <a:schemeClr val="bg1">
                    <a:lumMod val="95000"/>
                    <a:lumOff val="5000"/>
                  </a:schemeClr>
                </a:solidFill>
                <a:latin typeface="Arial" panose="020B0604020202020204" pitchFamily="34" charset="0"/>
                <a:cs typeface="Arial" panose="020B0604020202020204" pitchFamily="34" charset="0"/>
              </a:rPr>
              <a:t>come from to allow their</a:t>
            </a:r>
            <a:r>
              <a:rPr lang="en-US" sz="3200" dirty="0">
                <a:solidFill>
                  <a:srgbClr val="00B0F0"/>
                </a:solidFill>
                <a:latin typeface="Arial" panose="020B0604020202020204" pitchFamily="34" charset="0"/>
                <a:cs typeface="Arial" panose="020B0604020202020204" pitchFamily="34" charset="0"/>
              </a:rPr>
              <a:t> </a:t>
            </a:r>
            <a:r>
              <a:rPr lang="en-US" sz="3200" dirty="0">
                <a:solidFill>
                  <a:srgbClr val="800000"/>
                </a:solidFill>
                <a:latin typeface="Arial" panose="020B0604020202020204" pitchFamily="34" charset="0"/>
                <a:cs typeface="Arial" panose="020B0604020202020204" pitchFamily="34" charset="0"/>
              </a:rPr>
              <a:t>‘existence’</a:t>
            </a:r>
            <a:r>
              <a:rPr lang="en-US" sz="3200" dirty="0">
                <a:solidFill>
                  <a:srgbClr val="00B0F0"/>
                </a:solidFill>
                <a:latin typeface="Arial" panose="020B0604020202020204" pitchFamily="34" charset="0"/>
                <a:cs typeface="Arial" panose="020B0604020202020204" pitchFamily="34" charset="0"/>
              </a:rPr>
              <a:t> </a:t>
            </a:r>
            <a:r>
              <a:rPr lang="en-US" sz="3200" dirty="0">
                <a:solidFill>
                  <a:schemeClr val="bg1">
                    <a:lumMod val="95000"/>
                    <a:lumOff val="5000"/>
                  </a:schemeClr>
                </a:solidFill>
                <a:latin typeface="Arial" panose="020B0604020202020204" pitchFamily="34" charset="0"/>
                <a:cs typeface="Arial" panose="020B0604020202020204" pitchFamily="34" charset="0"/>
              </a:rPr>
              <a:t>in the first place?</a:t>
            </a:r>
          </a:p>
          <a:p>
            <a:pPr marL="347663" indent="-347663">
              <a:spcBef>
                <a:spcPts val="600"/>
              </a:spcBef>
              <a:spcAft>
                <a:spcPts val="600"/>
              </a:spcAft>
              <a:buNone/>
            </a:pPr>
            <a:endParaRPr lang="en-US" sz="3200" dirty="0">
              <a:solidFill>
                <a:schemeClr val="bg2">
                  <a:lumMod val="75000"/>
                </a:schemeClr>
              </a:solidFill>
            </a:endParaRPr>
          </a:p>
        </p:txBody>
      </p:sp>
      <p:sp>
        <p:nvSpPr>
          <p:cNvPr id="2" name="Title 1"/>
          <p:cNvSpPr>
            <a:spLocks noGrp="1"/>
          </p:cNvSpPr>
          <p:nvPr>
            <p:ph type="title"/>
          </p:nvPr>
        </p:nvSpPr>
        <p:spPr>
          <a:xfrm>
            <a:off x="457200" y="457200"/>
            <a:ext cx="8229600" cy="1219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Did earth, stars, humans</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come from nothing?</a:t>
            </a:r>
          </a:p>
        </p:txBody>
      </p:sp>
    </p:spTree>
    <p:extLst>
      <p:ext uri="{BB962C8B-B14F-4D97-AF65-F5344CB8AC3E}">
        <p14:creationId xmlns:p14="http://schemas.microsoft.com/office/powerpoint/2010/main" val="422312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lstStyle/>
          <a:p>
            <a:pPr marL="347663" indent="-347663">
              <a:spcBef>
                <a:spcPts val="600"/>
              </a:spcBef>
              <a:spcAft>
                <a:spcPts val="600"/>
              </a:spcAft>
              <a:buNone/>
            </a:pPr>
            <a:r>
              <a:rPr lang="en-US" sz="2400" dirty="0">
                <a:latin typeface="Arial" panose="020B0604020202020204" pitchFamily="34" charset="0"/>
                <a:cs typeface="Arial" panose="020B0604020202020204" pitchFamily="34" charset="0"/>
              </a:rPr>
              <a:t>1. </a:t>
            </a:r>
            <a:r>
              <a:rPr lang="en-US" sz="2800" dirty="0">
                <a:solidFill>
                  <a:schemeClr val="bg1">
                    <a:lumMod val="95000"/>
                    <a:lumOff val="5000"/>
                  </a:schemeClr>
                </a:solidFill>
                <a:latin typeface="Arial" panose="020B0604020202020204" pitchFamily="34" charset="0"/>
                <a:cs typeface="Arial" panose="020B0604020202020204" pitchFamily="34" charset="0"/>
              </a:rPr>
              <a:t>Where did </a:t>
            </a:r>
            <a:r>
              <a:rPr lang="en-US" sz="2800" dirty="0">
                <a:solidFill>
                  <a:schemeClr val="bg1"/>
                </a:solidFill>
                <a:latin typeface="Arial" panose="020B0604020202020204" pitchFamily="34" charset="0"/>
                <a:cs typeface="Arial" panose="020B0604020202020204" pitchFamily="34" charset="0"/>
              </a:rPr>
              <a:t>matter</a:t>
            </a:r>
            <a:r>
              <a:rPr lang="en-US" sz="2800" dirty="0">
                <a:solidFill>
                  <a:schemeClr val="bg2">
                    <a:lumMod val="75000"/>
                  </a:schemeClr>
                </a:solidFill>
                <a:latin typeface="Arial" panose="020B0604020202020204" pitchFamily="34" charset="0"/>
                <a:cs typeface="Arial" panose="020B0604020202020204" pitchFamily="34" charset="0"/>
              </a:rPr>
              <a:t> </a:t>
            </a:r>
            <a:r>
              <a:rPr lang="en-US" sz="2800" dirty="0">
                <a:solidFill>
                  <a:schemeClr val="bg1">
                    <a:lumMod val="95000"/>
                    <a:lumOff val="5000"/>
                  </a:schemeClr>
                </a:solidFill>
                <a:latin typeface="Arial" panose="020B0604020202020204" pitchFamily="34" charset="0"/>
                <a:cs typeface="Arial" panose="020B0604020202020204" pitchFamily="34" charset="0"/>
              </a:rPr>
              <a:t>come from to allow their</a:t>
            </a:r>
            <a:r>
              <a:rPr lang="en-US" sz="2800" dirty="0">
                <a:solidFill>
                  <a:srgbClr val="00B0F0"/>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‘existence’ </a:t>
            </a:r>
            <a:r>
              <a:rPr lang="en-US" sz="2800" dirty="0">
                <a:solidFill>
                  <a:schemeClr val="bg1">
                    <a:lumMod val="95000"/>
                    <a:lumOff val="5000"/>
                  </a:schemeClr>
                </a:solidFill>
                <a:latin typeface="Arial" panose="020B0604020202020204" pitchFamily="34" charset="0"/>
                <a:cs typeface="Arial" panose="020B0604020202020204" pitchFamily="34" charset="0"/>
              </a:rPr>
              <a:t>in the first place?</a:t>
            </a:r>
          </a:p>
          <a:p>
            <a:pPr marL="347663" indent="-347663">
              <a:spcBef>
                <a:spcPts val="600"/>
              </a:spcBef>
              <a:spcAft>
                <a:spcPts val="600"/>
              </a:spcAft>
              <a:buNone/>
            </a:pPr>
            <a:r>
              <a:rPr lang="en-US" sz="2400" dirty="0">
                <a:solidFill>
                  <a:srgbClr val="FFFF00"/>
                </a:solidFill>
                <a:latin typeface="Arial" panose="020B0604020202020204" pitchFamily="34" charset="0"/>
                <a:cs typeface="Arial" panose="020B0604020202020204" pitchFamily="34" charset="0"/>
              </a:rPr>
              <a:t>2. </a:t>
            </a:r>
            <a:r>
              <a:rPr lang="en-US" sz="3200" dirty="0">
                <a:solidFill>
                  <a:schemeClr val="bg1">
                    <a:lumMod val="95000"/>
                    <a:lumOff val="5000"/>
                  </a:schemeClr>
                </a:solidFill>
                <a:latin typeface="Arial" panose="020B0604020202020204" pitchFamily="34" charset="0"/>
                <a:cs typeface="Arial" panose="020B0604020202020204" pitchFamily="34" charset="0"/>
              </a:rPr>
              <a:t>Does</a:t>
            </a:r>
            <a:r>
              <a:rPr lang="en-US" dirty="0">
                <a:solidFill>
                  <a:schemeClr val="bg2">
                    <a:lumMod val="75000"/>
                  </a:schemeClr>
                </a:solidFill>
                <a:latin typeface="Arial" panose="020B0604020202020204" pitchFamily="34" charset="0"/>
                <a:cs typeface="Arial" panose="020B0604020202020204" pitchFamily="34" charset="0"/>
              </a:rPr>
              <a:t> </a:t>
            </a:r>
            <a:r>
              <a:rPr lang="en-US" sz="3200" dirty="0">
                <a:solidFill>
                  <a:srgbClr val="800000"/>
                </a:solidFill>
                <a:latin typeface="Arial" panose="020B0604020202020204" pitchFamily="34" charset="0"/>
                <a:cs typeface="Arial" panose="020B0604020202020204" pitchFamily="34" charset="0"/>
              </a:rPr>
              <a:t>scientific method </a:t>
            </a:r>
            <a:r>
              <a:rPr lang="en-US" sz="3200" dirty="0">
                <a:solidFill>
                  <a:schemeClr val="bg1">
                    <a:lumMod val="95000"/>
                    <a:lumOff val="5000"/>
                  </a:schemeClr>
                </a:solidFill>
                <a:latin typeface="Arial" panose="020B0604020202020204" pitchFamily="34" charset="0"/>
                <a:cs typeface="Arial" panose="020B0604020202020204" pitchFamily="34" charset="0"/>
              </a:rPr>
              <a:t>observe some-thing coming from nothing?</a:t>
            </a:r>
          </a:p>
          <a:p>
            <a:pPr marL="457200" lvl="1" indent="0">
              <a:spcAft>
                <a:spcPts val="600"/>
              </a:spcAft>
              <a:buNone/>
            </a:pPr>
            <a:endParaRPr lang="en-US" sz="3200" dirty="0">
              <a:solidFill>
                <a:schemeClr val="bg2">
                  <a:lumMod val="75000"/>
                </a:schemeClr>
              </a:solidFill>
            </a:endParaRPr>
          </a:p>
        </p:txBody>
      </p:sp>
      <p:sp>
        <p:nvSpPr>
          <p:cNvPr id="2" name="Title 1"/>
          <p:cNvSpPr>
            <a:spLocks noGrp="1"/>
          </p:cNvSpPr>
          <p:nvPr>
            <p:ph type="title"/>
          </p:nvPr>
        </p:nvSpPr>
        <p:spPr>
          <a:xfrm>
            <a:off x="457200" y="457200"/>
            <a:ext cx="8229600" cy="1219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Did earth, stars, humans</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come from nothing?</a:t>
            </a:r>
          </a:p>
        </p:txBody>
      </p:sp>
    </p:spTree>
    <p:extLst>
      <p:ext uri="{BB962C8B-B14F-4D97-AF65-F5344CB8AC3E}">
        <p14:creationId xmlns:p14="http://schemas.microsoft.com/office/powerpoint/2010/main" val="986360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7345</TotalTime>
  <Words>808</Words>
  <Application>Microsoft Office PowerPoint</Application>
  <PresentationFormat>On-screen Show (4:3)</PresentationFormat>
  <Paragraphs>149</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Constantia</vt:lpstr>
      <vt:lpstr>Verdana</vt:lpstr>
      <vt:lpstr>Wingdings</vt:lpstr>
      <vt:lpstr>Wingdings 2</vt:lpstr>
      <vt:lpstr>Paper</vt:lpstr>
      <vt:lpstr>PowerPoint Presentation</vt:lpstr>
      <vt:lpstr>The God Who Is There</vt:lpstr>
      <vt:lpstr>God, the Creator</vt:lpstr>
      <vt:lpstr>Ancient Earth View</vt:lpstr>
      <vt:lpstr>Modern evolution</vt:lpstr>
      <vt:lpstr>PowerPoint Presentation</vt:lpstr>
      <vt:lpstr>Some claim that earth, life, humans came from nothing</vt:lpstr>
      <vt:lpstr>Did earth, stars, humans come from nothing?</vt:lpstr>
      <vt:lpstr>Did earth, stars, humans come from nothing?</vt:lpstr>
      <vt:lpstr>Scientific method Start: observe / ask a question</vt:lpstr>
      <vt:lpstr>Did earth, stars, humans come from nothing?</vt:lpstr>
      <vt:lpstr>PowerPoint Presentation</vt:lpstr>
      <vt:lpstr>How to explain the house?</vt:lpstr>
      <vt:lpstr>How to explain the stars?</vt:lpstr>
      <vt:lpstr>PowerPoint Presentation</vt:lpstr>
      <vt:lpstr>God’s design</vt:lpstr>
      <vt:lpstr>God’s design</vt:lpstr>
      <vt:lpstr>Anthropic principle (Job 38:34…39)</vt:lpstr>
      <vt:lpstr>Anthropic principle</vt:lpstr>
      <vt:lpstr>Anthropic principle</vt:lpstr>
      <vt:lpstr>Anthropic principle</vt:lpstr>
      <vt:lpstr>Anthropic principle</vt:lpstr>
      <vt:lpstr>We acknowledge intelligent design every day</vt:lpstr>
      <vt:lpstr>We acknowledge intelligent design every day</vt:lpstr>
      <vt:lpstr>Human Body’s systems</vt:lpstr>
      <vt:lpstr>Creation Reveals Divine Designer</vt:lpstr>
      <vt:lpstr>PowerPoint Presentation</vt:lpstr>
    </vt:vector>
  </TitlesOfParts>
  <Company>Duggin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rick duggin</cp:lastModifiedBy>
  <cp:revision>785</cp:revision>
  <dcterms:created xsi:type="dcterms:W3CDTF">2011-08-18T15:42:19Z</dcterms:created>
  <dcterms:modified xsi:type="dcterms:W3CDTF">2019-10-18T14:13:37Z</dcterms:modified>
</cp:coreProperties>
</file>