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2"/>
  </p:notesMasterIdLst>
  <p:sldIdLst>
    <p:sldId id="307" r:id="rId2"/>
    <p:sldId id="425" r:id="rId3"/>
    <p:sldId id="389" r:id="rId4"/>
    <p:sldId id="451" r:id="rId5"/>
    <p:sldId id="427" r:id="rId6"/>
    <p:sldId id="428" r:id="rId7"/>
    <p:sldId id="429" r:id="rId8"/>
    <p:sldId id="426" r:id="rId9"/>
    <p:sldId id="431" r:id="rId10"/>
    <p:sldId id="432" r:id="rId11"/>
    <p:sldId id="419" r:id="rId12"/>
    <p:sldId id="434" r:id="rId13"/>
    <p:sldId id="433"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35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66FF33"/>
    <a:srgbClr val="FFFFCC"/>
    <a:srgbClr val="990000"/>
    <a:srgbClr val="CC3300"/>
    <a:srgbClr val="DDDDDD"/>
    <a:srgbClr val="FFFFFF"/>
    <a:srgbClr val="B2B2B2"/>
    <a:srgbClr val="E88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F6072-E541-4AEA-AEA5-B4F6FBAA6C6C}" v="168" dt="2019-02-09T23:44:50.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47" autoAdjust="0"/>
  </p:normalViewPr>
  <p:slideViewPr>
    <p:cSldViewPr showGuides="1">
      <p:cViewPr varScale="1">
        <p:scale>
          <a:sx n="110" d="100"/>
          <a:sy n="110" d="100"/>
        </p:scale>
        <p:origin x="16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577C5-8197-4C11-BDF0-FF94BC2EBE20}" type="datetimeFigureOut">
              <a:rPr lang="en-US" smtClean="0"/>
              <a:t>10/17/2019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EC2C0-101D-44FE-9306-F951BFC92B2E}" type="slidenum">
              <a:rPr lang="en-US" smtClean="0"/>
              <a:t>‹#›</a:t>
            </a:fld>
            <a:endParaRPr lang="en-US"/>
          </a:p>
        </p:txBody>
      </p:sp>
    </p:spTree>
    <p:extLst>
      <p:ext uri="{BB962C8B-B14F-4D97-AF65-F5344CB8AC3E}">
        <p14:creationId xmlns:p14="http://schemas.microsoft.com/office/powerpoint/2010/main" val="406790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25098-F39A-43C7-9B48-42DEC590CE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469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174059-D456-4DCA-84CC-D90728ABDB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631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798DFF-FBC4-41E5-94C6-F19339EF75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327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F2920E-C45B-44F1-A1D7-F6EFA0292B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811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BCF90E-72F8-4EE6-9176-1B877AD21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49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86C780A-7F27-4499-A2F3-63D5BAA1D8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22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0EC1AA-D6AA-49BF-B895-720E85178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78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86226A-F5F0-427E-BD04-8ABE607AD6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948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D964D03-541A-4B7A-B39F-816AF9611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6464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B6AE82A-DF2F-47AD-930E-041545FFBC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842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2A33E0-D01C-4FC7-8540-A4BD09E457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91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1A990441-334E-4E7F-B844-9325D3A65DF3}" type="slidenum">
              <a:rPr lang="en-US" altLang="en-US">
                <a:solidFill>
                  <a:srgbClr val="000000"/>
                </a:solidFill>
              </a:rPr>
              <a:pPr eaLnBrk="1" hangingPunct="1"/>
              <a:t>‹#›</a:t>
            </a:fld>
            <a:endParaRPr lang="en-US" altLang="en-US">
              <a:solidFill>
                <a:srgbClr val="000000"/>
              </a:solidFill>
            </a:endParaRPr>
          </a:p>
        </p:txBody>
      </p:sp>
    </p:spTree>
    <p:extLst>
      <p:ext uri="{BB962C8B-B14F-4D97-AF65-F5344CB8AC3E}">
        <p14:creationId xmlns:p14="http://schemas.microsoft.com/office/powerpoint/2010/main" val="9349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br>
              <a:rPr lang="en-US" altLang="en-US" sz="2400" dirty="0"/>
            </a:br>
            <a:endParaRPr lang="en-US" altLang="en-US" sz="2400" dirty="0">
              <a:solidFill>
                <a:srgbClr val="C00000"/>
              </a:solidFill>
            </a:endParaRPr>
          </a:p>
        </p:txBody>
      </p:sp>
      <p:sp>
        <p:nvSpPr>
          <p:cNvPr id="3" name="Subtitle 2"/>
          <p:cNvSpPr>
            <a:spLocks noGrp="1"/>
          </p:cNvSpPr>
          <p:nvPr>
            <p:ph type="subTitle" idx="1"/>
          </p:nvPr>
        </p:nvSpPr>
        <p:spPr>
          <a:xfrm>
            <a:off x="1371600" y="5410200"/>
            <a:ext cx="6400800" cy="1295400"/>
          </a:xfrm>
        </p:spPr>
        <p:txBody>
          <a:bodyPr/>
          <a:lstStyle/>
          <a:p>
            <a:endParaRPr lang="en-US" dirty="0"/>
          </a:p>
          <a:p>
            <a:r>
              <a:rPr lang="en-US" sz="4800" dirty="0">
                <a:solidFill>
                  <a:srgbClr val="800000"/>
                </a:solidFill>
              </a:rPr>
              <a:t>.</a:t>
            </a:r>
            <a:endParaRPr lang="en-US" dirty="0">
              <a:solidFill>
                <a:srgbClr val="800000"/>
              </a:solidFill>
            </a:endParaRPr>
          </a:p>
        </p:txBody>
      </p:sp>
    </p:spTree>
    <p:extLst>
      <p:ext uri="{BB962C8B-B14F-4D97-AF65-F5344CB8AC3E}">
        <p14:creationId xmlns:p14="http://schemas.microsoft.com/office/powerpoint/2010/main" val="145688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1978407" y="4099560"/>
            <a:ext cx="5195456"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 </a:t>
            </a:r>
            <a:r>
              <a:rPr lang="en-US" sz="3600" dirty="0"/>
              <a:t>Many Do Not Believe In Worldwide Flood</a:t>
            </a:r>
          </a:p>
        </p:txBody>
      </p:sp>
    </p:spTree>
    <p:extLst>
      <p:ext uri="{BB962C8B-B14F-4D97-AF65-F5344CB8AC3E}">
        <p14:creationId xmlns:p14="http://schemas.microsoft.com/office/powerpoint/2010/main" val="104663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282491" y="0"/>
            <a:ext cx="6592443" cy="750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FF00"/>
                </a:solidFill>
              </a:rPr>
              <a:t>People reject Flood because…</a:t>
            </a:r>
          </a:p>
        </p:txBody>
      </p:sp>
      <p:sp>
        <p:nvSpPr>
          <p:cNvPr id="3" name="Rectangle 2">
            <a:extLst>
              <a:ext uri="{FF2B5EF4-FFF2-40B4-BE49-F238E27FC236}">
                <a16:creationId xmlns:a16="http://schemas.microsoft.com/office/drawing/2014/main" id="{142D883B-5252-431E-82D8-134A9EF793B1}"/>
              </a:ext>
            </a:extLst>
          </p:cNvPr>
          <p:cNvSpPr/>
          <p:nvPr/>
        </p:nvSpPr>
        <p:spPr>
          <a:xfrm>
            <a:off x="422364" y="762000"/>
            <a:ext cx="8305800" cy="5368834"/>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300"/>
              </a:spcAft>
            </a:pPr>
            <a:r>
              <a:rPr lang="en-US" dirty="0">
                <a:solidFill>
                  <a:srgbClr val="FFC000"/>
                </a:solidFill>
              </a:rPr>
              <a:t>1. </a:t>
            </a:r>
            <a:r>
              <a:rPr lang="en-US" sz="3200" dirty="0">
                <a:solidFill>
                  <a:srgbClr val="FFFF99"/>
                </a:solidFill>
              </a:rPr>
              <a:t>Does not ‘match science’</a:t>
            </a:r>
          </a:p>
          <a:p>
            <a:pPr>
              <a:spcAft>
                <a:spcPts val="600"/>
              </a:spcAft>
            </a:pPr>
            <a:r>
              <a:rPr lang="en-US" sz="3200" dirty="0"/>
              <a:t>	</a:t>
            </a:r>
            <a:r>
              <a:rPr lang="en-US" dirty="0"/>
              <a:t>a. </a:t>
            </a:r>
            <a:r>
              <a:rPr lang="en-US" sz="3000" dirty="0"/>
              <a:t>“Gn.1-11 is poetry”</a:t>
            </a:r>
          </a:p>
          <a:p>
            <a:pPr>
              <a:spcAft>
                <a:spcPts val="600"/>
              </a:spcAft>
            </a:pPr>
            <a:r>
              <a:rPr lang="en-US" sz="3200" dirty="0"/>
              <a:t>	</a:t>
            </a:r>
            <a:r>
              <a:rPr lang="en-US" dirty="0"/>
              <a:t>b. </a:t>
            </a:r>
            <a:r>
              <a:rPr lang="en-US" sz="3000" dirty="0"/>
              <a:t>Why stop here?</a:t>
            </a:r>
          </a:p>
          <a:p>
            <a:pPr>
              <a:spcBef>
                <a:spcPts val="600"/>
              </a:spcBef>
              <a:spcAft>
                <a:spcPts val="600"/>
              </a:spcAft>
            </a:pPr>
            <a:r>
              <a:rPr lang="en-US" dirty="0">
                <a:solidFill>
                  <a:srgbClr val="FFC000"/>
                </a:solidFill>
              </a:rPr>
              <a:t>2.</a:t>
            </a:r>
            <a:r>
              <a:rPr lang="en-US" sz="3200" dirty="0">
                <a:solidFill>
                  <a:srgbClr val="FFC000"/>
                </a:solidFill>
              </a:rPr>
              <a:t> </a:t>
            </a:r>
            <a:r>
              <a:rPr lang="en-US" sz="3200" dirty="0">
                <a:solidFill>
                  <a:srgbClr val="FFFF99"/>
                </a:solidFill>
              </a:rPr>
              <a:t>Media</a:t>
            </a:r>
          </a:p>
          <a:p>
            <a:pPr>
              <a:spcBef>
                <a:spcPts val="600"/>
              </a:spcBef>
              <a:spcAft>
                <a:spcPts val="600"/>
              </a:spcAft>
            </a:pPr>
            <a:r>
              <a:rPr lang="en-US" dirty="0">
                <a:solidFill>
                  <a:srgbClr val="FFC000"/>
                </a:solidFill>
              </a:rPr>
              <a:t>3. </a:t>
            </a:r>
            <a:r>
              <a:rPr lang="en-US" sz="3200" dirty="0">
                <a:solidFill>
                  <a:srgbClr val="FFFF99"/>
                </a:solidFill>
              </a:rPr>
              <a:t>Manipulate terms:  ‘universal…’</a:t>
            </a:r>
          </a:p>
          <a:p>
            <a:pPr>
              <a:spcBef>
                <a:spcPts val="600"/>
              </a:spcBef>
              <a:spcAft>
                <a:spcPts val="600"/>
              </a:spcAft>
            </a:pPr>
            <a:r>
              <a:rPr lang="en-US" dirty="0">
                <a:solidFill>
                  <a:srgbClr val="FFC000"/>
                </a:solidFill>
              </a:rPr>
              <a:t>4. </a:t>
            </a:r>
            <a:r>
              <a:rPr lang="en-US" sz="3200" dirty="0">
                <a:solidFill>
                  <a:srgbClr val="FFFF99"/>
                </a:solidFill>
              </a:rPr>
              <a:t>Myth view</a:t>
            </a:r>
          </a:p>
          <a:p>
            <a:pPr>
              <a:spcBef>
                <a:spcPts val="600"/>
              </a:spcBef>
              <a:spcAft>
                <a:spcPts val="600"/>
              </a:spcAft>
            </a:pPr>
            <a:r>
              <a:rPr lang="en-US" dirty="0">
                <a:solidFill>
                  <a:srgbClr val="FFC000"/>
                </a:solidFill>
              </a:rPr>
              <a:t>5. </a:t>
            </a:r>
            <a:r>
              <a:rPr lang="en-US" sz="3200" dirty="0">
                <a:solidFill>
                  <a:srgbClr val="FFFF99"/>
                </a:solidFill>
              </a:rPr>
              <a:t>Mini-flood view</a:t>
            </a:r>
          </a:p>
        </p:txBody>
      </p:sp>
    </p:spTree>
    <p:extLst>
      <p:ext uri="{BB962C8B-B14F-4D97-AF65-F5344CB8AC3E}">
        <p14:creationId xmlns:p14="http://schemas.microsoft.com/office/powerpoint/2010/main" val="412048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1978407" y="3533505"/>
            <a:ext cx="5195456" cy="45720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I. </a:t>
            </a:r>
            <a:r>
              <a:rPr lang="en-US" sz="2000" dirty="0"/>
              <a:t>Many Do Not Believe In Worldwide Flood</a:t>
            </a:r>
          </a:p>
        </p:txBody>
      </p:sp>
      <p:sp>
        <p:nvSpPr>
          <p:cNvPr id="6" name="Rectangle 5">
            <a:extLst>
              <a:ext uri="{FF2B5EF4-FFF2-40B4-BE49-F238E27FC236}">
                <a16:creationId xmlns:a16="http://schemas.microsoft.com/office/drawing/2014/main" id="{34C6DE1D-2E58-4BE0-8F45-B6D3F83E7BE9}"/>
              </a:ext>
            </a:extLst>
          </p:cNvPr>
          <p:cNvSpPr/>
          <p:nvPr/>
        </p:nvSpPr>
        <p:spPr>
          <a:xfrm>
            <a:off x="1981200" y="4099560"/>
            <a:ext cx="5195456"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II. </a:t>
            </a:r>
            <a:r>
              <a:rPr lang="en-US" sz="3600" dirty="0"/>
              <a:t>Why Insist On Worldwide Flood?</a:t>
            </a:r>
          </a:p>
        </p:txBody>
      </p:sp>
    </p:spTree>
    <p:extLst>
      <p:ext uri="{BB962C8B-B14F-4D97-AF65-F5344CB8AC3E}">
        <p14:creationId xmlns:p14="http://schemas.microsoft.com/office/powerpoint/2010/main" val="313333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50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 </a:t>
            </a:r>
            <a:r>
              <a:rPr lang="en-US" sz="3500" dirty="0">
                <a:solidFill>
                  <a:srgbClr val="FFFF00"/>
                </a:solidFill>
              </a:rPr>
              <a:t>Directions God gave Noah, </a:t>
            </a:r>
            <a:r>
              <a:rPr lang="en-US" sz="3500" dirty="0">
                <a:solidFill>
                  <a:schemeClr val="bg1"/>
                </a:solidFill>
              </a:rPr>
              <a:t>6:1-4</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300"/>
              </a:spcAft>
              <a:buFont typeface="Wingdings" panose="05000000000000000000" pitchFamily="2" charset="2"/>
              <a:buChar char="§"/>
            </a:pPr>
            <a:r>
              <a:rPr lang="en-US" sz="3200" dirty="0">
                <a:solidFill>
                  <a:srgbClr val="FFFFCC"/>
                </a:solidFill>
              </a:rPr>
              <a:t>120 years </a:t>
            </a:r>
            <a:r>
              <a:rPr lang="en-US" sz="3200" dirty="0">
                <a:solidFill>
                  <a:schemeClr val="bg1"/>
                </a:solidFill>
              </a:rPr>
              <a:t>(3): time God gave Noah to finish preparing for Flood (ark; pack; preach…)</a:t>
            </a:r>
          </a:p>
          <a:p>
            <a:pPr marL="339725" indent="-339725">
              <a:spcAft>
                <a:spcPts val="300"/>
              </a:spcAft>
              <a:buFont typeface="Wingdings" panose="05000000000000000000" pitchFamily="2" charset="2"/>
              <a:buChar char="§"/>
            </a:pPr>
            <a:r>
              <a:rPr lang="en-US" sz="3200" dirty="0">
                <a:solidFill>
                  <a:srgbClr val="FFFFCC"/>
                </a:solidFill>
              </a:rPr>
              <a:t>If local Flood, why . . .</a:t>
            </a:r>
          </a:p>
          <a:p>
            <a:pPr marL="796925" lvl="1" indent="-339725">
              <a:spcAft>
                <a:spcPts val="300"/>
              </a:spcAft>
              <a:buFont typeface="Wingdings" panose="05000000000000000000" pitchFamily="2" charset="2"/>
              <a:buChar char="§"/>
            </a:pPr>
            <a:r>
              <a:rPr lang="en-US" sz="3200" dirty="0">
                <a:solidFill>
                  <a:srgbClr val="FFC000"/>
                </a:solidFill>
              </a:rPr>
              <a:t>not relocate Noah?  </a:t>
            </a:r>
            <a:r>
              <a:rPr lang="en-US" sz="3200" dirty="0">
                <a:solidFill>
                  <a:schemeClr val="bg1"/>
                </a:solidFill>
              </a:rPr>
              <a:t>[Sodom…Lot]</a:t>
            </a:r>
          </a:p>
          <a:p>
            <a:pPr marL="796925" lvl="1" indent="-339725">
              <a:spcAft>
                <a:spcPts val="300"/>
              </a:spcAft>
              <a:buFont typeface="Wingdings" panose="05000000000000000000" pitchFamily="2" charset="2"/>
              <a:buChar char="§"/>
            </a:pPr>
            <a:r>
              <a:rPr lang="en-US" sz="3200" dirty="0">
                <a:solidFill>
                  <a:srgbClr val="FFC000"/>
                </a:solidFill>
              </a:rPr>
              <a:t>gather animals?  </a:t>
            </a:r>
          </a:p>
          <a:p>
            <a:pPr marL="796925" lvl="1" indent="-339725">
              <a:spcAft>
                <a:spcPts val="300"/>
              </a:spcAft>
              <a:buFont typeface="Wingdings" panose="05000000000000000000" pitchFamily="2" charset="2"/>
              <a:buChar char="§"/>
            </a:pPr>
            <a:r>
              <a:rPr lang="en-US" sz="3200" dirty="0">
                <a:solidFill>
                  <a:srgbClr val="FFC000"/>
                </a:solidFill>
              </a:rPr>
              <a:t>build ark?  </a:t>
            </a:r>
          </a:p>
          <a:p>
            <a:pPr marL="796925" lvl="1" indent="-339725">
              <a:spcAft>
                <a:spcPts val="0"/>
              </a:spcAft>
              <a:buFont typeface="Wingdings" panose="05000000000000000000" pitchFamily="2" charset="2"/>
              <a:buChar char="§"/>
            </a:pPr>
            <a:r>
              <a:rPr lang="en-US" sz="3200" dirty="0">
                <a:solidFill>
                  <a:srgbClr val="FFC000"/>
                </a:solidFill>
              </a:rPr>
              <a:t>build such large ark?</a:t>
            </a:r>
          </a:p>
          <a:p>
            <a:pPr marL="1254125" lvl="2" indent="-339725">
              <a:spcAft>
                <a:spcPts val="300"/>
              </a:spcAft>
              <a:buFont typeface="Wingdings" panose="05000000000000000000" pitchFamily="2" charset="2"/>
              <a:buChar char="§"/>
            </a:pPr>
            <a:r>
              <a:rPr lang="en-US" sz="3100" dirty="0">
                <a:solidFill>
                  <a:schemeClr val="bg1"/>
                </a:solidFill>
              </a:rPr>
              <a:t>1858</a:t>
            </a:r>
          </a:p>
          <a:p>
            <a:pPr marL="1254125" lvl="2" indent="-339725">
              <a:spcAft>
                <a:spcPts val="300"/>
              </a:spcAft>
              <a:buFont typeface="Wingdings" panose="05000000000000000000" pitchFamily="2" charset="2"/>
              <a:buChar char="§"/>
            </a:pPr>
            <a:r>
              <a:rPr lang="en-US" sz="3100" dirty="0">
                <a:solidFill>
                  <a:schemeClr val="bg1"/>
                </a:solidFill>
              </a:rPr>
              <a:t>Two of every family . . .  /  species</a:t>
            </a:r>
          </a:p>
          <a:p>
            <a:pPr marL="1254125" lvl="2" indent="-339725">
              <a:spcAft>
                <a:spcPts val="300"/>
              </a:spcAft>
              <a:buFont typeface="Wingdings" panose="05000000000000000000" pitchFamily="2" charset="2"/>
              <a:buChar char="§"/>
            </a:pPr>
            <a:r>
              <a:rPr lang="en-US" sz="3100" dirty="0">
                <a:solidFill>
                  <a:schemeClr val="bg1"/>
                </a:solidFill>
              </a:rPr>
              <a:t>Average land animal: smaller than sheep</a:t>
            </a:r>
          </a:p>
          <a:p>
            <a:pPr marL="1711325" lvl="3" indent="-339725">
              <a:spcAft>
                <a:spcPts val="300"/>
              </a:spcAft>
              <a:buFont typeface="Wingdings" panose="05000000000000000000" pitchFamily="2" charset="2"/>
              <a:buChar char="§"/>
            </a:pPr>
            <a:r>
              <a:rPr lang="en-US" sz="3100" dirty="0">
                <a:solidFill>
                  <a:schemeClr val="bg1"/>
                </a:solidFill>
              </a:rPr>
              <a:t>136,560 sheep in ½ its capacity . . . </a:t>
            </a:r>
          </a:p>
        </p:txBody>
      </p:sp>
    </p:spTree>
    <p:extLst>
      <p:ext uri="{BB962C8B-B14F-4D97-AF65-F5344CB8AC3E}">
        <p14:creationId xmlns:p14="http://schemas.microsoft.com/office/powerpoint/2010/main" val="32987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sz="2800" dirty="0">
                <a:solidFill>
                  <a:schemeClr val="bg1"/>
                </a:solidFill>
              </a:rPr>
              <a:t>2. </a:t>
            </a:r>
            <a:r>
              <a:rPr lang="en-US" sz="3500" dirty="0">
                <a:solidFill>
                  <a:srgbClr val="FFFF00"/>
                </a:solidFill>
              </a:rPr>
              <a:t>Dimensions of flood, </a:t>
            </a:r>
            <a:r>
              <a:rPr lang="en-US" sz="3500" dirty="0">
                <a:solidFill>
                  <a:schemeClr val="bg1"/>
                </a:solidFill>
              </a:rPr>
              <a:t>6:5</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143000"/>
            <a:ext cx="8602401" cy="5334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600"/>
              </a:spcAft>
              <a:buFont typeface="Wingdings" panose="05000000000000000000" pitchFamily="2" charset="2"/>
              <a:buChar char="§"/>
            </a:pPr>
            <a:r>
              <a:rPr lang="en-US" sz="3200" dirty="0">
                <a:solidFill>
                  <a:schemeClr val="bg1"/>
                </a:solidFill>
              </a:rPr>
              <a:t>Great wickedness in earth, 5.</a:t>
            </a:r>
          </a:p>
          <a:p>
            <a:pPr marL="339725" indent="-339725">
              <a:spcBef>
                <a:spcPts val="600"/>
              </a:spcBef>
              <a:spcAft>
                <a:spcPts val="600"/>
              </a:spcAft>
              <a:buFont typeface="Wingdings" panose="05000000000000000000" pitchFamily="2" charset="2"/>
              <a:buChar char="§"/>
            </a:pPr>
            <a:r>
              <a:rPr lang="en-US" sz="3200" dirty="0">
                <a:solidFill>
                  <a:schemeClr val="bg1"/>
                </a:solidFill>
              </a:rPr>
              <a:t>Face of earth, 7.</a:t>
            </a:r>
          </a:p>
          <a:p>
            <a:pPr marL="339725" indent="-339725">
              <a:spcBef>
                <a:spcPts val="600"/>
              </a:spcBef>
              <a:spcAft>
                <a:spcPts val="600"/>
              </a:spcAft>
              <a:buFont typeface="Wingdings" panose="05000000000000000000" pitchFamily="2" charset="2"/>
              <a:buChar char="§"/>
            </a:pPr>
            <a:r>
              <a:rPr lang="en-US" sz="3200" dirty="0">
                <a:solidFill>
                  <a:schemeClr val="bg1"/>
                </a:solidFill>
              </a:rPr>
              <a:t>Earth corrupt, filled with violence, 11.</a:t>
            </a:r>
          </a:p>
          <a:p>
            <a:pPr marL="339725" indent="-339725">
              <a:spcBef>
                <a:spcPts val="600"/>
              </a:spcBef>
              <a:spcAft>
                <a:spcPts val="600"/>
              </a:spcAft>
              <a:buFont typeface="Wingdings" panose="05000000000000000000" pitchFamily="2" charset="2"/>
              <a:buChar char="§"/>
            </a:pPr>
            <a:r>
              <a:rPr lang="en-US" sz="3200" dirty="0">
                <a:solidFill>
                  <a:schemeClr val="bg1"/>
                </a:solidFill>
              </a:rPr>
              <a:t>All flesh corrupted, 12.</a:t>
            </a:r>
          </a:p>
          <a:p>
            <a:pPr marL="339725" indent="-339725">
              <a:spcBef>
                <a:spcPts val="600"/>
              </a:spcBef>
              <a:spcAft>
                <a:spcPts val="600"/>
              </a:spcAft>
              <a:buFont typeface="Wingdings" panose="05000000000000000000" pitchFamily="2" charset="2"/>
              <a:buChar char="§"/>
            </a:pPr>
            <a:r>
              <a:rPr lang="en-US" sz="3200" dirty="0">
                <a:solidFill>
                  <a:schemeClr val="bg1"/>
                </a:solidFill>
              </a:rPr>
              <a:t>All flesh, 7:19, 21.</a:t>
            </a:r>
          </a:p>
        </p:txBody>
      </p:sp>
    </p:spTree>
    <p:extLst>
      <p:ext uri="{BB962C8B-B14F-4D97-AF65-F5344CB8AC3E}">
        <p14:creationId xmlns:p14="http://schemas.microsoft.com/office/powerpoint/2010/main" val="14560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524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sz="2800" dirty="0">
                <a:solidFill>
                  <a:schemeClr val="bg1"/>
                </a:solidFill>
              </a:rPr>
              <a:t>3. </a:t>
            </a:r>
            <a:r>
              <a:rPr lang="en-US" sz="3500" dirty="0">
                <a:solidFill>
                  <a:srgbClr val="FFFF00"/>
                </a:solidFill>
              </a:rPr>
              <a:t>Design of flood, </a:t>
            </a:r>
            <a:r>
              <a:rPr lang="en-US" sz="3500" dirty="0">
                <a:solidFill>
                  <a:schemeClr val="bg1"/>
                </a:solidFill>
              </a:rPr>
              <a:t>6:…13</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600200"/>
            <a:ext cx="8602401" cy="4876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39725" indent="-339725">
              <a:spcAft>
                <a:spcPts val="300"/>
              </a:spcAft>
              <a:buFont typeface="Wingdings" panose="05000000000000000000" pitchFamily="2" charset="2"/>
              <a:buChar char="§"/>
            </a:pPr>
            <a:r>
              <a:rPr lang="en-US" sz="3200" dirty="0">
                <a:solidFill>
                  <a:schemeClr val="bg1"/>
                </a:solidFill>
              </a:rPr>
              <a:t>Destroy sinful ‘man’ with earth.</a:t>
            </a:r>
          </a:p>
        </p:txBody>
      </p:sp>
    </p:spTree>
    <p:extLst>
      <p:ext uri="{BB962C8B-B14F-4D97-AF65-F5344CB8AC3E}">
        <p14:creationId xmlns:p14="http://schemas.microsoft.com/office/powerpoint/2010/main" val="987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981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sz="2800" dirty="0">
                <a:solidFill>
                  <a:schemeClr val="bg1"/>
                </a:solidFill>
              </a:rPr>
              <a:t>4. </a:t>
            </a:r>
            <a:r>
              <a:rPr lang="en-US" sz="3500" dirty="0">
                <a:solidFill>
                  <a:srgbClr val="FFFF00"/>
                </a:solidFill>
              </a:rPr>
              <a:t>Description of flood, </a:t>
            </a:r>
            <a:r>
              <a:rPr lang="en-US" sz="3500" dirty="0">
                <a:solidFill>
                  <a:schemeClr val="bg1"/>
                </a:solidFill>
              </a:rPr>
              <a:t>7:11</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1828800"/>
            <a:ext cx="8602401" cy="43434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600"/>
              </a:spcAft>
            </a:pPr>
            <a:r>
              <a:rPr lang="en-US" sz="3200" dirty="0">
                <a:solidFill>
                  <a:schemeClr val="bg1"/>
                </a:solidFill>
              </a:rPr>
              <a:t>7:11 – reversal of 1:6ff.</a:t>
            </a:r>
          </a:p>
          <a:p>
            <a:pPr marL="801688" lvl="1" indent="-344488">
              <a:spcAft>
                <a:spcPts val="600"/>
              </a:spcAft>
            </a:pPr>
            <a:r>
              <a:rPr lang="en-US" dirty="0">
                <a:solidFill>
                  <a:schemeClr val="bg1"/>
                </a:solidFill>
              </a:rPr>
              <a:t>1. </a:t>
            </a:r>
            <a:r>
              <a:rPr lang="en-US" sz="3200" dirty="0">
                <a:solidFill>
                  <a:srgbClr val="CCFFFF"/>
                </a:solidFill>
              </a:rPr>
              <a:t>Below:</a:t>
            </a:r>
            <a:r>
              <a:rPr lang="en-US" sz="3200" dirty="0">
                <a:solidFill>
                  <a:schemeClr val="bg1"/>
                </a:solidFill>
              </a:rPr>
              <a:t> </a:t>
            </a:r>
            <a:r>
              <a:rPr lang="en-US" sz="3200" dirty="0">
                <a:ea typeface="Times New Roman" panose="02020603050405020304" pitchFamily="18" charset="0"/>
                <a:cs typeface="Times New Roman" panose="02020603050405020304" pitchFamily="18" charset="0"/>
              </a:rPr>
              <a:t>all fountains of great </a:t>
            </a:r>
            <a:r>
              <a:rPr lang="en-US" sz="3200" b="1" u="sng" dirty="0">
                <a:ea typeface="Times New Roman" panose="02020603050405020304" pitchFamily="18" charset="0"/>
                <a:cs typeface="Times New Roman" panose="02020603050405020304" pitchFamily="18" charset="0"/>
              </a:rPr>
              <a:t>deep</a:t>
            </a:r>
            <a:r>
              <a:rPr lang="en-US" sz="3200" dirty="0">
                <a:ea typeface="Times New Roman" panose="02020603050405020304" pitchFamily="18" charset="0"/>
                <a:cs typeface="Times New Roman" panose="02020603050405020304" pitchFamily="18" charset="0"/>
              </a:rPr>
              <a:t> broke up (oceans)  [1:2]</a:t>
            </a:r>
          </a:p>
          <a:p>
            <a:pPr marL="801688" lvl="1" indent="-344488">
              <a:spcAft>
                <a:spcPts val="300"/>
              </a:spcAft>
            </a:pPr>
            <a:r>
              <a:rPr lang="en-US" dirty="0">
                <a:ea typeface="Times New Roman" panose="02020603050405020304" pitchFamily="18" charset="0"/>
                <a:cs typeface="Times New Roman" panose="02020603050405020304" pitchFamily="18" charset="0"/>
              </a:rPr>
              <a:t>2. </a:t>
            </a:r>
            <a:r>
              <a:rPr lang="en-US" sz="3200" dirty="0">
                <a:solidFill>
                  <a:srgbClr val="CCFFFF"/>
                </a:solidFill>
                <a:ea typeface="Times New Roman" panose="02020603050405020304" pitchFamily="18" charset="0"/>
                <a:cs typeface="Times New Roman" panose="02020603050405020304" pitchFamily="18" charset="0"/>
              </a:rPr>
              <a:t>Above</a:t>
            </a:r>
            <a:r>
              <a:rPr lang="en-US" sz="3200" dirty="0">
                <a:ea typeface="Times New Roman" panose="02020603050405020304" pitchFamily="18" charset="0"/>
                <a:cs typeface="Times New Roman" panose="02020603050405020304" pitchFamily="18" charset="0"/>
              </a:rPr>
              <a:t>: windows of heaven (firmament, expanse, 1:7)  </a:t>
            </a:r>
            <a:endParaRPr lang="en-US" sz="3200" dirty="0">
              <a:ea typeface="Times New Roman" panose="02020603050405020304" pitchFamily="18" charset="0"/>
            </a:endParaRPr>
          </a:p>
          <a:p>
            <a:pPr lvl="1">
              <a:spcAft>
                <a:spcPts val="300"/>
              </a:spcAft>
            </a:pPr>
            <a:endParaRPr lang="en-US" sz="3200" dirty="0">
              <a:solidFill>
                <a:schemeClr val="bg1"/>
              </a:solidFill>
            </a:endParaRPr>
          </a:p>
        </p:txBody>
      </p:sp>
    </p:spTree>
    <p:extLst>
      <p:ext uri="{BB962C8B-B14F-4D97-AF65-F5344CB8AC3E}">
        <p14:creationId xmlns:p14="http://schemas.microsoft.com/office/powerpoint/2010/main" val="153526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1981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sz="2800" dirty="0">
                <a:solidFill>
                  <a:schemeClr val="bg1"/>
                </a:solidFill>
              </a:rPr>
              <a:t>5. </a:t>
            </a:r>
            <a:r>
              <a:rPr lang="en-US" sz="3500" dirty="0">
                <a:solidFill>
                  <a:srgbClr val="FFFF00"/>
                </a:solidFill>
              </a:rPr>
              <a:t>Duration of Flood, </a:t>
            </a:r>
            <a:r>
              <a:rPr lang="en-US" sz="3500" dirty="0">
                <a:solidFill>
                  <a:schemeClr val="bg1"/>
                </a:solidFill>
              </a:rPr>
              <a:t>7:11; 8:14</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057400"/>
            <a:ext cx="8602401" cy="43434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One year, ten days, 7:11; 8:14</a:t>
            </a:r>
          </a:p>
          <a:p>
            <a:pPr marL="457200" indent="-457200">
              <a:spcAft>
                <a:spcPts val="300"/>
              </a:spcAft>
              <a:buFont typeface="Wingdings" panose="05000000000000000000" pitchFamily="2" charset="2"/>
              <a:buChar char="§"/>
            </a:pPr>
            <a:r>
              <a:rPr lang="en-US" sz="3200" dirty="0">
                <a:solidFill>
                  <a:schemeClr val="bg1"/>
                </a:solidFill>
              </a:rPr>
              <a:t>Peaked in 150 days (8:3-4)</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59391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sz="2800" dirty="0">
                <a:solidFill>
                  <a:schemeClr val="bg1"/>
                </a:solidFill>
              </a:rPr>
              <a:t>6. </a:t>
            </a:r>
            <a:r>
              <a:rPr lang="en-US" sz="3500" dirty="0">
                <a:solidFill>
                  <a:srgbClr val="FFFF00"/>
                </a:solidFill>
              </a:rPr>
              <a:t>Depth of flood, </a:t>
            </a:r>
            <a:r>
              <a:rPr lang="en-US" sz="3500" dirty="0">
                <a:solidFill>
                  <a:schemeClr val="bg1"/>
                </a:solidFill>
              </a:rPr>
              <a:t>7:19-20</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438400"/>
            <a:ext cx="8602401" cy="3810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300"/>
              </a:spcAft>
              <a:buFont typeface="Wingdings" panose="05000000000000000000" pitchFamily="2" charset="2"/>
              <a:buChar char="§"/>
            </a:pPr>
            <a:r>
              <a:rPr lang="en-US" sz="3200" dirty="0">
                <a:solidFill>
                  <a:schemeClr val="bg1"/>
                </a:solidFill>
              </a:rPr>
              <a:t>Waters covered mountains to depth of at least the draft of Noah’s ark</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8741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2819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sz="2800" dirty="0">
                <a:solidFill>
                  <a:schemeClr val="bg1"/>
                </a:solidFill>
              </a:rPr>
              <a:t>7. </a:t>
            </a:r>
            <a:r>
              <a:rPr lang="en-US" sz="3500" dirty="0">
                <a:solidFill>
                  <a:srgbClr val="FFFF00"/>
                </a:solidFill>
              </a:rPr>
              <a:t>Decree,</a:t>
            </a:r>
            <a:r>
              <a:rPr lang="en-US" sz="3500" dirty="0">
                <a:solidFill>
                  <a:schemeClr val="bg1"/>
                </a:solidFill>
              </a:rPr>
              <a:t> 9:15 </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2819400"/>
            <a:ext cx="8602401" cy="35052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400"/>
              </a:spcAft>
              <a:buFont typeface="Wingdings" panose="05000000000000000000" pitchFamily="2" charset="2"/>
              <a:buChar char="§"/>
            </a:pPr>
            <a:r>
              <a:rPr lang="en-US" sz="3200" dirty="0">
                <a:solidFill>
                  <a:schemeClr val="bg1"/>
                </a:solidFill>
              </a:rPr>
              <a:t>No more universal floods.</a:t>
            </a:r>
          </a:p>
          <a:p>
            <a:pPr marL="457200" indent="-457200">
              <a:spcAft>
                <a:spcPts val="300"/>
              </a:spcAft>
              <a:buFont typeface="Wingdings" panose="05000000000000000000" pitchFamily="2" charset="2"/>
              <a:buChar char="§"/>
            </a:pPr>
            <a:r>
              <a:rPr lang="en-US" sz="3200" dirty="0">
                <a:solidFill>
                  <a:srgbClr val="CCFFFF"/>
                </a:solidFill>
              </a:rPr>
              <a:t>If local</a:t>
            </a:r>
            <a:r>
              <a:rPr lang="en-US" sz="3200" dirty="0">
                <a:solidFill>
                  <a:schemeClr val="bg1"/>
                </a:solidFill>
              </a:rPr>
              <a:t>: decree is proven false every year.</a:t>
            </a:r>
          </a:p>
          <a:p>
            <a:pPr marL="914400" lvl="1" indent="-457200">
              <a:spcAft>
                <a:spcPts val="300"/>
              </a:spcAft>
              <a:buFont typeface="Wingdings" panose="05000000000000000000" pitchFamily="2" charset="2"/>
              <a:buChar char="§"/>
            </a:pPr>
            <a:r>
              <a:rPr lang="en-US" sz="3200" dirty="0">
                <a:solidFill>
                  <a:schemeClr val="bg1"/>
                </a:solidFill>
              </a:rPr>
              <a:t>Rainbow would remind us that God lied.</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91533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6A842-67AD-4E05-AF4E-2DB08E0C3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 y="228600"/>
            <a:ext cx="9151178" cy="6477000"/>
          </a:xfrm>
          <a:prstGeom prst="rect">
            <a:avLst/>
          </a:prstGeom>
        </p:spPr>
      </p:pic>
      <p:sp>
        <p:nvSpPr>
          <p:cNvPr id="4" name="Rectangle 3">
            <a:extLst>
              <a:ext uri="{FF2B5EF4-FFF2-40B4-BE49-F238E27FC236}">
                <a16:creationId xmlns:a16="http://schemas.microsoft.com/office/drawing/2014/main" id="{985D5C24-4A97-40F6-8AC5-409C5767BA12}"/>
              </a:ext>
            </a:extLst>
          </p:cNvPr>
          <p:cNvSpPr/>
          <p:nvPr/>
        </p:nvSpPr>
        <p:spPr>
          <a:xfrm>
            <a:off x="2429253" y="4099560"/>
            <a:ext cx="4293765" cy="1539240"/>
          </a:xfrm>
          <a:prstGeom prst="rect">
            <a:avLst/>
          </a:prstGeom>
          <a:solidFill>
            <a:schemeClr val="tx1"/>
          </a:solidFill>
          <a:ln w="31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Water That</a:t>
            </a:r>
          </a:p>
          <a:p>
            <a:pPr algn="ctr"/>
            <a:r>
              <a:rPr lang="en-US" sz="3600" dirty="0"/>
              <a:t>Washed The World</a:t>
            </a:r>
          </a:p>
          <a:p>
            <a:pPr algn="ctr"/>
            <a:r>
              <a:rPr lang="en-US" dirty="0"/>
              <a:t>(Genesis 6-9)</a:t>
            </a:r>
          </a:p>
        </p:txBody>
      </p:sp>
    </p:spTree>
    <p:extLst>
      <p:ext uri="{BB962C8B-B14F-4D97-AF65-F5344CB8AC3E}">
        <p14:creationId xmlns:p14="http://schemas.microsoft.com/office/powerpoint/2010/main" val="1239845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Gn.6:14-16, flood and salvation – faith</a:t>
            </a:r>
          </a:p>
          <a:p>
            <a:pPr marL="914400" lvl="1" indent="-457200">
              <a:spcAft>
                <a:spcPts val="300"/>
              </a:spcAft>
              <a:buFont typeface="Courier New" panose="02070309020205020404" pitchFamily="49" charset="0"/>
              <a:buChar char="o"/>
            </a:pPr>
            <a:r>
              <a:rPr lang="en-US" sz="3100" dirty="0">
                <a:solidFill>
                  <a:schemeClr val="bg1"/>
                </a:solidFill>
              </a:rPr>
              <a:t>Noah: saving faith, Hb.11:7.  Great test.</a:t>
            </a:r>
          </a:p>
          <a:p>
            <a:pPr marL="914400" lvl="1" indent="-457200">
              <a:spcAft>
                <a:spcPts val="300"/>
              </a:spcAft>
              <a:buFont typeface="Courier New" panose="02070309020205020404" pitchFamily="49" charset="0"/>
              <a:buChar char="o"/>
            </a:pPr>
            <a:r>
              <a:rPr lang="en-US" sz="3100" dirty="0">
                <a:solidFill>
                  <a:schemeClr val="bg1"/>
                </a:solidFill>
              </a:rPr>
              <a:t>Baptism: 1 Pt.3:20-21</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F0308DBD-64C8-4C37-8521-4F9B036D20F8}"/>
              </a:ext>
            </a:extLst>
          </p:cNvPr>
          <p:cNvSpPr/>
          <p:nvPr/>
        </p:nvSpPr>
        <p:spPr>
          <a:xfrm>
            <a:off x="755073" y="4648200"/>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God’s idea:</a:t>
            </a:r>
            <a:br>
              <a:rPr lang="en-US" sz="3000" dirty="0"/>
            </a:br>
            <a:r>
              <a:rPr lang="en-US" sz="3000" dirty="0"/>
              <a:t>ark / baptism</a:t>
            </a:r>
          </a:p>
        </p:txBody>
      </p:sp>
      <p:sp>
        <p:nvSpPr>
          <p:cNvPr id="7" name="Rectangle 6">
            <a:extLst>
              <a:ext uri="{FF2B5EF4-FFF2-40B4-BE49-F238E27FC236}">
                <a16:creationId xmlns:a16="http://schemas.microsoft.com/office/drawing/2014/main" id="{4DCFA1A7-B550-4B2E-B2F7-D5114B9F7DDF}"/>
              </a:ext>
            </a:extLst>
          </p:cNvPr>
          <p:cNvSpPr/>
          <p:nvPr/>
        </p:nvSpPr>
        <p:spPr>
          <a:xfrm>
            <a:off x="4648200" y="4648200"/>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Voluntary, but exclusive…</a:t>
            </a:r>
          </a:p>
        </p:txBody>
      </p:sp>
      <p:sp>
        <p:nvSpPr>
          <p:cNvPr id="8" name="Rectangle 7">
            <a:extLst>
              <a:ext uri="{FF2B5EF4-FFF2-40B4-BE49-F238E27FC236}">
                <a16:creationId xmlns:a16="http://schemas.microsoft.com/office/drawing/2014/main" id="{A63012BF-C6B2-4348-B957-88FBE638DBA4}"/>
              </a:ext>
            </a:extLst>
          </p:cNvPr>
          <p:cNvSpPr/>
          <p:nvPr/>
        </p:nvSpPr>
        <p:spPr>
          <a:xfrm>
            <a:off x="755073" y="5749836"/>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Based on grace:</a:t>
            </a:r>
            <a:br>
              <a:rPr lang="en-US" sz="3000" dirty="0"/>
            </a:br>
            <a:r>
              <a:rPr lang="en-US" sz="3000" dirty="0"/>
              <a:t>had to enter ark</a:t>
            </a:r>
          </a:p>
        </p:txBody>
      </p:sp>
      <p:sp>
        <p:nvSpPr>
          <p:cNvPr id="10" name="Rectangle 9">
            <a:extLst>
              <a:ext uri="{FF2B5EF4-FFF2-40B4-BE49-F238E27FC236}">
                <a16:creationId xmlns:a16="http://schemas.microsoft.com/office/drawing/2014/main" id="{991FA71F-B40A-49AE-BAC8-8D45DD7F3293}"/>
              </a:ext>
            </a:extLst>
          </p:cNvPr>
          <p:cNvSpPr/>
          <p:nvPr/>
        </p:nvSpPr>
        <p:spPr>
          <a:xfrm>
            <a:off x="4648200" y="5749836"/>
            <a:ext cx="3740727"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Few were saved.</a:t>
            </a:r>
            <a:br>
              <a:rPr lang="en-US" sz="3000" dirty="0"/>
            </a:br>
            <a:r>
              <a:rPr lang="en-US" sz="3000" dirty="0"/>
              <a:t>So, today</a:t>
            </a:r>
          </a:p>
        </p:txBody>
      </p:sp>
    </p:spTree>
    <p:extLst>
      <p:ext uri="{BB962C8B-B14F-4D97-AF65-F5344CB8AC3E}">
        <p14:creationId xmlns:p14="http://schemas.microsoft.com/office/powerpoint/2010/main" val="7657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Gn.10:1…32</a:t>
            </a:r>
          </a:p>
          <a:p>
            <a:pPr marL="914400" lvl="1" indent="-457200">
              <a:spcAft>
                <a:spcPts val="600"/>
              </a:spcAft>
              <a:buFont typeface="Courier New" panose="02070309020205020404" pitchFamily="49" charset="0"/>
              <a:buChar char="o"/>
            </a:pPr>
            <a:r>
              <a:rPr lang="en-US" sz="3100" dirty="0">
                <a:solidFill>
                  <a:schemeClr val="bg1"/>
                </a:solidFill>
              </a:rPr>
              <a:t>Actual characters</a:t>
            </a:r>
          </a:p>
          <a:p>
            <a:pPr marL="914400" lvl="1" indent="-457200">
              <a:spcAft>
                <a:spcPts val="600"/>
              </a:spcAft>
              <a:buFont typeface="Courier New" panose="02070309020205020404" pitchFamily="49" charset="0"/>
              <a:buChar char="o"/>
            </a:pPr>
            <a:r>
              <a:rPr lang="en-US" sz="3100" dirty="0">
                <a:solidFill>
                  <a:schemeClr val="bg1"/>
                </a:solidFill>
              </a:rPr>
              <a:t>Actual events</a:t>
            </a:r>
          </a:p>
          <a:p>
            <a:pPr marL="914400" lvl="1" indent="-457200">
              <a:spcAft>
                <a:spcPts val="100"/>
              </a:spcAft>
              <a:buFont typeface="Courier New" panose="02070309020205020404" pitchFamily="49" charset="0"/>
              <a:buChar char="o"/>
            </a:pPr>
            <a:r>
              <a:rPr lang="en-US" sz="3100" dirty="0">
                <a:solidFill>
                  <a:schemeClr val="bg1"/>
                </a:solidFill>
              </a:rPr>
              <a:t>Universal scope</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9544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5052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Mt.24:37-39, flood, judgment, neglect</a:t>
            </a:r>
          </a:p>
          <a:p>
            <a:pPr marL="914400" lvl="1" indent="-457200">
              <a:spcAft>
                <a:spcPts val="100"/>
              </a:spcAft>
              <a:buFont typeface="Courier New" panose="02070309020205020404" pitchFamily="49" charset="0"/>
              <a:buChar char="o"/>
            </a:pPr>
            <a:r>
              <a:rPr lang="en-US" sz="3100" dirty="0">
                <a:solidFill>
                  <a:schemeClr val="bg1"/>
                </a:solidFill>
              </a:rPr>
              <a:t>As days of Noah – so will be… (really?)</a:t>
            </a:r>
          </a:p>
          <a:p>
            <a:pPr marL="914400" lvl="1" indent="-457200">
              <a:spcAft>
                <a:spcPts val="100"/>
              </a:spcAft>
              <a:buFont typeface="Courier New" panose="02070309020205020404" pitchFamily="49" charset="0"/>
              <a:buChar char="o"/>
            </a:pPr>
            <a:r>
              <a:rPr lang="en-US" sz="3100" dirty="0">
                <a:solidFill>
                  <a:schemeClr val="bg1"/>
                </a:solidFill>
              </a:rPr>
              <a:t>Noah entered ark – ‘all’ taken away</a:t>
            </a:r>
          </a:p>
          <a:p>
            <a:pPr marL="1371600" lvl="2" indent="-457200">
              <a:spcAft>
                <a:spcPts val="100"/>
              </a:spcAft>
              <a:buFont typeface="Courier New" panose="02070309020205020404" pitchFamily="49" charset="0"/>
              <a:buChar char="o"/>
            </a:pPr>
            <a:r>
              <a:rPr lang="en-US" sz="3100" dirty="0">
                <a:solidFill>
                  <a:schemeClr val="bg1"/>
                </a:solidFill>
              </a:rPr>
              <a:t>Lk.17:27-29, ‘all’; ‘Sodom’</a:t>
            </a:r>
          </a:p>
          <a:p>
            <a:pPr marL="1371600" lvl="2" indent="-457200">
              <a:spcAft>
                <a:spcPts val="100"/>
              </a:spcAft>
              <a:buFont typeface="Courier New" panose="02070309020205020404" pitchFamily="49" charset="0"/>
              <a:buChar char="o"/>
            </a:pPr>
            <a:r>
              <a:rPr lang="en-US" sz="3100" dirty="0">
                <a:solidFill>
                  <a:schemeClr val="bg1"/>
                </a:solidFill>
              </a:rPr>
              <a:t>Lk.3:36, Noah – real?  </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B10A43D7-39CC-4EFA-A112-A102208C1D62}"/>
              </a:ext>
            </a:extLst>
          </p:cNvPr>
          <p:cNvSpPr/>
          <p:nvPr/>
        </p:nvSpPr>
        <p:spPr>
          <a:xfrm>
            <a:off x="1460173" y="5638800"/>
            <a:ext cx="6234545" cy="9906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dirty="0"/>
              <a:t>If we can’t trust Jesus on history,</a:t>
            </a:r>
            <a:br>
              <a:rPr lang="en-US" sz="3100" dirty="0"/>
            </a:br>
            <a:r>
              <a:rPr lang="en-US" sz="3100" dirty="0"/>
              <a:t>can we trust Him on salvation?</a:t>
            </a:r>
          </a:p>
        </p:txBody>
      </p:sp>
    </p:spTree>
    <p:extLst>
      <p:ext uri="{BB962C8B-B14F-4D97-AF65-F5344CB8AC3E}">
        <p14:creationId xmlns:p14="http://schemas.microsoft.com/office/powerpoint/2010/main" val="284675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Hb.11:7</a:t>
            </a:r>
          </a:p>
          <a:p>
            <a:pPr marL="914400" lvl="1" indent="-457200">
              <a:spcAft>
                <a:spcPts val="600"/>
              </a:spcAft>
              <a:buFont typeface="Courier New" panose="02070309020205020404" pitchFamily="49" charset="0"/>
              <a:buChar char="o"/>
            </a:pPr>
            <a:r>
              <a:rPr lang="en-US" sz="3100" dirty="0">
                <a:solidFill>
                  <a:schemeClr val="bg1"/>
                </a:solidFill>
              </a:rPr>
              <a:t>If not factual, how would it encourage readers?</a:t>
            </a:r>
          </a:p>
          <a:p>
            <a:pPr marL="914400" lvl="1" indent="-457200">
              <a:spcAft>
                <a:spcPts val="100"/>
              </a:spcAft>
              <a:buFont typeface="Courier New" panose="02070309020205020404" pitchFamily="49" charset="0"/>
              <a:buChar char="o"/>
            </a:pPr>
            <a:r>
              <a:rPr lang="en-US" sz="3100" dirty="0">
                <a:solidFill>
                  <a:schemeClr val="bg1"/>
                </a:solidFill>
              </a:rPr>
              <a:t>How many other examples in Hb.11 are ‘good stories’ / ‘mere legends’?</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4072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2 Pt.2:5</a:t>
            </a:r>
          </a:p>
          <a:p>
            <a:pPr marL="914400" lvl="1" indent="-457200">
              <a:spcAft>
                <a:spcPts val="600"/>
              </a:spcAft>
              <a:buFont typeface="Courier New" panose="02070309020205020404" pitchFamily="49" charset="0"/>
              <a:buChar char="o"/>
            </a:pPr>
            <a:r>
              <a:rPr lang="en-US" sz="3100" dirty="0">
                <a:solidFill>
                  <a:schemeClr val="bg1"/>
                </a:solidFill>
              </a:rPr>
              <a:t>Flood and universal judgment (9)</a:t>
            </a:r>
          </a:p>
          <a:p>
            <a:pPr marL="914400" lvl="1" indent="-457200">
              <a:spcAft>
                <a:spcPts val="100"/>
              </a:spcAft>
              <a:buFont typeface="Courier New" panose="02070309020205020404" pitchFamily="49" charset="0"/>
              <a:buChar char="o"/>
            </a:pPr>
            <a:r>
              <a:rPr lang="en-US" sz="3100" dirty="0">
                <a:solidFill>
                  <a:schemeClr val="bg1"/>
                </a:solidFill>
              </a:rPr>
              <a:t>Deny Noah = deny our final judgment?</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10866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600"/>
              </a:spcAft>
              <a:buFont typeface="Wingdings" panose="05000000000000000000" pitchFamily="2" charset="2"/>
              <a:buChar char="§"/>
            </a:pPr>
            <a:r>
              <a:rPr lang="en-US" sz="3200" dirty="0">
                <a:solidFill>
                  <a:schemeClr val="bg1"/>
                </a:solidFill>
              </a:rPr>
              <a:t>2 Pt.3:5-6, compares miracle of flood and creation and universal judgment of world</a:t>
            </a:r>
          </a:p>
          <a:p>
            <a:pPr marL="914400" lvl="1" indent="-457200">
              <a:spcAft>
                <a:spcPts val="600"/>
              </a:spcAft>
              <a:buFont typeface="Courier New" panose="02070309020205020404" pitchFamily="49" charset="0"/>
              <a:buChar char="o"/>
            </a:pPr>
            <a:r>
              <a:rPr lang="en-US" sz="3100" dirty="0">
                <a:solidFill>
                  <a:schemeClr val="bg1"/>
                </a:solidFill>
              </a:rPr>
              <a:t>6: earth</a:t>
            </a:r>
          </a:p>
          <a:p>
            <a:pPr marL="914400" lvl="1" indent="-457200">
              <a:spcAft>
                <a:spcPts val="100"/>
              </a:spcAft>
              <a:buFont typeface="Courier New" panose="02070309020205020404" pitchFamily="49" charset="0"/>
              <a:buChar char="o"/>
            </a:pPr>
            <a:r>
              <a:rPr lang="en-US" sz="3100" dirty="0">
                <a:solidFill>
                  <a:schemeClr val="bg1"/>
                </a:solidFill>
              </a:rPr>
              <a:t>10-12, if local flood, will final judgment melt only small part of earth with fervent heat?</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369639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~250-300 Flood traditions in literature of nations.   Babylon</a:t>
            </a:r>
          </a:p>
          <a:p>
            <a:pPr marL="914400" lvl="1" indent="-457200">
              <a:spcAft>
                <a:spcPts val="100"/>
              </a:spcAft>
              <a:buFont typeface="Courier New" panose="02070309020205020404" pitchFamily="49" charset="0"/>
              <a:buChar char="o"/>
            </a:pPr>
            <a:r>
              <a:rPr lang="en-US" sz="3100" dirty="0" err="1">
                <a:solidFill>
                  <a:schemeClr val="bg1"/>
                </a:solidFill>
              </a:rPr>
              <a:t>Berosus</a:t>
            </a:r>
            <a:r>
              <a:rPr lang="en-US" sz="3100" dirty="0">
                <a:solidFill>
                  <a:schemeClr val="bg1"/>
                </a:solidFill>
              </a:rPr>
              <a:t> (275 BC): </a:t>
            </a:r>
          </a:p>
          <a:p>
            <a:pPr marL="457200" indent="-457200">
              <a:spcAft>
                <a:spcPts val="300"/>
              </a:spcAft>
              <a:buFont typeface="Wingdings" panose="05000000000000000000" pitchFamily="2" charset="2"/>
              <a:buChar char="§"/>
            </a:pPr>
            <a:endParaRPr lang="en-US" sz="3200" dirty="0">
              <a:solidFill>
                <a:schemeClr val="bg1"/>
              </a:solidFill>
            </a:endParaRPr>
          </a:p>
        </p:txBody>
      </p:sp>
      <p:sp>
        <p:nvSpPr>
          <p:cNvPr id="2" name="Rectangle 1">
            <a:extLst>
              <a:ext uri="{FF2B5EF4-FFF2-40B4-BE49-F238E27FC236}">
                <a16:creationId xmlns:a16="http://schemas.microsoft.com/office/drawing/2014/main" id="{CE8BDC60-BB5A-45EB-A709-3C1742C64E36}"/>
              </a:ext>
            </a:extLst>
          </p:cNvPr>
          <p:cNvSpPr/>
          <p:nvPr/>
        </p:nvSpPr>
        <p:spPr>
          <a:xfrm>
            <a:off x="957945" y="4724400"/>
            <a:ext cx="7239000" cy="19050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t>‘But of this ship that grounded in Armenia some part still remains </a:t>
            </a:r>
            <a:r>
              <a:rPr lang="en-US" sz="3000" u="sng" dirty="0"/>
              <a:t>in the mountains</a:t>
            </a:r>
            <a:r>
              <a:rPr lang="en-US" sz="3000" dirty="0"/>
              <a:t> …and some get </a:t>
            </a:r>
            <a:r>
              <a:rPr lang="en-US" sz="3000" u="sng" dirty="0"/>
              <a:t>pitch</a:t>
            </a:r>
            <a:r>
              <a:rPr lang="en-US" sz="3000" dirty="0"/>
              <a:t> from the ship by scraping it off.’ </a:t>
            </a:r>
          </a:p>
        </p:txBody>
      </p:sp>
    </p:spTree>
    <p:extLst>
      <p:ext uri="{BB962C8B-B14F-4D97-AF65-F5344CB8AC3E}">
        <p14:creationId xmlns:p14="http://schemas.microsoft.com/office/powerpoint/2010/main" val="40228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 Directions God gave Noah, 6:1-4</a:t>
            </a:r>
          </a:p>
          <a:p>
            <a:pPr algn="ctr"/>
            <a:r>
              <a:rPr lang="en-US" dirty="0">
                <a:solidFill>
                  <a:schemeClr val="bg1"/>
                </a:solidFill>
              </a:rPr>
              <a:t>2. Dimensions of flood, 6:5</a:t>
            </a:r>
          </a:p>
          <a:p>
            <a:pPr algn="ctr"/>
            <a:r>
              <a:rPr lang="en-US" dirty="0">
                <a:solidFill>
                  <a:schemeClr val="bg1"/>
                </a:solidFill>
              </a:rPr>
              <a:t>3. Design of flood, 6:…13</a:t>
            </a:r>
          </a:p>
          <a:p>
            <a:pPr algn="ctr"/>
            <a:r>
              <a:rPr lang="en-US" dirty="0">
                <a:solidFill>
                  <a:schemeClr val="bg1"/>
                </a:solidFill>
              </a:rPr>
              <a:t>4. Description of flood, 7:11</a:t>
            </a:r>
          </a:p>
          <a:p>
            <a:pPr algn="ctr"/>
            <a:r>
              <a:rPr lang="en-US" dirty="0">
                <a:solidFill>
                  <a:schemeClr val="bg1"/>
                </a:solidFill>
              </a:rPr>
              <a:t>5. Duration of flood, 7:11; 8:14</a:t>
            </a:r>
          </a:p>
          <a:p>
            <a:pPr algn="ctr"/>
            <a:r>
              <a:rPr lang="en-US" dirty="0">
                <a:solidFill>
                  <a:schemeClr val="bg1"/>
                </a:solidFill>
              </a:rPr>
              <a:t>6. Depth of flood, 7:19-20</a:t>
            </a:r>
          </a:p>
          <a:p>
            <a:pPr algn="ctr"/>
            <a:r>
              <a:rPr lang="en-US" dirty="0">
                <a:solidFill>
                  <a:schemeClr val="bg1"/>
                </a:solidFill>
              </a:rPr>
              <a:t>7. Decree, 9:15 </a:t>
            </a:r>
          </a:p>
          <a:p>
            <a:pPr algn="ctr"/>
            <a:r>
              <a:rPr lang="en-US" sz="2800" dirty="0">
                <a:solidFill>
                  <a:schemeClr val="bg1"/>
                </a:solidFill>
              </a:rPr>
              <a:t>8. </a:t>
            </a:r>
            <a:r>
              <a:rPr lang="en-US" sz="3500" dirty="0">
                <a:solidFill>
                  <a:srgbClr val="FFFF00"/>
                </a:solidFill>
              </a:rPr>
              <a:t>Deliverance (type and antitype)</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3124200"/>
            <a:ext cx="8602401" cy="33528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~250-300 Flood traditions in literature of nations.   </a:t>
            </a:r>
          </a:p>
          <a:p>
            <a:pPr marL="914400" lvl="1" indent="-457200">
              <a:spcAft>
                <a:spcPts val="100"/>
              </a:spcAft>
              <a:buFont typeface="Courier New" panose="02070309020205020404" pitchFamily="49" charset="0"/>
              <a:buChar char="o"/>
            </a:pPr>
            <a:r>
              <a:rPr lang="en-US" sz="3100" dirty="0">
                <a:solidFill>
                  <a:schemeClr val="bg1"/>
                </a:solidFill>
              </a:rPr>
              <a:t>Josephus</a:t>
            </a:r>
          </a:p>
          <a:p>
            <a:pPr marL="914400" lvl="1" indent="-457200">
              <a:spcAft>
                <a:spcPts val="100"/>
              </a:spcAft>
              <a:buFont typeface="Courier New" panose="02070309020205020404" pitchFamily="49" charset="0"/>
              <a:buChar char="o"/>
            </a:pPr>
            <a:r>
              <a:rPr lang="en-US" sz="3100" dirty="0">
                <a:solidFill>
                  <a:schemeClr val="bg1"/>
                </a:solidFill>
              </a:rPr>
              <a:t>Idea of ‘local Flood’ not found prior to AD 1655.</a:t>
            </a:r>
          </a:p>
          <a:p>
            <a:pPr marL="914400" lvl="1" indent="-457200">
              <a:spcAft>
                <a:spcPts val="100"/>
              </a:spcAft>
              <a:buFont typeface="Courier New" panose="02070309020205020404" pitchFamily="49" charset="0"/>
              <a:buChar char="o"/>
            </a:pPr>
            <a:r>
              <a:rPr lang="en-US" sz="3100" dirty="0">
                <a:solidFill>
                  <a:schemeClr val="bg1"/>
                </a:solidFill>
              </a:rPr>
              <a:t>Fossils of sea creatures found in every continent on mountainous regions…</a:t>
            </a:r>
          </a:p>
          <a:p>
            <a:pPr marL="457200" indent="-457200">
              <a:spcAft>
                <a:spcPts val="300"/>
              </a:spcAft>
              <a:buFont typeface="Wingdings" panose="05000000000000000000" pitchFamily="2" charset="2"/>
              <a:buChar char="§"/>
            </a:pPr>
            <a:endParaRPr lang="en-US" sz="3200" dirty="0">
              <a:solidFill>
                <a:schemeClr val="bg1"/>
              </a:solidFill>
            </a:endParaRPr>
          </a:p>
        </p:txBody>
      </p:sp>
    </p:spTree>
    <p:extLst>
      <p:ext uri="{BB962C8B-B14F-4D97-AF65-F5344CB8AC3E}">
        <p14:creationId xmlns:p14="http://schemas.microsoft.com/office/powerpoint/2010/main" val="20539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FFFF00"/>
                </a:solidFill>
              </a:rPr>
              <a:t>Genesis 6-9</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Multitude of words, phrases, clauses that can be understood only globally</a:t>
            </a:r>
          </a:p>
        </p:txBody>
      </p:sp>
      <p:sp>
        <p:nvSpPr>
          <p:cNvPr id="2" name="Rectangle 1">
            <a:extLst>
              <a:ext uri="{FF2B5EF4-FFF2-40B4-BE49-F238E27FC236}">
                <a16:creationId xmlns:a16="http://schemas.microsoft.com/office/drawing/2014/main" id="{C21B4C20-0DF2-4AA1-BFD4-1BCB65C015B2}"/>
              </a:ext>
            </a:extLst>
          </p:cNvPr>
          <p:cNvSpPr/>
          <p:nvPr/>
        </p:nvSpPr>
        <p:spPr>
          <a:xfrm>
            <a:off x="381000" y="1861455"/>
            <a:ext cx="8382000" cy="44958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200"/>
              </a:spcAft>
            </a:pPr>
            <a:r>
              <a:rPr lang="en-US" sz="3200" dirty="0">
                <a:solidFill>
                  <a:schemeClr val="bg1"/>
                </a:solidFill>
                <a:latin typeface="Times New Roman" panose="02020603050405020304" pitchFamily="18" charset="0"/>
                <a:ea typeface="Times New Roman" panose="02020603050405020304" pitchFamily="18" charset="0"/>
              </a:rPr>
              <a:t>“...we should be careful to read the [Flood] account wholeheartedly in its own terms, which depict a total judgment on the ungodly world already set before us in Genesis—not an event of debatable dimensions in a world we may try to reconstruct.  The whole living scene is blotted out, and the New Testament makes us learn from it the greater judgment that awaits not only our entire globe but the universe itself”</a:t>
            </a:r>
            <a:r>
              <a:rPr lang="en-US" sz="2800"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t>
            </a:r>
            <a:r>
              <a:rPr lang="en-US" sz="1600" dirty="0" err="1">
                <a:solidFill>
                  <a:schemeClr val="bg1"/>
                </a:solidFill>
                <a:latin typeface="Times New Roman" panose="02020603050405020304" pitchFamily="18" charset="0"/>
                <a:ea typeface="Times New Roman" panose="02020603050405020304" pitchFamily="18" charset="0"/>
              </a:rPr>
              <a:t>Kidner</a:t>
            </a:r>
            <a:r>
              <a:rPr lang="en-US" sz="1600" dirty="0">
                <a:solidFill>
                  <a:schemeClr val="bg1"/>
                </a:solidFill>
                <a:latin typeface="Times New Roman" panose="02020603050405020304" pitchFamily="18" charset="0"/>
                <a:ea typeface="Times New Roman" panose="02020603050405020304" pitchFamily="18" charset="0"/>
              </a:rPr>
              <a:t>, II Pt.3:5-7 </a:t>
            </a:r>
            <a:r>
              <a:rPr lang="en-US" sz="1200" dirty="0">
                <a:solidFill>
                  <a:schemeClr val="bg1"/>
                </a:solidFill>
                <a:latin typeface="Times New Roman" panose="02020603050405020304" pitchFamily="18" charset="0"/>
                <a:ea typeface="Times New Roman" panose="02020603050405020304" pitchFamily="18" charset="0"/>
              </a:rPr>
              <a:t>p.95</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175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accent4">
                <a:lumMod val="95000"/>
                <a:lumOff val="5000"/>
              </a:schemeClr>
            </a:gs>
            <a:gs pos="67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9" name="Rectangle 8">
            <a:extLst>
              <a:ext uri="{FF2B5EF4-FFF2-40B4-BE49-F238E27FC236}">
                <a16:creationId xmlns:a16="http://schemas.microsoft.com/office/drawing/2014/main" id="{2BD35850-27E6-46E5-B7C3-BA39CE8F8F9F}"/>
              </a:ext>
            </a:extLst>
          </p:cNvPr>
          <p:cNvSpPr/>
          <p:nvPr/>
        </p:nvSpPr>
        <p:spPr>
          <a:xfrm>
            <a:off x="191441" y="0"/>
            <a:ext cx="8774542"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FFFF00"/>
                </a:solidFill>
              </a:rPr>
              <a:t>Genesis 6-9</a:t>
            </a:r>
          </a:p>
        </p:txBody>
      </p:sp>
      <p:sp>
        <p:nvSpPr>
          <p:cNvPr id="3" name="Rectangle 2">
            <a:extLst>
              <a:ext uri="{FF2B5EF4-FFF2-40B4-BE49-F238E27FC236}">
                <a16:creationId xmlns:a16="http://schemas.microsoft.com/office/drawing/2014/main" id="{142D883B-5252-431E-82D8-134A9EF793B1}"/>
              </a:ext>
            </a:extLst>
          </p:cNvPr>
          <p:cNvSpPr/>
          <p:nvPr/>
        </p:nvSpPr>
        <p:spPr>
          <a:xfrm>
            <a:off x="278673" y="685800"/>
            <a:ext cx="8602401" cy="5715000"/>
          </a:xfrm>
          <a:prstGeom prst="rect">
            <a:avLst/>
          </a:prstGeom>
          <a:solidFill>
            <a:schemeClr val="accent1">
              <a:alpha val="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Aft>
                <a:spcPts val="100"/>
              </a:spcAft>
              <a:buFont typeface="Wingdings" panose="05000000000000000000" pitchFamily="2" charset="2"/>
              <a:buChar char="§"/>
            </a:pPr>
            <a:r>
              <a:rPr lang="en-US" sz="3200" dirty="0">
                <a:solidFill>
                  <a:schemeClr val="bg1"/>
                </a:solidFill>
              </a:rPr>
              <a:t>Multitude of words, phrases, clauses that can be understood only globally</a:t>
            </a:r>
          </a:p>
        </p:txBody>
      </p:sp>
      <p:sp>
        <p:nvSpPr>
          <p:cNvPr id="2" name="Rectangle 1">
            <a:extLst>
              <a:ext uri="{FF2B5EF4-FFF2-40B4-BE49-F238E27FC236}">
                <a16:creationId xmlns:a16="http://schemas.microsoft.com/office/drawing/2014/main" id="{C21B4C20-0DF2-4AA1-BFD4-1BCB65C015B2}"/>
              </a:ext>
            </a:extLst>
          </p:cNvPr>
          <p:cNvSpPr/>
          <p:nvPr/>
        </p:nvSpPr>
        <p:spPr>
          <a:xfrm>
            <a:off x="381000" y="1863636"/>
            <a:ext cx="8382000" cy="4495800"/>
          </a:xfrm>
          <a:prstGeom prst="rect">
            <a:avLst/>
          </a:prstGeom>
          <a:solidFill>
            <a:schemeClr val="tx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200"/>
              </a:spcAft>
            </a:pPr>
            <a:r>
              <a:rPr lang="en-US" sz="3200" dirty="0">
                <a:solidFill>
                  <a:schemeClr val="bg1"/>
                </a:solidFill>
                <a:latin typeface="Times New Roman" panose="02020603050405020304" pitchFamily="18" charset="0"/>
                <a:ea typeface="Times New Roman" panose="02020603050405020304" pitchFamily="18" charset="0"/>
              </a:rPr>
              <a:t>“...we should be careful to read the [Flood] account wholeheartedly in its own terms, which depict a </a:t>
            </a:r>
            <a:r>
              <a:rPr lang="en-US" sz="3200" b="1" dirty="0">
                <a:solidFill>
                  <a:srgbClr val="CCFFFF"/>
                </a:solidFill>
                <a:latin typeface="Times New Roman" panose="02020603050405020304" pitchFamily="18" charset="0"/>
                <a:ea typeface="Times New Roman" panose="02020603050405020304" pitchFamily="18" charset="0"/>
              </a:rPr>
              <a:t>total</a:t>
            </a:r>
            <a:r>
              <a:rPr lang="en-US" sz="3200" dirty="0">
                <a:solidFill>
                  <a:schemeClr val="bg1"/>
                </a:solidFill>
                <a:latin typeface="Times New Roman" panose="02020603050405020304" pitchFamily="18" charset="0"/>
                <a:ea typeface="Times New Roman" panose="02020603050405020304" pitchFamily="18" charset="0"/>
              </a:rPr>
              <a:t> judgment on the ungodly </a:t>
            </a:r>
            <a:r>
              <a:rPr lang="en-US" sz="3200" b="1" dirty="0">
                <a:solidFill>
                  <a:srgbClr val="CCFFFF"/>
                </a:solidFill>
                <a:latin typeface="Times New Roman" panose="02020603050405020304" pitchFamily="18" charset="0"/>
                <a:ea typeface="Times New Roman" panose="02020603050405020304" pitchFamily="18" charset="0"/>
              </a:rPr>
              <a:t>world</a:t>
            </a:r>
            <a:r>
              <a:rPr lang="en-US" sz="3200" dirty="0">
                <a:solidFill>
                  <a:schemeClr val="bg1"/>
                </a:solidFill>
                <a:latin typeface="Times New Roman" panose="02020603050405020304" pitchFamily="18" charset="0"/>
                <a:ea typeface="Times New Roman" panose="02020603050405020304" pitchFamily="18" charset="0"/>
              </a:rPr>
              <a:t> already set before us in Genesis—</a:t>
            </a:r>
            <a:r>
              <a:rPr lang="en-US" sz="3200" b="1" dirty="0">
                <a:solidFill>
                  <a:srgbClr val="CCFFFF"/>
                </a:solidFill>
                <a:latin typeface="Times New Roman" panose="02020603050405020304" pitchFamily="18" charset="0"/>
                <a:ea typeface="Times New Roman" panose="02020603050405020304" pitchFamily="18" charset="0"/>
              </a:rPr>
              <a:t>not</a:t>
            </a:r>
            <a:r>
              <a:rPr lang="en-US" sz="3200" dirty="0">
                <a:solidFill>
                  <a:schemeClr val="bg1"/>
                </a:solidFill>
                <a:latin typeface="Times New Roman" panose="02020603050405020304" pitchFamily="18" charset="0"/>
                <a:ea typeface="Times New Roman" panose="02020603050405020304" pitchFamily="18" charset="0"/>
              </a:rPr>
              <a:t> an event of debatable dimensions in a world we may try to reconstruct.  The </a:t>
            </a:r>
            <a:r>
              <a:rPr lang="en-US" sz="3200" b="1" dirty="0">
                <a:solidFill>
                  <a:srgbClr val="CCFFFF"/>
                </a:solidFill>
                <a:latin typeface="Times New Roman" panose="02020603050405020304" pitchFamily="18" charset="0"/>
                <a:ea typeface="Times New Roman" panose="02020603050405020304" pitchFamily="18" charset="0"/>
              </a:rPr>
              <a:t>whole living scene is blotted out</a:t>
            </a:r>
            <a:r>
              <a:rPr lang="en-US" sz="3200" dirty="0">
                <a:solidFill>
                  <a:schemeClr val="bg1"/>
                </a:solidFill>
                <a:latin typeface="Times New Roman" panose="02020603050405020304" pitchFamily="18" charset="0"/>
                <a:ea typeface="Times New Roman" panose="02020603050405020304" pitchFamily="18" charset="0"/>
              </a:rPr>
              <a:t>, and the </a:t>
            </a:r>
            <a:r>
              <a:rPr lang="en-US" sz="3200" b="1" dirty="0">
                <a:solidFill>
                  <a:srgbClr val="CCFFFF"/>
                </a:solidFill>
                <a:latin typeface="Times New Roman" panose="02020603050405020304" pitchFamily="18" charset="0"/>
                <a:ea typeface="Times New Roman" panose="02020603050405020304" pitchFamily="18" charset="0"/>
              </a:rPr>
              <a:t>New Testament </a:t>
            </a:r>
            <a:r>
              <a:rPr lang="en-US" sz="3200" dirty="0">
                <a:solidFill>
                  <a:schemeClr val="bg1"/>
                </a:solidFill>
                <a:latin typeface="Times New Roman" panose="02020603050405020304" pitchFamily="18" charset="0"/>
                <a:ea typeface="Times New Roman" panose="02020603050405020304" pitchFamily="18" charset="0"/>
              </a:rPr>
              <a:t>makes us learn from it the greater judgment that awaits not only our </a:t>
            </a:r>
            <a:r>
              <a:rPr lang="en-US" sz="3200" b="1" dirty="0">
                <a:solidFill>
                  <a:srgbClr val="CCFFFF"/>
                </a:solidFill>
                <a:latin typeface="Times New Roman" panose="02020603050405020304" pitchFamily="18" charset="0"/>
                <a:ea typeface="Times New Roman" panose="02020603050405020304" pitchFamily="18" charset="0"/>
              </a:rPr>
              <a:t>entire globe</a:t>
            </a:r>
            <a:r>
              <a:rPr lang="en-US" sz="3200" dirty="0">
                <a:solidFill>
                  <a:srgbClr val="CCFFFF"/>
                </a:solidFill>
                <a:latin typeface="Times New Roman" panose="02020603050405020304" pitchFamily="18" charset="0"/>
                <a:ea typeface="Times New Roman" panose="02020603050405020304" pitchFamily="18" charset="0"/>
              </a:rPr>
              <a:t> </a:t>
            </a:r>
            <a:r>
              <a:rPr lang="en-US" sz="3200" dirty="0">
                <a:solidFill>
                  <a:schemeClr val="bg1"/>
                </a:solidFill>
                <a:latin typeface="Times New Roman" panose="02020603050405020304" pitchFamily="18" charset="0"/>
                <a:ea typeface="Times New Roman" panose="02020603050405020304" pitchFamily="18" charset="0"/>
              </a:rPr>
              <a:t>but the </a:t>
            </a:r>
            <a:r>
              <a:rPr lang="en-US" sz="3200" b="1" dirty="0">
                <a:solidFill>
                  <a:srgbClr val="CCFFFF"/>
                </a:solidFill>
                <a:latin typeface="Times New Roman" panose="02020603050405020304" pitchFamily="18" charset="0"/>
                <a:ea typeface="Times New Roman" panose="02020603050405020304" pitchFamily="18" charset="0"/>
              </a:rPr>
              <a:t>universe itself</a:t>
            </a:r>
            <a:r>
              <a:rPr lang="en-US" sz="3200" dirty="0">
                <a:solidFill>
                  <a:schemeClr val="bg1"/>
                </a:solidFill>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t>
            </a:r>
            <a:r>
              <a:rPr lang="en-US" sz="1600" dirty="0" err="1">
                <a:solidFill>
                  <a:schemeClr val="bg1"/>
                </a:solidFill>
                <a:latin typeface="Times New Roman" panose="02020603050405020304" pitchFamily="18" charset="0"/>
                <a:ea typeface="Times New Roman" panose="02020603050405020304" pitchFamily="18" charset="0"/>
              </a:rPr>
              <a:t>Kidner</a:t>
            </a:r>
            <a:r>
              <a:rPr lang="en-US" sz="1600" dirty="0">
                <a:solidFill>
                  <a:schemeClr val="bg1"/>
                </a:solidFill>
                <a:latin typeface="Times New Roman" panose="02020603050405020304" pitchFamily="18" charset="0"/>
                <a:ea typeface="Times New Roman" panose="02020603050405020304" pitchFamily="18" charset="0"/>
              </a:rPr>
              <a:t>, II Pt.3:5-7 </a:t>
            </a:r>
            <a:r>
              <a:rPr lang="en-US" sz="1200" dirty="0">
                <a:solidFill>
                  <a:schemeClr val="bg1"/>
                </a:solidFill>
                <a:latin typeface="Times New Roman" panose="02020603050405020304" pitchFamily="18" charset="0"/>
                <a:ea typeface="Times New Roman" panose="02020603050405020304" pitchFamily="18" charset="0"/>
              </a:rPr>
              <a:t>p.95</a:t>
            </a:r>
            <a:endParaRPr lang="en-US"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055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Genesis – Flood</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868362"/>
            <a:ext cx="8229600" cy="5608638"/>
          </a:xfrm>
        </p:spPr>
        <p:txBody>
          <a:bodyPr/>
          <a:lstStyle/>
          <a:p>
            <a:pPr marL="0" indent="0">
              <a:spcAft>
                <a:spcPts val="600"/>
              </a:spcAft>
              <a:buNone/>
            </a:pPr>
            <a:r>
              <a:rPr lang="en-US" sz="2400" dirty="0">
                <a:solidFill>
                  <a:srgbClr val="FFFF99"/>
                </a:solidFill>
              </a:rPr>
              <a:t>1. </a:t>
            </a:r>
            <a:r>
              <a:rPr lang="en-US" dirty="0">
                <a:solidFill>
                  <a:schemeClr val="bg1"/>
                </a:solidFill>
              </a:rPr>
              <a:t>Two chapters reveal Creation, 1-2</a:t>
            </a:r>
          </a:p>
          <a:p>
            <a:pPr marL="0" indent="0">
              <a:spcAft>
                <a:spcPts val="600"/>
              </a:spcAft>
              <a:buNone/>
            </a:pPr>
            <a:r>
              <a:rPr lang="en-US" sz="2400" dirty="0">
                <a:solidFill>
                  <a:srgbClr val="FFFF99"/>
                </a:solidFill>
              </a:rPr>
              <a:t>2. </a:t>
            </a:r>
            <a:r>
              <a:rPr lang="en-US" dirty="0">
                <a:solidFill>
                  <a:schemeClr val="bg1"/>
                </a:solidFill>
              </a:rPr>
              <a:t>One chapter records Fall, 3</a:t>
            </a:r>
          </a:p>
          <a:p>
            <a:pPr marL="0" indent="0">
              <a:spcAft>
                <a:spcPts val="600"/>
              </a:spcAft>
              <a:buNone/>
            </a:pPr>
            <a:r>
              <a:rPr lang="en-US" sz="2400" dirty="0">
                <a:solidFill>
                  <a:srgbClr val="FFFF99"/>
                </a:solidFill>
              </a:rPr>
              <a:t>3. </a:t>
            </a:r>
            <a:r>
              <a:rPr lang="en-US" dirty="0">
                <a:solidFill>
                  <a:schemeClr val="bg1"/>
                </a:solidFill>
              </a:rPr>
              <a:t>Four chapters relate Great Flood, 6-9</a:t>
            </a:r>
          </a:p>
        </p:txBody>
      </p:sp>
    </p:spTree>
    <p:extLst>
      <p:ext uri="{BB962C8B-B14F-4D97-AF65-F5344CB8AC3E}">
        <p14:creationId xmlns:p14="http://schemas.microsoft.com/office/powerpoint/2010/main" val="3978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0403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Facts About The Flood</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868362"/>
            <a:ext cx="8229600" cy="5608638"/>
          </a:xfrm>
        </p:spPr>
        <p:txBody>
          <a:bodyPr/>
          <a:lstStyle/>
          <a:p>
            <a:pPr>
              <a:spcAft>
                <a:spcPts val="600"/>
              </a:spcAft>
            </a:pPr>
            <a:r>
              <a:rPr lang="en-US" dirty="0">
                <a:solidFill>
                  <a:schemeClr val="bg1"/>
                </a:solidFill>
              </a:rPr>
              <a:t>Noah (‘comfort’) Gn.5:29 </a:t>
            </a:r>
          </a:p>
          <a:p>
            <a:pPr>
              <a:spcAft>
                <a:spcPts val="600"/>
              </a:spcAft>
            </a:pPr>
            <a:r>
              <a:rPr lang="en-US" dirty="0">
                <a:solidFill>
                  <a:schemeClr val="bg1"/>
                </a:solidFill>
              </a:rPr>
              <a:t>6:1-2, </a:t>
            </a:r>
            <a:r>
              <a:rPr lang="en-US" i="1" dirty="0">
                <a:solidFill>
                  <a:schemeClr val="bg1"/>
                </a:solidFill>
              </a:rPr>
              <a:t>sons of God</a:t>
            </a:r>
            <a:r>
              <a:rPr lang="en-US" dirty="0">
                <a:solidFill>
                  <a:schemeClr val="bg1"/>
                </a:solidFill>
              </a:rPr>
              <a:t> – as Dt.14:1</a:t>
            </a:r>
          </a:p>
          <a:p>
            <a:pPr>
              <a:spcAft>
                <a:spcPts val="600"/>
              </a:spcAft>
            </a:pPr>
            <a:r>
              <a:rPr lang="en-US" dirty="0">
                <a:solidFill>
                  <a:schemeClr val="bg1"/>
                </a:solidFill>
              </a:rPr>
              <a:t>6:3, period of grace, opportunity to repent</a:t>
            </a:r>
          </a:p>
          <a:p>
            <a:pPr>
              <a:spcAft>
                <a:spcPts val="600"/>
              </a:spcAft>
            </a:pPr>
            <a:r>
              <a:rPr lang="en-US" dirty="0">
                <a:solidFill>
                  <a:schemeClr val="bg1"/>
                </a:solidFill>
              </a:rPr>
              <a:t>6:4, giants.  Context: men, not angels </a:t>
            </a:r>
          </a:p>
          <a:p>
            <a:pPr lvl="1">
              <a:spcAft>
                <a:spcPts val="600"/>
              </a:spcAft>
            </a:pPr>
            <a:r>
              <a:rPr lang="en-US" sz="3200" dirty="0">
                <a:solidFill>
                  <a:schemeClr val="bg1"/>
                </a:solidFill>
              </a:rPr>
              <a:t>4:16-24, family of Cain</a:t>
            </a:r>
          </a:p>
          <a:p>
            <a:pPr lvl="1">
              <a:spcAft>
                <a:spcPts val="600"/>
              </a:spcAft>
            </a:pPr>
            <a:r>
              <a:rPr lang="en-US" sz="3200" dirty="0">
                <a:solidFill>
                  <a:schemeClr val="bg1"/>
                </a:solidFill>
              </a:rPr>
              <a:t>5:1-32, godly men</a:t>
            </a:r>
          </a:p>
          <a:p>
            <a:pPr lvl="1"/>
            <a:r>
              <a:rPr lang="en-US" sz="3200" dirty="0">
                <a:solidFill>
                  <a:schemeClr val="bg1"/>
                </a:solidFill>
              </a:rPr>
              <a:t>6: salt is losing its flavor</a:t>
            </a:r>
          </a:p>
          <a:p>
            <a:pPr marL="457200" lvl="1" indent="0">
              <a:buNone/>
            </a:pPr>
            <a:endParaRPr lang="en-US" dirty="0">
              <a:solidFill>
                <a:schemeClr val="bg1"/>
              </a:solidFill>
            </a:endParaRPr>
          </a:p>
        </p:txBody>
      </p:sp>
    </p:spTree>
    <p:extLst>
      <p:ext uri="{BB962C8B-B14F-4D97-AF65-F5344CB8AC3E}">
        <p14:creationId xmlns:p14="http://schemas.microsoft.com/office/powerpoint/2010/main" val="34229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Gn.6:1-7, people, not angels</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a:spcAft>
                <a:spcPts val="600"/>
              </a:spcAft>
            </a:pPr>
            <a:r>
              <a:rPr lang="en-US" dirty="0">
                <a:solidFill>
                  <a:schemeClr val="bg1"/>
                </a:solidFill>
              </a:rPr>
              <a:t>Angels cannot marry (Lk.20:34-36)</a:t>
            </a:r>
          </a:p>
          <a:p>
            <a:pPr>
              <a:spcAft>
                <a:spcPts val="600"/>
              </a:spcAft>
            </a:pPr>
            <a:r>
              <a:rPr lang="en-US" dirty="0">
                <a:solidFill>
                  <a:schemeClr val="bg1"/>
                </a:solidFill>
              </a:rPr>
              <a:t>Evil angels are not sons of God; good angels do not disobey  (6:2)</a:t>
            </a:r>
          </a:p>
          <a:p>
            <a:pPr>
              <a:spcAft>
                <a:spcPts val="600"/>
              </a:spcAft>
            </a:pPr>
            <a:r>
              <a:rPr lang="en-US" dirty="0">
                <a:solidFill>
                  <a:schemeClr val="bg1"/>
                </a:solidFill>
              </a:rPr>
              <a:t>Angels sin – men are punished? (6:3)</a:t>
            </a:r>
          </a:p>
          <a:p>
            <a:pPr>
              <a:spcAft>
                <a:spcPts val="600"/>
              </a:spcAft>
            </a:pPr>
            <a:r>
              <a:rPr lang="en-US" dirty="0">
                <a:solidFill>
                  <a:schemeClr val="bg1"/>
                </a:solidFill>
              </a:rPr>
              <a:t>“Afterward” – more angels? (6:4)</a:t>
            </a:r>
          </a:p>
          <a:p>
            <a:pPr>
              <a:spcAft>
                <a:spcPts val="600"/>
              </a:spcAft>
            </a:pPr>
            <a:r>
              <a:rPr lang="en-US" dirty="0">
                <a:solidFill>
                  <a:schemeClr val="bg1"/>
                </a:solidFill>
              </a:rPr>
              <a:t>Wickedness of men; evil hearts (6:5)</a:t>
            </a:r>
          </a:p>
          <a:p>
            <a:pPr>
              <a:spcAft>
                <a:spcPts val="600"/>
              </a:spcAft>
            </a:pPr>
            <a:r>
              <a:rPr lang="en-US" dirty="0">
                <a:solidFill>
                  <a:schemeClr val="bg1"/>
                </a:solidFill>
              </a:rPr>
              <a:t>God: grieving heart (6:6)</a:t>
            </a:r>
          </a:p>
          <a:p>
            <a:r>
              <a:rPr lang="en-US" dirty="0">
                <a:solidFill>
                  <a:schemeClr val="bg1"/>
                </a:solidFill>
              </a:rPr>
              <a:t>Judgment (flood) (6:7)</a:t>
            </a:r>
          </a:p>
        </p:txBody>
      </p:sp>
    </p:spTree>
    <p:extLst>
      <p:ext uri="{BB962C8B-B14F-4D97-AF65-F5344CB8AC3E}">
        <p14:creationId xmlns:p14="http://schemas.microsoft.com/office/powerpoint/2010/main" val="6421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B2B2B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B2B2B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B2B2B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Gn.6:8-9, BUT Noah…</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15962"/>
            <a:ext cx="8229600" cy="5608638"/>
          </a:xfrm>
        </p:spPr>
        <p:txBody>
          <a:bodyPr/>
          <a:lstStyle/>
          <a:p>
            <a:r>
              <a:rPr lang="en-US" dirty="0">
                <a:solidFill>
                  <a:schemeClr val="bg1"/>
                </a:solidFill>
              </a:rPr>
              <a:t>Found grace </a:t>
            </a:r>
          </a:p>
          <a:p>
            <a:pPr lvl="1"/>
            <a:r>
              <a:rPr lang="en-US" b="1" dirty="0">
                <a:solidFill>
                  <a:schemeClr val="bg1"/>
                </a:solidFill>
              </a:rPr>
              <a:t>A contrast: </a:t>
            </a:r>
            <a:r>
              <a:rPr lang="en-US" dirty="0">
                <a:solidFill>
                  <a:schemeClr val="bg1"/>
                </a:solidFill>
              </a:rPr>
              <a:t>God</a:t>
            </a:r>
            <a:r>
              <a:rPr lang="en-US" b="1" dirty="0">
                <a:solidFill>
                  <a:schemeClr val="bg1"/>
                </a:solidFill>
              </a:rPr>
              <a:t> </a:t>
            </a:r>
            <a:r>
              <a:rPr lang="en-US" b="1" i="1" dirty="0">
                <a:solidFill>
                  <a:srgbClr val="CCFFFF"/>
                </a:solidFill>
              </a:rPr>
              <a:t>favored</a:t>
            </a:r>
            <a:r>
              <a:rPr lang="en-US" dirty="0">
                <a:solidFill>
                  <a:schemeClr val="bg1"/>
                </a:solidFill>
              </a:rPr>
              <a:t> Noah. </a:t>
            </a:r>
          </a:p>
          <a:p>
            <a:r>
              <a:rPr lang="en-US" dirty="0">
                <a:solidFill>
                  <a:schemeClr val="bg1"/>
                </a:solidFill>
              </a:rPr>
              <a:t>Character of Noah: ‘different’</a:t>
            </a:r>
          </a:p>
          <a:p>
            <a:pPr marL="457200" lvl="1" indent="0">
              <a:buNone/>
            </a:pPr>
            <a:r>
              <a:rPr lang="en-US" sz="2000" dirty="0">
                <a:solidFill>
                  <a:srgbClr val="FFFFCC"/>
                </a:solidFill>
              </a:rPr>
              <a:t>1. </a:t>
            </a:r>
            <a:r>
              <a:rPr lang="en-US" sz="3000" dirty="0">
                <a:solidFill>
                  <a:srgbClr val="CCFFFF"/>
                </a:solidFill>
              </a:rPr>
              <a:t>Just</a:t>
            </a:r>
            <a:r>
              <a:rPr lang="en-US" sz="3000" dirty="0">
                <a:solidFill>
                  <a:schemeClr val="bg1"/>
                </a:solidFill>
              </a:rPr>
              <a:t> (righteous) </a:t>
            </a:r>
          </a:p>
          <a:p>
            <a:pPr marL="457200" lvl="1" indent="0">
              <a:buNone/>
            </a:pPr>
            <a:r>
              <a:rPr lang="en-US" sz="2000" dirty="0">
                <a:solidFill>
                  <a:srgbClr val="FFFFCC"/>
                </a:solidFill>
              </a:rPr>
              <a:t>2. </a:t>
            </a:r>
            <a:r>
              <a:rPr lang="en-US" sz="3000" dirty="0">
                <a:solidFill>
                  <a:srgbClr val="CCFFFF"/>
                </a:solidFill>
              </a:rPr>
              <a:t>Perfect</a:t>
            </a:r>
            <a:r>
              <a:rPr lang="en-US" sz="3000" dirty="0">
                <a:solidFill>
                  <a:schemeClr val="bg1"/>
                </a:solidFill>
              </a:rPr>
              <a:t> (consistent) </a:t>
            </a:r>
          </a:p>
          <a:p>
            <a:pPr marL="457200" lvl="1" indent="0">
              <a:buNone/>
            </a:pPr>
            <a:r>
              <a:rPr lang="en-US" sz="2000" dirty="0">
                <a:solidFill>
                  <a:srgbClr val="FFFFCC"/>
                </a:solidFill>
              </a:rPr>
              <a:t>3. </a:t>
            </a:r>
            <a:r>
              <a:rPr lang="en-US" sz="3000" dirty="0">
                <a:solidFill>
                  <a:srgbClr val="CCFFFF"/>
                </a:solidFill>
              </a:rPr>
              <a:t>Walked</a:t>
            </a:r>
            <a:r>
              <a:rPr lang="en-US" sz="3000" dirty="0">
                <a:solidFill>
                  <a:schemeClr val="bg1"/>
                </a:solidFill>
              </a:rPr>
              <a:t> with God (as 5:22)</a:t>
            </a:r>
          </a:p>
          <a:p>
            <a:pPr marL="457200" lvl="1" indent="-457200">
              <a:buNone/>
            </a:pPr>
            <a:endParaRPr lang="en-US" sz="3000" dirty="0">
              <a:solidFill>
                <a:schemeClr val="bg1"/>
              </a:solidFill>
            </a:endParaRPr>
          </a:p>
        </p:txBody>
      </p:sp>
      <p:sp>
        <p:nvSpPr>
          <p:cNvPr id="2" name="Rectangle 1">
            <a:extLst>
              <a:ext uri="{FF2B5EF4-FFF2-40B4-BE49-F238E27FC236}">
                <a16:creationId xmlns:a16="http://schemas.microsoft.com/office/drawing/2014/main" id="{9400C5AC-DA16-43ED-8A86-686FEEC11CB2}"/>
              </a:ext>
            </a:extLst>
          </p:cNvPr>
          <p:cNvSpPr/>
          <p:nvPr/>
        </p:nvSpPr>
        <p:spPr>
          <a:xfrm>
            <a:off x="1219200" y="4114800"/>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Wherever God leads, Noah goes</a:t>
            </a:r>
          </a:p>
        </p:txBody>
      </p:sp>
      <p:sp>
        <p:nvSpPr>
          <p:cNvPr id="7" name="Rectangle 6">
            <a:extLst>
              <a:ext uri="{FF2B5EF4-FFF2-40B4-BE49-F238E27FC236}">
                <a16:creationId xmlns:a16="http://schemas.microsoft.com/office/drawing/2014/main" id="{40EC2E8D-A883-432E-857D-971FD036CEFF}"/>
              </a:ext>
            </a:extLst>
          </p:cNvPr>
          <p:cNvSpPr/>
          <p:nvPr/>
        </p:nvSpPr>
        <p:spPr>
          <a:xfrm>
            <a:off x="1219200" y="4846638"/>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Opposition to sin; stands with God</a:t>
            </a:r>
          </a:p>
        </p:txBody>
      </p:sp>
      <p:sp>
        <p:nvSpPr>
          <p:cNvPr id="8" name="Rectangle 7">
            <a:extLst>
              <a:ext uri="{FF2B5EF4-FFF2-40B4-BE49-F238E27FC236}">
                <a16:creationId xmlns:a16="http://schemas.microsoft.com/office/drawing/2014/main" id="{15E68D1B-552F-415C-AD24-90BBBAA463AC}"/>
              </a:ext>
            </a:extLst>
          </p:cNvPr>
          <p:cNvSpPr/>
          <p:nvPr/>
        </p:nvSpPr>
        <p:spPr>
          <a:xfrm>
            <a:off x="1219200" y="5578476"/>
            <a:ext cx="6719455" cy="639762"/>
          </a:xfrm>
          <a:prstGeom prst="rect">
            <a:avLst/>
          </a:prstGeom>
          <a:solidFill>
            <a:schemeClr val="accent6">
              <a:lumMod val="50000"/>
            </a:scheme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Righteous life (7:1).  Hb.11:7; 2 Pt.2:5</a:t>
            </a:r>
          </a:p>
        </p:txBody>
      </p:sp>
    </p:spTree>
    <p:extLst>
      <p:ext uri="{BB962C8B-B14F-4D97-AF65-F5344CB8AC3E}">
        <p14:creationId xmlns:p14="http://schemas.microsoft.com/office/powerpoint/2010/main" val="29935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Gn.6:11-22… self-destruction</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marL="687388" lvl="1" indent="-687388">
              <a:spcAft>
                <a:spcPts val="500"/>
              </a:spcAft>
              <a:buNone/>
            </a:pPr>
            <a:r>
              <a:rPr lang="en-US" dirty="0">
                <a:solidFill>
                  <a:schemeClr val="bg1"/>
                </a:solidFill>
              </a:rPr>
              <a:t>13: end of grace; judgment would follow</a:t>
            </a:r>
          </a:p>
          <a:p>
            <a:pPr marL="687388" lvl="1" indent="-687388">
              <a:spcAft>
                <a:spcPts val="500"/>
              </a:spcAft>
              <a:buNone/>
            </a:pPr>
            <a:r>
              <a:rPr lang="en-US" sz="3000" dirty="0">
                <a:solidFill>
                  <a:schemeClr val="bg1"/>
                </a:solidFill>
              </a:rPr>
              <a:t>14: ark: boat, basket, chest; floating box.  Pitch</a:t>
            </a:r>
          </a:p>
          <a:p>
            <a:pPr marL="687388" lvl="1" indent="-687388">
              <a:spcAft>
                <a:spcPts val="500"/>
              </a:spcAft>
              <a:buNone/>
            </a:pPr>
            <a:r>
              <a:rPr lang="en-US" sz="3000" dirty="0">
                <a:solidFill>
                  <a:schemeClr val="bg1"/>
                </a:solidFill>
              </a:rPr>
              <a:t>15: size</a:t>
            </a:r>
          </a:p>
          <a:p>
            <a:pPr marL="687388" lvl="1" indent="-687388">
              <a:spcAft>
                <a:spcPts val="500"/>
              </a:spcAft>
              <a:buNone/>
            </a:pPr>
            <a:r>
              <a:rPr lang="en-US" sz="3000" dirty="0">
                <a:solidFill>
                  <a:schemeClr val="bg1"/>
                </a:solidFill>
              </a:rPr>
              <a:t>16: window; three decks</a:t>
            </a:r>
          </a:p>
          <a:p>
            <a:pPr marL="687388" lvl="1" indent="-687388">
              <a:spcAft>
                <a:spcPts val="500"/>
              </a:spcAft>
              <a:buNone/>
            </a:pPr>
            <a:r>
              <a:rPr lang="en-US" sz="3000" dirty="0">
                <a:solidFill>
                  <a:schemeClr val="bg1"/>
                </a:solidFill>
              </a:rPr>
              <a:t>17: destroy all flesh</a:t>
            </a:r>
          </a:p>
          <a:p>
            <a:pPr marL="687388" lvl="1" indent="-687388">
              <a:spcAft>
                <a:spcPts val="500"/>
              </a:spcAft>
              <a:buNone/>
            </a:pPr>
            <a:r>
              <a:rPr lang="en-US" sz="3000" dirty="0">
                <a:solidFill>
                  <a:schemeClr val="bg1"/>
                </a:solidFill>
              </a:rPr>
              <a:t>18: covenant with Noah and family</a:t>
            </a:r>
          </a:p>
          <a:p>
            <a:pPr marL="457200" lvl="1" indent="-457200">
              <a:spcAft>
                <a:spcPts val="500"/>
              </a:spcAft>
              <a:buNone/>
            </a:pPr>
            <a:r>
              <a:rPr lang="en-US" sz="3000" dirty="0">
                <a:solidFill>
                  <a:schemeClr val="bg1"/>
                </a:solidFill>
              </a:rPr>
              <a:t>19-20: animal preserve</a:t>
            </a:r>
          </a:p>
          <a:p>
            <a:pPr marL="457200" lvl="1" indent="-457200">
              <a:spcAft>
                <a:spcPts val="500"/>
              </a:spcAft>
              <a:buNone/>
            </a:pPr>
            <a:r>
              <a:rPr lang="en-US" sz="3000" dirty="0">
                <a:solidFill>
                  <a:schemeClr val="bg1"/>
                </a:solidFill>
              </a:rPr>
              <a:t>21: food store</a:t>
            </a:r>
          </a:p>
          <a:p>
            <a:pPr marL="457200" lvl="1" indent="-457200">
              <a:buNone/>
            </a:pPr>
            <a:r>
              <a:rPr lang="en-US" sz="3000" dirty="0">
                <a:solidFill>
                  <a:schemeClr val="bg1"/>
                </a:solidFill>
              </a:rPr>
              <a:t>22: Noah’s faith (Hb.11:7)</a:t>
            </a:r>
          </a:p>
          <a:p>
            <a:pPr marL="457200" lvl="1" indent="-457200">
              <a:buNone/>
            </a:pPr>
            <a:endParaRPr lang="en-US" sz="3000" dirty="0">
              <a:solidFill>
                <a:schemeClr val="bg1"/>
              </a:solidFill>
            </a:endParaRPr>
          </a:p>
        </p:txBody>
      </p:sp>
    </p:spTree>
    <p:extLst>
      <p:ext uri="{BB962C8B-B14F-4D97-AF65-F5344CB8AC3E}">
        <p14:creationId xmlns:p14="http://schemas.microsoft.com/office/powerpoint/2010/main" val="42518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FFFFCC"/>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FFFFCC"/>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FFFFCC"/>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FFFFCC"/>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FFFFCC"/>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FFFFCC"/>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FFFFCC"/>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FFFFCC"/>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C85EAE-3DC6-4244-87A8-805A83506147}"/>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83772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C7A14-0713-4813-9440-BED86A93C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284" y="2910840"/>
            <a:ext cx="1551432" cy="1036320"/>
          </a:xfrm>
          <a:prstGeom prst="rect">
            <a:avLst/>
          </a:prstGeom>
        </p:spPr>
      </p:pic>
      <p:sp>
        <p:nvSpPr>
          <p:cNvPr id="3" name="Title 2">
            <a:extLst>
              <a:ext uri="{FF2B5EF4-FFF2-40B4-BE49-F238E27FC236}">
                <a16:creationId xmlns:a16="http://schemas.microsoft.com/office/drawing/2014/main" id="{7803B88E-D2FD-4F13-82A7-D5CC8270BF2F}"/>
              </a:ext>
            </a:extLst>
          </p:cNvPr>
          <p:cNvSpPr>
            <a:spLocks noGrp="1"/>
          </p:cNvSpPr>
          <p:nvPr>
            <p:ph type="title"/>
          </p:nvPr>
        </p:nvSpPr>
        <p:spPr>
          <a:xfrm>
            <a:off x="457200" y="76200"/>
            <a:ext cx="8229600" cy="639762"/>
          </a:xfrm>
        </p:spPr>
        <p:txBody>
          <a:bodyPr/>
          <a:lstStyle/>
          <a:p>
            <a:r>
              <a:rPr lang="en-US" sz="3600" dirty="0">
                <a:solidFill>
                  <a:srgbClr val="FFFF00"/>
                </a:solidFill>
              </a:rPr>
              <a:t>Gn.7-8, on board ark; exit from ark</a:t>
            </a:r>
          </a:p>
        </p:txBody>
      </p:sp>
      <p:sp>
        <p:nvSpPr>
          <p:cNvPr id="4" name="Content Placeholder 3">
            <a:extLst>
              <a:ext uri="{FF2B5EF4-FFF2-40B4-BE49-F238E27FC236}">
                <a16:creationId xmlns:a16="http://schemas.microsoft.com/office/drawing/2014/main" id="{16895975-8F39-49EE-9222-1F75CE5CFC15}"/>
              </a:ext>
            </a:extLst>
          </p:cNvPr>
          <p:cNvSpPr>
            <a:spLocks noGrp="1"/>
          </p:cNvSpPr>
          <p:nvPr>
            <p:ph idx="1"/>
          </p:nvPr>
        </p:nvSpPr>
        <p:spPr>
          <a:xfrm>
            <a:off x="457200" y="792162"/>
            <a:ext cx="8229600" cy="5608638"/>
          </a:xfrm>
        </p:spPr>
        <p:txBody>
          <a:bodyPr/>
          <a:lstStyle/>
          <a:p>
            <a:pPr marL="457200" lvl="1" indent="-457200">
              <a:spcAft>
                <a:spcPts val="600"/>
              </a:spcAft>
              <a:buNone/>
            </a:pPr>
            <a:r>
              <a:rPr lang="en-US" sz="3200" dirty="0">
                <a:solidFill>
                  <a:schemeClr val="bg1"/>
                </a:solidFill>
              </a:rPr>
              <a:t>7:11, rain + fountains of great deep</a:t>
            </a:r>
          </a:p>
          <a:p>
            <a:pPr marL="457200" lvl="1" indent="-457200">
              <a:spcAft>
                <a:spcPts val="600"/>
              </a:spcAft>
              <a:buNone/>
            </a:pPr>
            <a:r>
              <a:rPr lang="en-US" sz="3200" dirty="0">
                <a:solidFill>
                  <a:schemeClr val="bg1"/>
                </a:solidFill>
              </a:rPr>
              <a:t>8:11, dove…olive leaf</a:t>
            </a:r>
          </a:p>
          <a:p>
            <a:pPr marL="457200" lvl="1" indent="-457200">
              <a:spcAft>
                <a:spcPts val="600"/>
              </a:spcAft>
              <a:buNone/>
            </a:pPr>
            <a:r>
              <a:rPr lang="en-US" sz="3200" dirty="0">
                <a:solidFill>
                  <a:schemeClr val="bg1"/>
                </a:solidFill>
              </a:rPr>
              <a:t>8:17 (= 1:28): fruitful, multiply</a:t>
            </a:r>
          </a:p>
          <a:p>
            <a:pPr marL="457200" lvl="1" indent="-457200">
              <a:spcAft>
                <a:spcPts val="600"/>
              </a:spcAft>
              <a:buNone/>
            </a:pPr>
            <a:r>
              <a:rPr lang="en-US" sz="3200" dirty="0">
                <a:solidFill>
                  <a:schemeClr val="bg1"/>
                </a:solidFill>
              </a:rPr>
              <a:t>8:20-22, worship</a:t>
            </a:r>
          </a:p>
          <a:p>
            <a:pPr marL="457200" lvl="1" indent="-457200">
              <a:buNone/>
            </a:pPr>
            <a:endParaRPr lang="en-US" sz="3000" dirty="0">
              <a:solidFill>
                <a:schemeClr val="bg1"/>
              </a:solidFill>
            </a:endParaRPr>
          </a:p>
        </p:txBody>
      </p:sp>
    </p:spTree>
    <p:extLst>
      <p:ext uri="{BB962C8B-B14F-4D97-AF65-F5344CB8AC3E}">
        <p14:creationId xmlns:p14="http://schemas.microsoft.com/office/powerpoint/2010/main" val="21459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2322</TotalTime>
  <Words>1771</Words>
  <Application>Microsoft Office PowerPoint</Application>
  <PresentationFormat>On-screen Show (4:3)</PresentationFormat>
  <Paragraphs>218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Times</vt:lpstr>
      <vt:lpstr>Times New Roman</vt:lpstr>
      <vt:lpstr>Wingdings</vt:lpstr>
      <vt:lpstr>1_Default Design</vt:lpstr>
      <vt:lpstr>                </vt:lpstr>
      <vt:lpstr>PowerPoint Presentation</vt:lpstr>
      <vt:lpstr>Genesis – Flood</vt:lpstr>
      <vt:lpstr>Facts About The Flood</vt:lpstr>
      <vt:lpstr>Gn.6:1-7, people, not angels</vt:lpstr>
      <vt:lpstr>Gn.6:8-9, BUT Noah…</vt:lpstr>
      <vt:lpstr>Gn.6:11-22… self-destruction</vt:lpstr>
      <vt:lpstr>PowerPoint Presentation</vt:lpstr>
      <vt:lpstr>Gn.7-8, on board ark; exit from 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閘]狴逄掘뿿��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Matt Duggin</dc:creator>
  <cp:lastModifiedBy>rick duggin</cp:lastModifiedBy>
  <cp:revision>240</cp:revision>
  <dcterms:created xsi:type="dcterms:W3CDTF">2007-07-13T04:29:51Z</dcterms:created>
  <dcterms:modified xsi:type="dcterms:W3CDTF">2019-10-17T15:47:05Z</dcterms:modified>
</cp:coreProperties>
</file>