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MODERNSPACE" panose="02000503000000000000" pitchFamily="2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9246-4DF2-6745-B7D2-D4BBE27F1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FED76-62E9-3A49-9C2D-80BF76C88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3A421-EA54-C545-82DE-4D9A3CB3D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E99F-6643-6F4C-A183-11EC326D95D6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2DD2F-E611-B144-97A3-5A6303AB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5A7C7-9101-A341-A614-C86331A35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A2A81-A21D-8046-AE5A-9E1BEF7E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4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82163-CBFD-E644-B5FD-0BC2D383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C23CEA-2BA7-C44E-8F08-DE50ACA14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053C2-F7A5-E54A-9196-7C0FA7816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E99F-6643-6F4C-A183-11EC326D95D6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AD956-84D3-4443-B4CE-8058C9A25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879A3-DF52-F34F-9F62-CB52CD5A7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A2A81-A21D-8046-AE5A-9E1BEF7E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8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D1A568-0F28-A04F-8DC7-A921F62F0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EE506-480B-EE45-BCDE-9D6197102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1F425-87EF-CF46-A00D-4CD5C058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E99F-6643-6F4C-A183-11EC326D95D6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CFCAC-4B48-2A40-9BE5-BD6E41484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6DDB8-FB91-A545-9909-E63088F0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A2A81-A21D-8046-AE5A-9E1BEF7E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8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1340-AEEE-0F40-9905-A4B32A1D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637E3-50DF-124C-A3C5-74A99CCE5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421C-DB3F-3D42-9B42-7E12F839B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E99F-6643-6F4C-A183-11EC326D95D6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923BD-6896-9942-9C84-26A73E6C1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68AB7-A96A-A14B-A536-64B2F434A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A2A81-A21D-8046-AE5A-9E1BEF7E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14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DAEC5-BC48-BC4C-9033-52FC5514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9668C-6E0B-BF4C-A96B-43015DE96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EEA6F-E292-4C4E-83E2-0AD934781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E99F-6643-6F4C-A183-11EC326D95D6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AAB70-2FDD-D147-ACE1-57ED8E5C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BC9B5-86D4-2847-9E7B-E2F760E2A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A2A81-A21D-8046-AE5A-9E1BEF7E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62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83B8D-54B9-1F4F-B89D-85A9F1F5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C64E8-82E2-F44F-AD8E-A1DB002F6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CA892-BD60-AC4F-A52F-8DEA577AA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80309-EDF5-324C-A1D2-1890AB96B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E99F-6643-6F4C-A183-11EC326D95D6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9177E-F81A-134A-892C-AA3745DE6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0A26F-50A4-0C48-A261-288F756B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A2A81-A21D-8046-AE5A-9E1BEF7E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1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BEC9-CBBF-7544-BB9E-9E554A1D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A34B9-0162-DC40-8836-68DE45B4D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CC9A5-4B1B-E247-B774-F8F3A2FB9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068D9-E0E6-8F4C-BF81-71A9511964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EF0BBC-CC86-5F4E-90F3-F4D930F0FB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6567C-CE9E-1D4D-B1FA-627092071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E99F-6643-6F4C-A183-11EC326D95D6}" type="datetimeFigureOut">
              <a:rPr lang="en-US" smtClean="0"/>
              <a:t>11/9/19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B33D2C-F326-2849-8814-16A0B536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F58999-9BBF-9A4C-B67B-9070527A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A2A81-A21D-8046-AE5A-9E1BEF7E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5253-31F4-A34A-BFD4-364C42A1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B75CE-F56E-1E4A-81A6-3BC049F69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E99F-6643-6F4C-A183-11EC326D95D6}" type="datetimeFigureOut">
              <a:rPr lang="en-US" smtClean="0"/>
              <a:t>11/9/19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D5D8D-A98F-A243-9502-3C217C40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ED10F-CB73-CA43-B073-8EBF2E0E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A2A81-A21D-8046-AE5A-9E1BEF7E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0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DA3CFB-FEE2-1D4A-8A96-3BA37D48E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E99F-6643-6F4C-A183-11EC326D95D6}" type="datetimeFigureOut">
              <a:rPr lang="en-US" smtClean="0"/>
              <a:t>11/9/19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3DF5B9-DDE0-C647-AD17-FABAA2D72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D5039-D331-C24E-9715-C8B10D76A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A2A81-A21D-8046-AE5A-9E1BEF7E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0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7ABC1-C471-8F4C-9F5C-E615B8966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6BBF2-45D9-4B4B-B87C-11D450A4F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F3FB7-0BBF-EF4D-9FC2-87AC02CCF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AE980-0438-1546-BC12-752ACCF8F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E99F-6643-6F4C-A183-11EC326D95D6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4D639-70E5-5046-B70B-5F09E6C20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5C78C-3140-BD46-9A85-E8D94B8C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A2A81-A21D-8046-AE5A-9E1BEF7E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80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F9B59-347C-D644-9AE1-F1466D22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F12491-E3B6-A949-B544-A120A8A12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8C8CB-B866-9641-85B5-30666E91D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154C3-64EF-B146-A0AF-67D2216A5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E99F-6643-6F4C-A183-11EC326D95D6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5521F-FC3D-6549-ACB9-38EDFEE8E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D3112-EF47-E24B-8546-F46BC7B9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A2A81-A21D-8046-AE5A-9E1BEF7E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1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77F05-E502-704D-A459-1E3D9D72D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969FD-67D6-0E4F-A89A-DB01634DB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2E8E3-E8B5-FD4B-B689-B37523110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AE99F-6643-6F4C-A183-11EC326D95D6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BBE5D-EB2B-0645-8B52-61403773F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AB1EF-6E9A-8544-983C-61077E65A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A2A81-A21D-8046-AE5A-9E1BEF7E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4A25-C911-074B-B0E9-258237C54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EC588-78DF-D54C-9D25-4818E2CF2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73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6834D-C39C-CF4E-BB17-D5075C3A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7937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Eternal </a:t>
            </a: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chemeClr val="bg1">
                      <a:alpha val="25000"/>
                    </a:schemeClr>
                  </a:glow>
                </a:effectLst>
                <a:latin typeface="MODERNSPACE" panose="02000503000000000000" pitchFamily="2" charset="0"/>
              </a:rPr>
              <a:t>Death</a:t>
            </a:r>
            <a:r>
              <a:rPr lang="en-US" sz="2800" b="1" dirty="0">
                <a:solidFill>
                  <a:schemeClr val="bg1"/>
                </a:solidFill>
                <a:latin typeface="MODERNSPACE" panose="02000503000000000000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for</a:t>
            </a:r>
            <a:r>
              <a:rPr lang="en-US" sz="1800" b="1" dirty="0">
                <a:solidFill>
                  <a:schemeClr val="bg1"/>
                </a:solidFill>
                <a:latin typeface="MODERNSPACE" panose="02000503000000000000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the disobedient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52C0-A501-AD4D-987D-54D9BD17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3500"/>
            <a:ext cx="11353800" cy="5159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What is eternal death?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 present reality.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 future state.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Eternal death is not annihilation and loss of consciousness, but eternal torment – </a:t>
            </a:r>
            <a:r>
              <a:rPr lang="en-US" sz="3200" i="1" dirty="0">
                <a:solidFill>
                  <a:schemeClr val="bg1"/>
                </a:solidFill>
              </a:rPr>
              <a:t>Matthew 13:41-42; Revelation 14:9-11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Who has eternal death? </a:t>
            </a:r>
            <a:r>
              <a:rPr lang="en-US" sz="3200" dirty="0">
                <a:solidFill>
                  <a:schemeClr val="bg1"/>
                </a:solidFill>
              </a:rPr>
              <a:t>– </a:t>
            </a:r>
            <a:r>
              <a:rPr lang="en-US" sz="3200" i="1" dirty="0">
                <a:solidFill>
                  <a:schemeClr val="bg1"/>
                </a:solidFill>
              </a:rPr>
              <a:t>Isaiah 59:1-2; 2 Thessalonians 1:8-9</a:t>
            </a:r>
          </a:p>
        </p:txBody>
      </p:sp>
    </p:spTree>
    <p:extLst>
      <p:ext uri="{BB962C8B-B14F-4D97-AF65-F5344CB8AC3E}">
        <p14:creationId xmlns:p14="http://schemas.microsoft.com/office/powerpoint/2010/main" val="398674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7956-C8B8-5842-92D3-ECB85483C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7051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DERNSPACE" panose="02000503000000000000" pitchFamily="2" charset="0"/>
              </a:rPr>
              <a:t>A Trichotomy of</a:t>
            </a:r>
            <a:br>
              <a:rPr lang="en-US" sz="6600" b="1" dirty="0">
                <a:solidFill>
                  <a:schemeClr val="bg1"/>
                </a:solidFill>
                <a:latin typeface="MODERNSPACE" panose="02000503000000000000" pitchFamily="2" charset="0"/>
              </a:rPr>
            </a:br>
            <a:r>
              <a:rPr lang="en-US" sz="9600" b="1" dirty="0">
                <a:solidFill>
                  <a:schemeClr val="bg1"/>
                </a:solidFill>
                <a:effectLst>
                  <a:glow rad="139700">
                    <a:schemeClr val="bg1">
                      <a:alpha val="25000"/>
                    </a:schemeClr>
                  </a:glow>
                </a:effectLst>
                <a:latin typeface="MODERNSPACE" panose="02000503000000000000" pitchFamily="2" charset="0"/>
              </a:rPr>
              <a:t>Eternity </a:t>
            </a:r>
            <a:endParaRPr lang="en-US" sz="6600" b="1" dirty="0">
              <a:solidFill>
                <a:schemeClr val="bg1"/>
              </a:solidFill>
              <a:effectLst>
                <a:glow rad="139700">
                  <a:schemeClr val="bg1">
                    <a:alpha val="25000"/>
                  </a:schemeClr>
                </a:glow>
              </a:effectLst>
              <a:latin typeface="MODERNSPACE" panose="02000503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3907B4-DD05-344C-AF79-66DEF08EE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3492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DERNSPACE" panose="02000503000000000000" pitchFamily="2" charset="0"/>
              </a:rPr>
              <a:t>Existence</a:t>
            </a:r>
          </a:p>
          <a:p>
            <a:r>
              <a:rPr lang="en-US" sz="4400" b="1" dirty="0">
                <a:solidFill>
                  <a:schemeClr val="bg1"/>
                </a:solidFill>
                <a:latin typeface="MODERNSPACE" panose="02000503000000000000" pitchFamily="2" charset="0"/>
              </a:rPr>
              <a:t>Life 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&amp;</a:t>
            </a:r>
            <a:r>
              <a:rPr lang="en-US" sz="4400" b="1" dirty="0">
                <a:solidFill>
                  <a:schemeClr val="bg1"/>
                </a:solidFill>
                <a:latin typeface="MODERNSPACE" panose="02000503000000000000" pitchFamily="2" charset="0"/>
              </a:rPr>
              <a:t> Death </a:t>
            </a:r>
          </a:p>
        </p:txBody>
      </p:sp>
    </p:spTree>
    <p:extLst>
      <p:ext uri="{BB962C8B-B14F-4D97-AF65-F5344CB8AC3E}">
        <p14:creationId xmlns:p14="http://schemas.microsoft.com/office/powerpoint/2010/main" val="29061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7956-C8B8-5842-92D3-ECB85483C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7051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DERNSPACE" panose="02000503000000000000" pitchFamily="2" charset="0"/>
              </a:rPr>
              <a:t>A Trichotomy of</a:t>
            </a:r>
            <a:br>
              <a:rPr lang="en-US" sz="6600" b="1" dirty="0">
                <a:solidFill>
                  <a:schemeClr val="bg1"/>
                </a:solidFill>
                <a:latin typeface="MODERNSPACE" panose="02000503000000000000" pitchFamily="2" charset="0"/>
              </a:rPr>
            </a:br>
            <a:r>
              <a:rPr lang="en-US" sz="9600" b="1" dirty="0">
                <a:solidFill>
                  <a:schemeClr val="bg1"/>
                </a:solidFill>
                <a:effectLst>
                  <a:glow rad="139700">
                    <a:schemeClr val="bg1">
                      <a:alpha val="25000"/>
                    </a:schemeClr>
                  </a:glow>
                </a:effectLst>
                <a:latin typeface="MODERNSPACE" panose="02000503000000000000" pitchFamily="2" charset="0"/>
              </a:rPr>
              <a:t>Eternity </a:t>
            </a:r>
            <a:endParaRPr lang="en-US" sz="6600" b="1" dirty="0">
              <a:solidFill>
                <a:schemeClr val="bg1"/>
              </a:solidFill>
              <a:effectLst>
                <a:glow rad="139700">
                  <a:schemeClr val="bg1">
                    <a:alpha val="25000"/>
                  </a:schemeClr>
                </a:glow>
              </a:effectLst>
              <a:latin typeface="MODERNSPACE" panose="02000503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3907B4-DD05-344C-AF79-66DEF08EE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3492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DERNSPACE" panose="02000503000000000000" pitchFamily="2" charset="0"/>
              </a:rPr>
              <a:t>Existence</a:t>
            </a:r>
          </a:p>
          <a:p>
            <a:r>
              <a:rPr lang="en-US" sz="4400" b="1" dirty="0">
                <a:solidFill>
                  <a:schemeClr val="bg1"/>
                </a:solidFill>
                <a:latin typeface="MODERNSPACE" panose="02000503000000000000" pitchFamily="2" charset="0"/>
              </a:rPr>
              <a:t>Life 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&amp;</a:t>
            </a:r>
            <a:r>
              <a:rPr lang="en-US" sz="4400" b="1" dirty="0">
                <a:solidFill>
                  <a:schemeClr val="bg1"/>
                </a:solidFill>
                <a:latin typeface="MODERNSPACE" panose="02000503000000000000" pitchFamily="2" charset="0"/>
              </a:rPr>
              <a:t> Death </a:t>
            </a:r>
          </a:p>
        </p:txBody>
      </p:sp>
    </p:spTree>
    <p:extLst>
      <p:ext uri="{BB962C8B-B14F-4D97-AF65-F5344CB8AC3E}">
        <p14:creationId xmlns:p14="http://schemas.microsoft.com/office/powerpoint/2010/main" val="440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6834D-C39C-CF4E-BB17-D5075C3A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7937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Eternal </a:t>
            </a: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chemeClr val="bg1">
                      <a:alpha val="25000"/>
                    </a:schemeClr>
                  </a:glow>
                </a:effectLst>
                <a:latin typeface="MODERNSPACE" panose="02000503000000000000" pitchFamily="2" charset="0"/>
              </a:rPr>
              <a:t>Existence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 for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52C0-A501-AD4D-987D-54D9BD17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3500"/>
            <a:ext cx="11353800" cy="515937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Annihilation? – man is created with immortality, but only recipients of salvation continue eternally. The reprobates cease to exist by the hand of God.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Implication of eternal life – eternal existence.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Implication of eternal death – an end of existence.</a:t>
            </a:r>
          </a:p>
        </p:txBody>
      </p:sp>
    </p:spTree>
    <p:extLst>
      <p:ext uri="{BB962C8B-B14F-4D97-AF65-F5344CB8AC3E}">
        <p14:creationId xmlns:p14="http://schemas.microsoft.com/office/powerpoint/2010/main" val="40982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6834D-C39C-CF4E-BB17-D5075C3A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7937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Eternal </a:t>
            </a: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chemeClr val="bg1">
                      <a:alpha val="25000"/>
                    </a:schemeClr>
                  </a:glow>
                </a:effectLst>
                <a:latin typeface="MODERNSPACE" panose="02000503000000000000" pitchFamily="2" charset="0"/>
              </a:rPr>
              <a:t>Existence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 for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52C0-A501-AD4D-987D-54D9BD17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3500"/>
            <a:ext cx="11353800" cy="5159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God and Eternity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God is eternal in nature – </a:t>
            </a:r>
            <a:r>
              <a:rPr lang="en-US" sz="3200" i="1" dirty="0">
                <a:solidFill>
                  <a:schemeClr val="bg1"/>
                </a:solidFill>
              </a:rPr>
              <a:t>Genesis 1:1; Psalm 90:2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God is spirit – </a:t>
            </a:r>
            <a:r>
              <a:rPr lang="en-US" sz="3200" i="1" dirty="0">
                <a:solidFill>
                  <a:schemeClr val="bg1"/>
                </a:solidFill>
              </a:rPr>
              <a:t>John 4:24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Man and Eternity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Man is created in the image of God (spirit) – </a:t>
            </a:r>
            <a:r>
              <a:rPr lang="en-US" sz="3200" i="1" dirty="0">
                <a:solidFill>
                  <a:schemeClr val="bg1"/>
                </a:solidFill>
              </a:rPr>
              <a:t>Genesis 1:26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Man has a beginning, but no end – </a:t>
            </a:r>
            <a:r>
              <a:rPr lang="en-US" sz="3200" i="1" dirty="0">
                <a:solidFill>
                  <a:schemeClr val="bg1"/>
                </a:solidFill>
              </a:rPr>
              <a:t>Ecclesiastes 12:6-7; 11:9; 12:13-14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What happens after the physical?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– </a:t>
            </a:r>
            <a:r>
              <a:rPr lang="en-US" sz="3200" i="1" dirty="0">
                <a:solidFill>
                  <a:schemeClr val="bg1"/>
                </a:solidFill>
              </a:rPr>
              <a:t>Hebrews 9:27;    Ecclesiastes 12:14; Romans 2:6-10</a:t>
            </a:r>
          </a:p>
        </p:txBody>
      </p:sp>
    </p:spTree>
    <p:extLst>
      <p:ext uri="{BB962C8B-B14F-4D97-AF65-F5344CB8AC3E}">
        <p14:creationId xmlns:p14="http://schemas.microsoft.com/office/powerpoint/2010/main" val="391588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6834D-C39C-CF4E-BB17-D5075C3A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7937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Eternal </a:t>
            </a: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chemeClr val="bg1">
                      <a:alpha val="25000"/>
                    </a:schemeClr>
                  </a:glow>
                </a:effectLst>
                <a:latin typeface="MODERNSPACE" panose="02000503000000000000" pitchFamily="2" charset="0"/>
              </a:rPr>
              <a:t>Life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 for the Faithful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52C0-A501-AD4D-987D-54D9BD17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3500"/>
            <a:ext cx="11353800" cy="5159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What is eternal life?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 future hope – </a:t>
            </a:r>
            <a:r>
              <a:rPr lang="en-US" sz="3200" i="1" dirty="0">
                <a:solidFill>
                  <a:schemeClr val="bg1"/>
                </a:solidFill>
              </a:rPr>
              <a:t>Mark 10:29-30; Titus 1:2; 3:7; Romans 6:22-23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 present reality: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i="1" dirty="0">
                <a:solidFill>
                  <a:schemeClr val="bg1"/>
                </a:solidFill>
              </a:rPr>
              <a:t>1 John 5:13; John 20:30-31</a:t>
            </a:r>
            <a:r>
              <a:rPr lang="en-US" sz="3200" dirty="0">
                <a:solidFill>
                  <a:schemeClr val="bg1"/>
                </a:solidFill>
              </a:rPr>
              <a:t> – </a:t>
            </a:r>
            <a:r>
              <a:rPr lang="en-US" sz="3200" i="1" dirty="0">
                <a:solidFill>
                  <a:schemeClr val="bg1"/>
                </a:solidFill>
              </a:rPr>
              <a:t>“have” </a:t>
            </a:r>
            <a:r>
              <a:rPr lang="en-US" sz="3200" dirty="0">
                <a:solidFill>
                  <a:schemeClr val="bg1"/>
                </a:solidFill>
              </a:rPr>
              <a:t>– present possession.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 common theme of John’s gospel – </a:t>
            </a:r>
            <a:r>
              <a:rPr lang="en-US" sz="3200" i="1" dirty="0">
                <a:solidFill>
                  <a:schemeClr val="bg1"/>
                </a:solidFill>
              </a:rPr>
              <a:t>John 3:36; 5:24; 6:47, 54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Fellowship with God – </a:t>
            </a:r>
            <a:r>
              <a:rPr lang="en-US" sz="3200" i="1" dirty="0">
                <a:solidFill>
                  <a:schemeClr val="bg1"/>
                </a:solidFill>
              </a:rPr>
              <a:t>John 17:2-3; John 14:6-7; 1 John 2:3; 1:1-3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Consummated in the resurrection and judgment –                              </a:t>
            </a:r>
            <a:r>
              <a:rPr lang="en-US" sz="3200" i="1" dirty="0">
                <a:solidFill>
                  <a:schemeClr val="bg1"/>
                </a:solidFill>
              </a:rPr>
              <a:t>2 Corinthians 5:6-10; John 14:1-3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Who has eternal life? </a:t>
            </a:r>
            <a:r>
              <a:rPr lang="en-US" sz="3200" dirty="0">
                <a:solidFill>
                  <a:schemeClr val="bg1"/>
                </a:solidFill>
              </a:rPr>
              <a:t>– </a:t>
            </a:r>
            <a:r>
              <a:rPr lang="en-US" sz="3200" i="1" dirty="0">
                <a:solidFill>
                  <a:schemeClr val="bg1"/>
                </a:solidFill>
              </a:rPr>
              <a:t>John 3:36; Romans 2:7</a:t>
            </a:r>
          </a:p>
        </p:txBody>
      </p:sp>
    </p:spTree>
    <p:extLst>
      <p:ext uri="{BB962C8B-B14F-4D97-AF65-F5344CB8AC3E}">
        <p14:creationId xmlns:p14="http://schemas.microsoft.com/office/powerpoint/2010/main" val="191663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6834D-C39C-CF4E-BB17-D5075C3A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7937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Eternal </a:t>
            </a: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chemeClr val="bg1">
                      <a:alpha val="25000"/>
                    </a:schemeClr>
                  </a:glow>
                </a:effectLst>
                <a:latin typeface="MODERNSPACE" panose="02000503000000000000" pitchFamily="2" charset="0"/>
              </a:rPr>
              <a:t>Death</a:t>
            </a:r>
            <a:r>
              <a:rPr lang="en-US" sz="2800" b="1" dirty="0">
                <a:solidFill>
                  <a:schemeClr val="bg1"/>
                </a:solidFill>
                <a:latin typeface="MODERNSPACE" panose="02000503000000000000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for</a:t>
            </a:r>
            <a:r>
              <a:rPr lang="en-US" sz="1800" b="1" dirty="0">
                <a:solidFill>
                  <a:schemeClr val="bg1"/>
                </a:solidFill>
                <a:latin typeface="MODERNSPACE" panose="02000503000000000000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the disobedient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52C0-A501-AD4D-987D-54D9BD17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3500"/>
            <a:ext cx="11353800" cy="5159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What is eternal death?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 present reality: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If eternal life is fellowship with God eternal death is separation from God.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Death is separation – </a:t>
            </a:r>
            <a:r>
              <a:rPr lang="en-US" sz="3200" i="1" dirty="0">
                <a:solidFill>
                  <a:schemeClr val="bg1"/>
                </a:solidFill>
              </a:rPr>
              <a:t>James 2:26; Ecclesiastes 12:7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Spiritual death is the separation of the soul from God –</a:t>
            </a:r>
            <a:r>
              <a:rPr lang="en-US" sz="3200" i="1" dirty="0">
                <a:solidFill>
                  <a:schemeClr val="bg1"/>
                </a:solidFill>
              </a:rPr>
              <a:t> Genesis 2:16-17; Isaiah 59:1-2; Ephesians 2:1</a:t>
            </a:r>
          </a:p>
        </p:txBody>
      </p:sp>
    </p:spTree>
    <p:extLst>
      <p:ext uri="{BB962C8B-B14F-4D97-AF65-F5344CB8AC3E}">
        <p14:creationId xmlns:p14="http://schemas.microsoft.com/office/powerpoint/2010/main" val="351417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6834D-C39C-CF4E-BB17-D5075C3A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7937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Eternal </a:t>
            </a: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chemeClr val="bg1">
                      <a:alpha val="25000"/>
                    </a:schemeClr>
                  </a:glow>
                </a:effectLst>
                <a:latin typeface="MODERNSPACE" panose="02000503000000000000" pitchFamily="2" charset="0"/>
              </a:rPr>
              <a:t>Death</a:t>
            </a:r>
            <a:r>
              <a:rPr lang="en-US" sz="2800" b="1" dirty="0">
                <a:solidFill>
                  <a:schemeClr val="bg1"/>
                </a:solidFill>
                <a:latin typeface="MODERNSPACE" panose="02000503000000000000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for</a:t>
            </a:r>
            <a:r>
              <a:rPr lang="en-US" sz="1800" b="1" dirty="0">
                <a:solidFill>
                  <a:schemeClr val="bg1"/>
                </a:solidFill>
                <a:latin typeface="MODERNSPACE" panose="02000503000000000000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the disobedient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52C0-A501-AD4D-987D-54D9BD17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3500"/>
            <a:ext cx="11353800" cy="5159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What is eternal death?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 present reality.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 future state: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i="1" dirty="0">
                <a:solidFill>
                  <a:schemeClr val="bg1"/>
                </a:solidFill>
              </a:rPr>
              <a:t>James 1:13-15 </a:t>
            </a:r>
            <a:r>
              <a:rPr lang="en-US" sz="3200" dirty="0">
                <a:solidFill>
                  <a:schemeClr val="bg1"/>
                </a:solidFill>
              </a:rPr>
              <a:t>– </a:t>
            </a:r>
            <a:r>
              <a:rPr lang="en-US" sz="3200" i="1" dirty="0">
                <a:solidFill>
                  <a:schemeClr val="bg1"/>
                </a:solidFill>
              </a:rPr>
              <a:t>“full-grown” </a:t>
            </a:r>
            <a:r>
              <a:rPr lang="en-US" sz="3200" dirty="0">
                <a:solidFill>
                  <a:schemeClr val="bg1"/>
                </a:solidFill>
              </a:rPr>
              <a:t>sin brings forth death.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i="1" dirty="0">
                <a:solidFill>
                  <a:schemeClr val="bg1"/>
                </a:solidFill>
              </a:rPr>
              <a:t>Romans 6:20-21, 23 </a:t>
            </a:r>
            <a:r>
              <a:rPr lang="en-US" sz="3200" dirty="0">
                <a:solidFill>
                  <a:schemeClr val="bg1"/>
                </a:solidFill>
              </a:rPr>
              <a:t>– end of those things is death.</a:t>
            </a:r>
          </a:p>
        </p:txBody>
      </p:sp>
    </p:spTree>
    <p:extLst>
      <p:ext uri="{BB962C8B-B14F-4D97-AF65-F5344CB8AC3E}">
        <p14:creationId xmlns:p14="http://schemas.microsoft.com/office/powerpoint/2010/main" val="26036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6834D-C39C-CF4E-BB17-D5075C3A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7937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Eternal </a:t>
            </a: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chemeClr val="bg1">
                      <a:alpha val="25000"/>
                    </a:schemeClr>
                  </a:glow>
                </a:effectLst>
                <a:latin typeface="MODERNSPACE" panose="02000503000000000000" pitchFamily="2" charset="0"/>
              </a:rPr>
              <a:t>Death</a:t>
            </a:r>
            <a:r>
              <a:rPr lang="en-US" sz="2800" b="1" dirty="0">
                <a:solidFill>
                  <a:schemeClr val="bg1"/>
                </a:solidFill>
                <a:latin typeface="MODERNSPACE" panose="02000503000000000000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for</a:t>
            </a:r>
            <a:r>
              <a:rPr lang="en-US" sz="1800" b="1" dirty="0">
                <a:solidFill>
                  <a:schemeClr val="bg1"/>
                </a:solidFill>
                <a:latin typeface="MODERNSPACE" panose="02000503000000000000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the disobedient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52C0-A501-AD4D-987D-54D9BD17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3500"/>
            <a:ext cx="11353800" cy="5159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What is eternal death?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 present reality.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 future state: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Annihilation? – </a:t>
            </a:r>
            <a:r>
              <a:rPr lang="en-US" sz="3200" i="1" dirty="0">
                <a:solidFill>
                  <a:schemeClr val="bg1"/>
                </a:solidFill>
              </a:rPr>
              <a:t>Matthew 10:28 </a:t>
            </a:r>
            <a:r>
              <a:rPr lang="en-US" sz="3200" dirty="0">
                <a:solidFill>
                  <a:schemeClr val="bg1"/>
                </a:solidFill>
              </a:rPr>
              <a:t>– destroy body and soul in hell.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Parallel – </a:t>
            </a:r>
            <a:r>
              <a:rPr lang="en-US" sz="3200" i="1" dirty="0">
                <a:solidFill>
                  <a:schemeClr val="bg1"/>
                </a:solidFill>
              </a:rPr>
              <a:t>Luke 12:5 </a:t>
            </a:r>
            <a:r>
              <a:rPr lang="en-US" sz="3200" dirty="0">
                <a:solidFill>
                  <a:schemeClr val="bg1"/>
                </a:solidFill>
              </a:rPr>
              <a:t>– </a:t>
            </a:r>
            <a:r>
              <a:rPr lang="en-US" sz="3200" i="1" dirty="0">
                <a:solidFill>
                  <a:schemeClr val="bg1"/>
                </a:solidFill>
              </a:rPr>
              <a:t>“kill the soul”</a:t>
            </a:r>
            <a:r>
              <a:rPr lang="en-US" sz="3200" dirty="0">
                <a:solidFill>
                  <a:schemeClr val="bg1"/>
                </a:solidFill>
              </a:rPr>
              <a:t> = </a:t>
            </a:r>
            <a:r>
              <a:rPr lang="en-US" sz="3200" i="1" dirty="0">
                <a:solidFill>
                  <a:schemeClr val="bg1"/>
                </a:solidFill>
              </a:rPr>
              <a:t>“cast into hell”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Destroy – </a:t>
            </a:r>
            <a:r>
              <a:rPr lang="en-US" sz="3200" i="1" dirty="0">
                <a:solidFill>
                  <a:schemeClr val="bg1"/>
                </a:solidFill>
              </a:rPr>
              <a:t>Matthew 2:13; 12:14 </a:t>
            </a:r>
            <a:r>
              <a:rPr lang="en-US" sz="3200" dirty="0">
                <a:solidFill>
                  <a:schemeClr val="bg1"/>
                </a:solidFill>
              </a:rPr>
              <a:t>– used for “kill.”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What kind of body? Spiritual (eternal) – </a:t>
            </a:r>
            <a:r>
              <a:rPr lang="en-US" sz="3200" i="1" dirty="0">
                <a:solidFill>
                  <a:schemeClr val="bg1"/>
                </a:solidFill>
              </a:rPr>
              <a:t>cf. Ecclesiastes 12:7;                   2 Peter 3:10</a:t>
            </a:r>
          </a:p>
        </p:txBody>
      </p:sp>
    </p:spTree>
    <p:extLst>
      <p:ext uri="{BB962C8B-B14F-4D97-AF65-F5344CB8AC3E}">
        <p14:creationId xmlns:p14="http://schemas.microsoft.com/office/powerpoint/2010/main" val="28558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6834D-C39C-CF4E-BB17-D5075C3A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7937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Eternal </a:t>
            </a: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chemeClr val="bg1">
                      <a:alpha val="25000"/>
                    </a:schemeClr>
                  </a:glow>
                </a:effectLst>
                <a:latin typeface="MODERNSPACE" panose="02000503000000000000" pitchFamily="2" charset="0"/>
              </a:rPr>
              <a:t>Death</a:t>
            </a:r>
            <a:r>
              <a:rPr lang="en-US" sz="2800" b="1" dirty="0">
                <a:solidFill>
                  <a:schemeClr val="bg1"/>
                </a:solidFill>
                <a:latin typeface="MODERNSPACE" panose="02000503000000000000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for</a:t>
            </a:r>
            <a:r>
              <a:rPr lang="en-US" sz="1800" b="1" dirty="0">
                <a:solidFill>
                  <a:schemeClr val="bg1"/>
                </a:solidFill>
                <a:latin typeface="MODERNSPACE" panose="02000503000000000000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MODERNSPACE" panose="02000503000000000000" pitchFamily="2" charset="0"/>
              </a:rPr>
              <a:t>the disobedient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52C0-A501-AD4D-987D-54D9BD17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3500"/>
            <a:ext cx="11353800" cy="5159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What is eternal death?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 present reality.</a:t>
            </a:r>
          </a:p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 future state: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Annihilation? – </a:t>
            </a:r>
            <a:r>
              <a:rPr lang="en-US" sz="3200" i="1" dirty="0">
                <a:solidFill>
                  <a:schemeClr val="bg1"/>
                </a:solidFill>
              </a:rPr>
              <a:t>Jude 7 </a:t>
            </a:r>
            <a:r>
              <a:rPr lang="en-US" sz="3200" dirty="0">
                <a:solidFill>
                  <a:schemeClr val="bg1"/>
                </a:solidFill>
              </a:rPr>
              <a:t>– Sodom and Gomorrah example.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Argument – destruction of Sodom and Gomorrah left nothing but smoke and ashes – </a:t>
            </a:r>
            <a:r>
              <a:rPr lang="en-US" sz="3200" i="1" dirty="0">
                <a:solidFill>
                  <a:schemeClr val="bg1"/>
                </a:solidFill>
              </a:rPr>
              <a:t>2 Peter 2:6; Genesis 19:24-25, 27-28 </a:t>
            </a:r>
            <a:r>
              <a:rPr lang="en-US" sz="3200" dirty="0">
                <a:solidFill>
                  <a:schemeClr val="bg1"/>
                </a:solidFill>
              </a:rPr>
              <a:t>– so the parallel must be annihilation?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Consider – did the fire literally burn eternally at Sodom?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</a:rPr>
              <a:t>Similar language with flood – </a:t>
            </a:r>
            <a:r>
              <a:rPr lang="en-US" sz="3200" i="1" dirty="0">
                <a:solidFill>
                  <a:schemeClr val="bg1"/>
                </a:solidFill>
              </a:rPr>
              <a:t>Genesis 6:7, 13; 2 Peter 2:5-6;    1 Peter 3:19-20</a:t>
            </a:r>
            <a:r>
              <a:rPr lang="en-US" sz="3200" dirty="0">
                <a:solidFill>
                  <a:schemeClr val="bg1"/>
                </a:solidFill>
              </a:rPr>
              <a:t> – but souls still exist and are punished.</a:t>
            </a:r>
          </a:p>
        </p:txBody>
      </p:sp>
    </p:spTree>
    <p:extLst>
      <p:ext uri="{BB962C8B-B14F-4D97-AF65-F5344CB8AC3E}">
        <p14:creationId xmlns:p14="http://schemas.microsoft.com/office/powerpoint/2010/main" val="259604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554</Words>
  <Application>Microsoft Macintosh PowerPoint</Application>
  <PresentationFormat>Widescreen</PresentationFormat>
  <Paragraphs>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 Light</vt:lpstr>
      <vt:lpstr>Calibri</vt:lpstr>
      <vt:lpstr>MODERNSPACE</vt:lpstr>
      <vt:lpstr>Arial</vt:lpstr>
      <vt:lpstr>Wingdings</vt:lpstr>
      <vt:lpstr>Office Theme</vt:lpstr>
      <vt:lpstr>PowerPoint Presentation</vt:lpstr>
      <vt:lpstr>A Trichotomy of Eternity </vt:lpstr>
      <vt:lpstr>Eternal Existence for all</vt:lpstr>
      <vt:lpstr>Eternal Existence for all</vt:lpstr>
      <vt:lpstr>Eternal Life for the Faithful</vt:lpstr>
      <vt:lpstr>Eternal Death for the disobedient</vt:lpstr>
      <vt:lpstr>Eternal Death for the disobedient</vt:lpstr>
      <vt:lpstr>Eternal Death for the disobedient</vt:lpstr>
      <vt:lpstr>Eternal Death for the disobedient</vt:lpstr>
      <vt:lpstr>Eternal Death for the disobedient</vt:lpstr>
      <vt:lpstr>A Trichotomy of Eternity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Trichotomy of Eternity</dc:title>
  <dc:creator>Jeremiah Cox</dc:creator>
  <cp:lastModifiedBy>Jeremiah Cox</cp:lastModifiedBy>
  <cp:revision>13</cp:revision>
  <dcterms:created xsi:type="dcterms:W3CDTF">2019-10-23T21:06:49Z</dcterms:created>
  <dcterms:modified xsi:type="dcterms:W3CDTF">2019-11-10T04:06:30Z</dcterms:modified>
</cp:coreProperties>
</file>