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B18D-8B22-9C47-8133-5E733AB9B724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D7110-7773-964A-964E-793D0B2C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4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7110-7773-964A-964E-793D0B2C9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7110-7773-964A-964E-793D0B2C9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1502-C04A-B046-8275-60E998983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9D0A0-B404-1944-8773-95B58BA5F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5F6E-5185-7F47-95BA-4DD87659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B6AA-84E2-A34A-A5BD-12F4911B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C8CF7-621B-5143-AD0D-211BDA26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0896-197D-094C-9D2B-2B74D64F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3E8F3-6B80-8C48-A735-8FC8E4DAC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9568-049E-0E42-8B4D-D3986436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7F342-FF50-BA49-A23E-11A2134E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948BD-BEDA-CA40-807D-CFC533A9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395F6-06EF-5D48-8AE2-4C4995234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3E0B6-AD86-6C4F-AB7A-264A8FFD2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5EC5-4589-CE48-AB78-E3BDFA33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62BF0-0E20-BB45-AFAB-23417C76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86ABD-004F-194D-88F4-24D216A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864-45B9-1247-A57C-F18C562C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A210-B1E4-1C4F-A978-5EC96EDC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C471A-F3F3-3A46-9807-48CBF748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B370-3CFB-F84F-8C0C-FCF48A9A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6E6F-1CCD-0943-A89D-5520AC02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8382-4B3E-6C43-B304-0A81328A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C3D6B-0B96-A045-BB07-160CD4093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B57E-6CC5-494D-99FA-55DFFB90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0FD5-4D42-8840-A656-D96CADCB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839C4-F62D-2245-BD8C-FDECD8AD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DA66-49A3-0A49-A925-972F41C5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3D260-63D7-ED4A-A58D-7BD037F98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4E7F3-3BA0-9343-81D8-A822621E5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ACEE8-5E08-BD48-AA6B-2FC94543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D20FA-1CC8-7147-8DE2-4A0124C7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066D3-E7DD-4740-A666-A71F13D6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7E4B-ABA2-6846-A3AD-E3150249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CEB42-64DF-8349-9E97-17A2A663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6EC2A-1788-4D45-ACFF-C6820D768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D5A3A-F073-5B46-B07C-F1C8D0CCE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1152D-2259-EB4C-954B-B53D991E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25BEF4-7692-D44D-9422-FF7363F2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C1F190-0E21-0245-AEA2-83B71897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7C8A8-AF24-544A-A9CD-B7559F69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8589-2EB3-3F4F-A7D7-BEF030BD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F0ACA-E8B9-BE4C-814F-CBEB84EB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A1CCD-293B-7B45-99C8-3863F80B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00DBC-F5DF-074E-8B8B-DB6D3310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4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69916-EDA2-8642-ABA6-34428D6C0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94202-91AB-3440-BA43-86CAC01A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E69E6-B513-014A-AF0F-C3DBCFEA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0954-1C1A-354E-BF04-88DE17F5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3D16-5198-0249-A3C8-E076C06E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D43B9-63F6-B446-9854-AC86442CB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296A1-4233-B242-92C3-AE666368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CCCB2-29EC-1949-AC06-EF571A6C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6DFFC-2657-5D4F-BC68-C205DA6D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4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927F-1F64-444E-A62F-A82E682F6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3979E-A117-BE44-B058-4E3570E20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E684-EDD2-4C45-A4D5-E4684F5D9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424C0-3F4C-FE40-B088-D7AAEFC5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D2D8B-C905-7141-B4AE-CB1351AD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7A993-CB8A-8C42-BD47-6BBA23CD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49144-A4EF-104E-8B8A-1912DC43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71C0E-0914-1F44-A8E6-3FF59BCB2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B42FE-DB1F-7346-B2E2-15702CB1C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BEB7-7E5E-F047-930A-1F39AB33092B}" type="datetimeFigureOut">
              <a:rPr lang="en-US" smtClean="0"/>
              <a:t>11/17/19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B5E2C-FD96-B746-8FEA-292FF750E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BD4B6-8C2F-4A42-8EA3-16942F3FF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FDBE-99B9-A441-A5BC-3E909D12D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EFAF-D33D-944E-AA4B-74DD5088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B11C-FF19-614F-803F-49E54B9B7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AD41-395E-CD49-8BE3-BF484A5C4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2" y="5195887"/>
            <a:ext cx="1763798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Beyond The Mountains" pitchFamily="2" charset="0"/>
              </a:rPr>
              <a:t>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7DCE1-7828-054F-88A9-BAE8D5987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4000" i="1" dirty="0"/>
              <a:t>1 Kings 20:28</a:t>
            </a:r>
          </a:p>
        </p:txBody>
      </p:sp>
      <p:pic>
        <p:nvPicPr>
          <p:cNvPr id="5" name="Picture 4" descr="A view of a snow covered mountain&#10;&#10;Description automatically generated">
            <a:extLst>
              <a:ext uri="{FF2B5EF4-FFF2-40B4-BE49-F238E27FC236}">
                <a16:creationId xmlns:a16="http://schemas.microsoft.com/office/drawing/2014/main" id="{A073A25D-E1A7-3948-9BAB-9B6C7EAB3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" t="16584" r="33" b="23416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580922C-33A8-D941-8A51-7189ED6CDADF}"/>
              </a:ext>
            </a:extLst>
          </p:cNvPr>
          <p:cNvSpPr txBox="1">
            <a:spLocks/>
          </p:cNvSpPr>
          <p:nvPr/>
        </p:nvSpPr>
        <p:spPr>
          <a:xfrm>
            <a:off x="2044477" y="5075617"/>
            <a:ext cx="1174950" cy="150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Beyond The Mountains" pitchFamily="2" charset="0"/>
              </a:rPr>
              <a:t>of</a:t>
            </a:r>
          </a:p>
          <a:p>
            <a:pPr algn="r"/>
            <a:r>
              <a:rPr lang="en-US" sz="3600" dirty="0">
                <a:latin typeface="Beyond The Mountains" pitchFamily="2" charset="0"/>
              </a:rPr>
              <a:t>the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1411156-46BA-6A4E-A26D-FFD53640A9CB}"/>
              </a:ext>
            </a:extLst>
          </p:cNvPr>
          <p:cNvSpPr txBox="1">
            <a:spLocks/>
          </p:cNvSpPr>
          <p:nvPr/>
        </p:nvSpPr>
        <p:spPr>
          <a:xfrm>
            <a:off x="3390254" y="4845565"/>
            <a:ext cx="176379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Beyond The Mountains" pitchFamily="2" charset="0"/>
              </a:rPr>
              <a:t>Hills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6417E41-4FCA-F744-8DD8-226A31CA3859}"/>
              </a:ext>
            </a:extLst>
          </p:cNvPr>
          <p:cNvSpPr txBox="1">
            <a:spLocks/>
          </p:cNvSpPr>
          <p:nvPr/>
        </p:nvSpPr>
        <p:spPr>
          <a:xfrm>
            <a:off x="6041011" y="5195887"/>
            <a:ext cx="212005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Inverted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Beyond The Mountains" pitchFamily="2" charset="0"/>
              </a:rPr>
              <a:t>Valleys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AC1035A-1C80-C248-BA11-9CABE64CD8A3}"/>
              </a:ext>
            </a:extLst>
          </p:cNvPr>
          <p:cNvSpPr txBox="1">
            <a:spLocks/>
          </p:cNvSpPr>
          <p:nvPr/>
        </p:nvSpPr>
        <p:spPr>
          <a:xfrm>
            <a:off x="4821074" y="5195887"/>
            <a:ext cx="176379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Beyond The Mountains" pitchFamily="2" charset="0"/>
              </a:rPr>
              <a:t>&amp;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C7C72-87F8-164E-931B-F5EB609B8E26}"/>
              </a:ext>
            </a:extLst>
          </p:cNvPr>
          <p:cNvCxnSpPr/>
          <p:nvPr/>
        </p:nvCxnSpPr>
        <p:spPr>
          <a:xfrm>
            <a:off x="-629393" y="4572003"/>
            <a:ext cx="131578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29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9A6A-817A-CD40-9945-CD5DE702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250"/>
            <a:ext cx="1171575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yond The Mountains" pitchFamily="2" charset="0"/>
              </a:rPr>
              <a:t>God </a:t>
            </a:r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of the</a:t>
            </a:r>
            <a:endParaRPr lang="en-US" sz="60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2C3-AEFA-5949-94F4-6347DA24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714500"/>
            <a:ext cx="11715750" cy="4778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is the Source of Good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James 1:16-17 </a:t>
            </a:r>
            <a:r>
              <a:rPr lang="en-US" sz="3200" dirty="0">
                <a:solidFill>
                  <a:schemeClr val="bg1"/>
                </a:solidFill>
              </a:rPr>
              <a:t>– everything good comes from Him.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need to heed the warning given to the Israelites –   </a:t>
            </a:r>
            <a:r>
              <a:rPr lang="en-US" sz="3200" i="1" dirty="0">
                <a:solidFill>
                  <a:schemeClr val="bg1"/>
                </a:solidFill>
              </a:rPr>
              <a:t>Deuteronomy 8:11-17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Especially concerning spiritual matters: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Not self-righteous like the Pharisee – </a:t>
            </a:r>
            <a:r>
              <a:rPr lang="en-US" sz="3200" i="1" dirty="0">
                <a:solidFill>
                  <a:schemeClr val="bg1"/>
                </a:solidFill>
              </a:rPr>
              <a:t>Luke 18:9-14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But seeking the righteousness from God by faith –              </a:t>
            </a:r>
            <a:r>
              <a:rPr lang="en-US" sz="3200" i="1" dirty="0">
                <a:solidFill>
                  <a:schemeClr val="bg1"/>
                </a:solidFill>
              </a:rPr>
              <a:t>Philippians 3:9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is to be Praised for His Goodness </a:t>
            </a:r>
            <a:r>
              <a:rPr lang="en-US" sz="3200" i="1" dirty="0">
                <a:solidFill>
                  <a:schemeClr val="bg1"/>
                </a:solidFill>
              </a:rPr>
              <a:t>–                                                1 Thessalonians 5:16-18; Colossians 3:17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99EADE-AFB5-F54C-835D-3FDE2F71787B}"/>
              </a:ext>
            </a:extLst>
          </p:cNvPr>
          <p:cNvSpPr txBox="1">
            <a:spLocks/>
          </p:cNvSpPr>
          <p:nvPr/>
        </p:nvSpPr>
        <p:spPr>
          <a:xfrm>
            <a:off x="3164622" y="0"/>
            <a:ext cx="1763798" cy="11207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Hills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85DB86-1859-334F-95B7-AEFABF00552C}"/>
              </a:ext>
            </a:extLst>
          </p:cNvPr>
          <p:cNvCxnSpPr/>
          <p:nvPr/>
        </p:nvCxnSpPr>
        <p:spPr>
          <a:xfrm>
            <a:off x="-157341" y="1547813"/>
            <a:ext cx="400777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8000">
                  <a:schemeClr val="bg1">
                    <a:alpha val="0"/>
                  </a:schemeClr>
                </a:gs>
                <a:gs pos="9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9A6A-817A-CD40-9945-CD5DE702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250"/>
            <a:ext cx="1171575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yond The Mountains" pitchFamily="2" charset="0"/>
              </a:rPr>
              <a:t>God </a:t>
            </a:r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of the</a:t>
            </a:r>
            <a:endParaRPr lang="en-US" sz="60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2C3-AEFA-5949-94F4-6347DA24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714500"/>
            <a:ext cx="11715750" cy="477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God is the One to Seek as the Solution to All Problems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does not abandon us in trouble – </a:t>
            </a:r>
            <a:r>
              <a:rPr lang="en-US" sz="3200" i="1" dirty="0">
                <a:solidFill>
                  <a:schemeClr val="bg1"/>
                </a:solidFill>
              </a:rPr>
              <a:t>Matthew 27:45-46; Psalm 22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is with His people through the hills and the valleys – </a:t>
            </a:r>
            <a:r>
              <a:rPr lang="en-US" sz="3200" i="1" dirty="0">
                <a:solidFill>
                  <a:schemeClr val="bg1"/>
                </a:solidFill>
              </a:rPr>
              <a:t>Psalm 23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can make the bad work for our good – </a:t>
            </a:r>
            <a:r>
              <a:rPr lang="en-US" sz="3200" i="1" dirty="0">
                <a:solidFill>
                  <a:schemeClr val="bg1"/>
                </a:solidFill>
              </a:rPr>
              <a:t>Romans 8:28 (cf. 5:3-4)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Most importantly, He is the solution to spiritual problems –            </a:t>
            </a:r>
            <a:r>
              <a:rPr lang="en-US" sz="3200" i="1" dirty="0">
                <a:solidFill>
                  <a:schemeClr val="bg1"/>
                </a:solidFill>
              </a:rPr>
              <a:t>John 6:66-69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99EADE-AFB5-F54C-835D-3FDE2F71787B}"/>
              </a:ext>
            </a:extLst>
          </p:cNvPr>
          <p:cNvSpPr txBox="1">
            <a:spLocks/>
          </p:cNvSpPr>
          <p:nvPr/>
        </p:nvSpPr>
        <p:spPr>
          <a:xfrm>
            <a:off x="3152747" y="273132"/>
            <a:ext cx="1965518" cy="11207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Inverted">
              <a:avLst/>
            </a:prstTxWarp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Valleys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85DB86-1859-334F-95B7-AEFABF00552C}"/>
              </a:ext>
            </a:extLst>
          </p:cNvPr>
          <p:cNvCxnSpPr/>
          <p:nvPr/>
        </p:nvCxnSpPr>
        <p:spPr>
          <a:xfrm>
            <a:off x="-157341" y="1547813"/>
            <a:ext cx="400777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8000">
                  <a:schemeClr val="bg1">
                    <a:alpha val="0"/>
                  </a:schemeClr>
                </a:gs>
                <a:gs pos="9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9A6A-817A-CD40-9945-CD5DE702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250"/>
            <a:ext cx="1171575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yond The Mountains" pitchFamily="2" charset="0"/>
              </a:rPr>
              <a:t>God </a:t>
            </a:r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of the</a:t>
            </a:r>
            <a:endParaRPr lang="en-US" sz="60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2C3-AEFA-5949-94F4-6347DA24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714500"/>
            <a:ext cx="11715750" cy="477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God is the One to Seek as the Solution to All Problems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Valley of Spiritual Failure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It is important to know that God never separates Himself from us – </a:t>
            </a:r>
            <a:r>
              <a:rPr lang="en-US" sz="3200" i="1" dirty="0">
                <a:solidFill>
                  <a:schemeClr val="bg1"/>
                </a:solidFill>
              </a:rPr>
              <a:t>Isaiah 59:1-2 </a:t>
            </a:r>
            <a:r>
              <a:rPr lang="en-US" sz="3200" dirty="0">
                <a:solidFill>
                  <a:schemeClr val="bg1"/>
                </a:solidFill>
              </a:rPr>
              <a:t>– our sin separates us from Him.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pursues us – </a:t>
            </a:r>
            <a:r>
              <a:rPr lang="en-US" sz="3200" i="1" dirty="0">
                <a:solidFill>
                  <a:schemeClr val="bg1"/>
                </a:solidFill>
              </a:rPr>
              <a:t>Isaiah 59:15-21; 1 John 1:5; John 1:4, 9-13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descends to sinful man to help Him up – </a:t>
            </a:r>
            <a:r>
              <a:rPr lang="en-US" sz="3200" i="1" dirty="0">
                <a:solidFill>
                  <a:schemeClr val="bg1"/>
                </a:solidFill>
              </a:rPr>
              <a:t>1 Timothy 1:12-16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99EADE-AFB5-F54C-835D-3FDE2F71787B}"/>
              </a:ext>
            </a:extLst>
          </p:cNvPr>
          <p:cNvSpPr txBox="1">
            <a:spLocks/>
          </p:cNvSpPr>
          <p:nvPr/>
        </p:nvSpPr>
        <p:spPr>
          <a:xfrm>
            <a:off x="3152747" y="273132"/>
            <a:ext cx="1965518" cy="11207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Inverted">
              <a:avLst/>
            </a:prstTxWarp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Valleys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85DB86-1859-334F-95B7-AEFABF00552C}"/>
              </a:ext>
            </a:extLst>
          </p:cNvPr>
          <p:cNvCxnSpPr/>
          <p:nvPr/>
        </p:nvCxnSpPr>
        <p:spPr>
          <a:xfrm>
            <a:off x="-157341" y="1547813"/>
            <a:ext cx="400777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8000">
                  <a:schemeClr val="bg1">
                    <a:alpha val="0"/>
                  </a:schemeClr>
                </a:gs>
                <a:gs pos="9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9A6A-817A-CD40-9945-CD5DE702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22250"/>
            <a:ext cx="1171575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Beyond The Mountains" pitchFamily="2" charset="0"/>
              </a:rPr>
              <a:t>God </a:t>
            </a:r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of the</a:t>
            </a:r>
            <a:endParaRPr lang="en-US" sz="60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E2C3-AEFA-5949-94F4-6347DA24B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1714500"/>
            <a:ext cx="11715750" cy="477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God is the One to Seek as the Solution to All Problems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The Valley of Spiritual Failure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If we find ourselves in the valley of spiritual failure: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Humble yourself and turn back to God – </a:t>
            </a:r>
            <a:r>
              <a:rPr lang="en-US" sz="3200" i="1" dirty="0">
                <a:solidFill>
                  <a:schemeClr val="bg1"/>
                </a:solidFill>
              </a:rPr>
              <a:t>James 4:4-10;                    1 John 2:1-2; 1:9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Consider God’s optimism concerning your growth –            </a:t>
            </a:r>
            <a:r>
              <a:rPr lang="en-US" sz="3200" i="1" dirty="0">
                <a:solidFill>
                  <a:schemeClr val="bg1"/>
                </a:solidFill>
              </a:rPr>
              <a:t>Hebrews 6:4-6, 9-12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Show God and others your godly sorrow and repentance –          </a:t>
            </a:r>
            <a:r>
              <a:rPr lang="en-US" sz="3200" i="1" dirty="0">
                <a:solidFill>
                  <a:schemeClr val="bg1"/>
                </a:solidFill>
              </a:rPr>
              <a:t>2 Corinthians 7:8-11</a:t>
            </a:r>
          </a:p>
          <a:p>
            <a:pPr>
              <a:buFont typeface="Wingdings" pitchFamily="2" charset="2"/>
              <a:buChar char="v"/>
            </a:pP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99EADE-AFB5-F54C-835D-3FDE2F71787B}"/>
              </a:ext>
            </a:extLst>
          </p:cNvPr>
          <p:cNvSpPr txBox="1">
            <a:spLocks/>
          </p:cNvSpPr>
          <p:nvPr/>
        </p:nvSpPr>
        <p:spPr>
          <a:xfrm>
            <a:off x="3152747" y="273132"/>
            <a:ext cx="1965518" cy="11207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Inverted">
              <a:avLst/>
            </a:prstTxWarp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latin typeface="Beyond The Mountains" pitchFamily="2" charset="0"/>
              </a:rPr>
              <a:t>Valleys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85DB86-1859-334F-95B7-AEFABF00552C}"/>
              </a:ext>
            </a:extLst>
          </p:cNvPr>
          <p:cNvCxnSpPr/>
          <p:nvPr/>
        </p:nvCxnSpPr>
        <p:spPr>
          <a:xfrm>
            <a:off x="-157341" y="1547813"/>
            <a:ext cx="400777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8000">
                  <a:schemeClr val="bg1">
                    <a:alpha val="0"/>
                  </a:schemeClr>
                </a:gs>
                <a:gs pos="90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AD41-395E-CD49-8BE3-BF484A5C4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2" y="5195887"/>
            <a:ext cx="1763798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Beyond The Mountains" pitchFamily="2" charset="0"/>
              </a:rPr>
              <a:t>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7DCE1-7828-054F-88A9-BAE8D5987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4000" i="1" dirty="0"/>
              <a:t>1 Kings 20:28</a:t>
            </a:r>
          </a:p>
        </p:txBody>
      </p:sp>
      <p:pic>
        <p:nvPicPr>
          <p:cNvPr id="5" name="Picture 4" descr="A view of a snow covered mountain&#10;&#10;Description automatically generated">
            <a:extLst>
              <a:ext uri="{FF2B5EF4-FFF2-40B4-BE49-F238E27FC236}">
                <a16:creationId xmlns:a16="http://schemas.microsoft.com/office/drawing/2014/main" id="{A073A25D-E1A7-3948-9BAB-9B6C7EAB3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3" t="16584" r="33" b="23416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580922C-33A8-D941-8A51-7189ED6CDADF}"/>
              </a:ext>
            </a:extLst>
          </p:cNvPr>
          <p:cNvSpPr txBox="1">
            <a:spLocks/>
          </p:cNvSpPr>
          <p:nvPr/>
        </p:nvSpPr>
        <p:spPr>
          <a:xfrm>
            <a:off x="2044477" y="5075617"/>
            <a:ext cx="1174950" cy="1505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Beyond The Mountains" pitchFamily="2" charset="0"/>
              </a:rPr>
              <a:t>of</a:t>
            </a:r>
          </a:p>
          <a:p>
            <a:pPr algn="r"/>
            <a:r>
              <a:rPr lang="en-US" sz="3600" dirty="0">
                <a:latin typeface="Beyond The Mountains" pitchFamily="2" charset="0"/>
              </a:rPr>
              <a:t>the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1411156-46BA-6A4E-A26D-FFD53640A9CB}"/>
              </a:ext>
            </a:extLst>
          </p:cNvPr>
          <p:cNvSpPr txBox="1">
            <a:spLocks/>
          </p:cNvSpPr>
          <p:nvPr/>
        </p:nvSpPr>
        <p:spPr>
          <a:xfrm>
            <a:off x="3390254" y="4845565"/>
            <a:ext cx="176379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Beyond The Mountains" pitchFamily="2" charset="0"/>
              </a:rPr>
              <a:t>Hills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6417E41-4FCA-F744-8DD8-226A31CA3859}"/>
              </a:ext>
            </a:extLst>
          </p:cNvPr>
          <p:cNvSpPr txBox="1">
            <a:spLocks/>
          </p:cNvSpPr>
          <p:nvPr/>
        </p:nvSpPr>
        <p:spPr>
          <a:xfrm>
            <a:off x="6041011" y="5195887"/>
            <a:ext cx="212005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TriangleInverted">
              <a:avLst/>
            </a:prstTxWarp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Beyond The Mountains" pitchFamily="2" charset="0"/>
              </a:rPr>
              <a:t>Valleys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AC1035A-1C80-C248-BA11-9CABE64CD8A3}"/>
              </a:ext>
            </a:extLst>
          </p:cNvPr>
          <p:cNvSpPr txBox="1">
            <a:spLocks/>
          </p:cNvSpPr>
          <p:nvPr/>
        </p:nvSpPr>
        <p:spPr>
          <a:xfrm>
            <a:off x="4821074" y="5195887"/>
            <a:ext cx="176379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Beyond The Mountains" pitchFamily="2" charset="0"/>
              </a:rPr>
              <a:t>&amp;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C7C72-87F8-164E-931B-F5EB609B8E26}"/>
              </a:ext>
            </a:extLst>
          </p:cNvPr>
          <p:cNvCxnSpPr/>
          <p:nvPr/>
        </p:nvCxnSpPr>
        <p:spPr>
          <a:xfrm>
            <a:off x="-629393" y="4572003"/>
            <a:ext cx="131578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459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308</Words>
  <Application>Microsoft Macintosh PowerPoint</Application>
  <PresentationFormat>Widescreen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Beyond The Mountains</vt:lpstr>
      <vt:lpstr>Calibri</vt:lpstr>
      <vt:lpstr>Calibri Light</vt:lpstr>
      <vt:lpstr>Wingdings</vt:lpstr>
      <vt:lpstr>Office Theme</vt:lpstr>
      <vt:lpstr>PowerPoint Presentation</vt:lpstr>
      <vt:lpstr>God</vt:lpstr>
      <vt:lpstr>God of the</vt:lpstr>
      <vt:lpstr>God of the</vt:lpstr>
      <vt:lpstr>God of the</vt:lpstr>
      <vt:lpstr>God of the</vt:lpstr>
      <vt:lpstr>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7</cp:revision>
  <dcterms:created xsi:type="dcterms:W3CDTF">2019-11-14T23:27:14Z</dcterms:created>
  <dcterms:modified xsi:type="dcterms:W3CDTF">2019-11-17T22:53:13Z</dcterms:modified>
</cp:coreProperties>
</file>