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0"/>
    <p:restoredTop sz="94665"/>
  </p:normalViewPr>
  <p:slideViewPr>
    <p:cSldViewPr snapToGrid="0" snapToObjects="1">
      <p:cViewPr varScale="1">
        <p:scale>
          <a:sx n="84" d="100"/>
          <a:sy n="84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B223-AC56-2546-BB2F-76750EBFB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A73CA-2478-5B48-958D-CB894860D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84995-1ABD-E44C-8FA4-6F73812E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8046A-7C12-9842-8AB7-96BF3331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D7D57-3B80-8746-85E2-54C46B0D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5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F36E-A3DE-C54F-81F9-79382408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31EC7-D02F-FE4B-985A-A91D36584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83F56-04A4-C547-BFC4-9F664996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31CA8-98D3-3346-87DC-3CEB7391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34D3F-DB46-9C4F-A2C0-279F3C25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8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4E4FC9-1753-D142-AB61-611DCB955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662E8-A51B-9B48-A822-82C7E44BC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70CDE-4F88-DD44-BE3B-5C18B3FF2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63D06-14B8-A244-A9BD-EA00D9BB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CB414-3C6F-2A4E-B05E-D95422CD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3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192C6-B2A5-A34D-81C9-3BB84D6C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0F763-1878-0948-A045-C92B45187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D8891-F376-8044-AB5B-F640714C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61FB3-2BBD-AF46-B1C3-28302AB7E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20BF2-88FF-744E-AD2E-577BEA62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8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FE5C5-AB22-1642-9215-1CCC16D1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ECF4B-0B28-4747-AC55-C96E42672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302CD-9A21-B24B-9900-8D399A64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C9F57-C674-CE49-8FBC-76DDFE1A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1BA89-179D-5E4E-B971-5CFB2EC0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BE58B-E3B6-6645-AEDC-8A20DA1E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3A57A-DC22-6242-ADC4-1D6C8B26A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D388A-363B-BC4C-A3BA-66B9BD43B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B87C5-BE49-874B-81EF-A4F3A25E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561A8-DEC8-6D47-B36F-F9D4D724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789BB-7851-7444-9E97-CA22B51F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4B29-C2B0-F846-B81D-B65D0580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9EE4C-9CD5-CF4F-AFB6-9FE38C03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16829-02A7-E74E-B56A-2AB704D99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615C5-FB0B-3342-8AB8-2EC07C759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B098A-7460-F14F-9A2E-9AC6F69F6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7F577E-0EDC-D34A-A979-664B5E04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08FFD-9B4A-B44E-9AF9-7DD24DCA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D23EA1-FC96-BE4F-B1D9-67A0A674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1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E0AF-2040-B24A-9F23-D86C04C7B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62BE0-13FA-034F-941D-BB09451E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97502-0B3E-3E4B-8447-F6057ACA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40E83-A458-E44E-B193-E4D9E9BD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2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FF4A61-8C09-864E-A02F-EECDF3C6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FC0C4-F221-9F4D-B160-CC2BB491E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C5175-0CCB-9D4A-B90A-A09F4DDD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3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8292C-6CF9-2048-AD39-AF06E0A9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5862-FB60-A443-A609-6FD389CB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6E338-E0B6-5748-8A34-50D9263F1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4A988-C860-C84C-99EA-A91D0317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CACF3-5E98-FF4F-93BE-6F2C543B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CF3C9-F734-1F4B-BE5F-77CFB672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466C1-801A-F042-8E0F-4AEDD2C65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F7EC7-48CA-C643-8185-725E354FE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EB74A-B8F1-754E-AD72-4C1C7992B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FADEA-8554-D349-9D92-2E3846D2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E2DF1-9813-9040-8192-0C5E5E15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8C8AA-6070-D943-995E-3C753871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3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11FB6-F73A-CA4F-81F4-45B7FFD18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460B1-0EE2-6F40-B27A-3C2A828E1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E13D6-4C59-0A40-82D2-930204DDD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0628-1B04-7B4B-B732-56C0666FCFC2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6E35A-884A-D347-92E6-89F2AFFCA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4583F-2DAB-3640-9041-F1E9189B0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F6916-F490-0548-9CD6-2CA7CBAF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5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3C87-F6C7-AF4F-B03B-E28923E3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003F5-C6D0-694F-8A91-901481C26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man, old, holding&#10;&#10;Description automatically generated">
            <a:extLst>
              <a:ext uri="{FF2B5EF4-FFF2-40B4-BE49-F238E27FC236}">
                <a16:creationId xmlns:a16="http://schemas.microsoft.com/office/drawing/2014/main" id="{AD7057F6-A3FA-9A44-9C88-077D33DEB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1927" b="7291"/>
          <a:stretch/>
        </p:blipFill>
        <p:spPr>
          <a:xfrm>
            <a:off x="-14268" y="10"/>
            <a:ext cx="5001951" cy="685799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05D9C-1C95-C742-8147-84FECD3E4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7683" y="309178"/>
            <a:ext cx="6567480" cy="1877602"/>
          </a:xfrm>
        </p:spPr>
        <p:txBody>
          <a:bodyPr vert="horz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Judgment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9B789D-2205-274B-BC15-90DF3F3D6FCA}"/>
              </a:ext>
            </a:extLst>
          </p:cNvPr>
          <p:cNvSpPr txBox="1">
            <a:spLocks/>
          </p:cNvSpPr>
          <p:nvPr/>
        </p:nvSpPr>
        <p:spPr>
          <a:xfrm>
            <a:off x="5277326" y="1773757"/>
            <a:ext cx="6274591" cy="12465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from the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FF83C98-8300-AD4A-BB0A-FD8B5571B417}"/>
              </a:ext>
            </a:extLst>
          </p:cNvPr>
          <p:cNvSpPr txBox="1">
            <a:spLocks/>
          </p:cNvSpPr>
          <p:nvPr/>
        </p:nvSpPr>
        <p:spPr>
          <a:xfrm>
            <a:off x="4283394" y="2458747"/>
            <a:ext cx="8262453" cy="34830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Queen</a:t>
            </a:r>
          </a:p>
          <a:p>
            <a:r>
              <a:rPr lang="en-US" sz="40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of the</a:t>
            </a:r>
            <a:br>
              <a:rPr lang="en-US" sz="66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</a:br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South</a:t>
            </a:r>
            <a:endParaRPr lang="en-US" sz="6600" dirty="0">
              <a:solidFill>
                <a:schemeClr val="bg1"/>
              </a:solidFill>
              <a:latin typeface="Matura MT Script Capitals" panose="03020802060602070202" pitchFamily="66" charset="77"/>
              <a:ea typeface="Impact Label Reversed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0962E2-5297-B540-B944-766CE8E92792}"/>
              </a:ext>
            </a:extLst>
          </p:cNvPr>
          <p:cNvCxnSpPr/>
          <p:nvPr/>
        </p:nvCxnSpPr>
        <p:spPr>
          <a:xfrm>
            <a:off x="4648668" y="-357188"/>
            <a:ext cx="0" cy="77866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3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D4D3-8E9F-FB48-A22A-214A722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" y="242887"/>
            <a:ext cx="1170146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</a:rPr>
              <a:t>Eagerness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CB32-574A-664B-83DA-7A18E5BB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8" y="1840679"/>
            <a:ext cx="11701463" cy="4655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1 Kings 10:1 </a:t>
            </a:r>
            <a:r>
              <a:rPr lang="en-US" sz="3200" b="1" dirty="0">
                <a:solidFill>
                  <a:schemeClr val="bg1"/>
                </a:solidFill>
              </a:rPr>
              <a:t>– When she heard of Solomon’s wisdom, she was eager to witness it herself. To the extent of traveling a great distance.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hunger and thirst for righteousness? – </a:t>
            </a:r>
            <a:r>
              <a:rPr lang="en-US" sz="3200" i="1" dirty="0">
                <a:solidFill>
                  <a:schemeClr val="bg1"/>
                </a:solidFill>
              </a:rPr>
              <a:t>Matthew 5:6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Are we swift to hear God’s word? – </a:t>
            </a:r>
            <a:r>
              <a:rPr lang="en-US" sz="3200" i="1" dirty="0">
                <a:solidFill>
                  <a:schemeClr val="bg1"/>
                </a:solidFill>
              </a:rPr>
              <a:t>James 1:19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Are we eager like the Psalmist? – </a:t>
            </a:r>
            <a:r>
              <a:rPr lang="en-US" sz="3200" i="1" dirty="0">
                <a:solidFill>
                  <a:schemeClr val="bg1"/>
                </a:solidFill>
              </a:rPr>
              <a:t>Psalm 42:1-2; 63:1-8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Are we eager like the Bereans? – </a:t>
            </a:r>
            <a:r>
              <a:rPr lang="en-US" sz="3200" i="1" dirty="0">
                <a:solidFill>
                  <a:schemeClr val="bg1"/>
                </a:solidFill>
              </a:rPr>
              <a:t>Acts 17:11-12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Are we eager to enter the house of the Lord? – </a:t>
            </a:r>
            <a:r>
              <a:rPr lang="en-US" sz="3200" i="1" dirty="0">
                <a:solidFill>
                  <a:schemeClr val="bg1"/>
                </a:solidFill>
              </a:rPr>
              <a:t>Psalm 122:1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6D1552-CEE2-7E42-80C8-6C32987B982F}"/>
              </a:ext>
            </a:extLst>
          </p:cNvPr>
          <p:cNvCxnSpPr/>
          <p:nvPr/>
        </p:nvCxnSpPr>
        <p:spPr>
          <a:xfrm>
            <a:off x="-314325" y="1654175"/>
            <a:ext cx="12801600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6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51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D4D3-8E9F-FB48-A22A-214A722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" y="242887"/>
            <a:ext cx="1170146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</a:rPr>
              <a:t>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CB32-574A-664B-83DA-7A18E5BB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8" y="1840679"/>
            <a:ext cx="11701463" cy="4655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1 Kings 10:1-2 </a:t>
            </a:r>
            <a:r>
              <a:rPr lang="en-US" sz="3200" b="1" dirty="0">
                <a:solidFill>
                  <a:schemeClr val="bg1"/>
                </a:solidFill>
              </a:rPr>
              <a:t>– It was far from convenient for the Queen to visit Solomon.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We do not have to accomplish great feats to know God’s wisdom – </a:t>
            </a:r>
            <a:r>
              <a:rPr lang="en-US" sz="3200" i="1" dirty="0">
                <a:solidFill>
                  <a:schemeClr val="bg1"/>
                </a:solidFill>
              </a:rPr>
              <a:t>Romans 10:6-8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God’s wisdom has been graciously revealed to us –                                 </a:t>
            </a:r>
            <a:r>
              <a:rPr lang="en-US" sz="3200" i="1" dirty="0">
                <a:solidFill>
                  <a:schemeClr val="bg1"/>
                </a:solidFill>
              </a:rPr>
              <a:t>1 Corinthians 2:9-10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We can know it by simply reading! – </a:t>
            </a:r>
            <a:r>
              <a:rPr lang="en-US" sz="3200" i="1" dirty="0">
                <a:solidFill>
                  <a:schemeClr val="bg1"/>
                </a:solidFill>
              </a:rPr>
              <a:t>Ephesians 3:3-4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We live in the blessed time of God’s full revelation –                               </a:t>
            </a:r>
            <a:r>
              <a:rPr lang="en-US" sz="3200" i="1" dirty="0">
                <a:solidFill>
                  <a:schemeClr val="bg1"/>
                </a:solidFill>
              </a:rPr>
              <a:t>1 Corinthians 13:10-12; Jude 3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6D1552-CEE2-7E42-80C8-6C32987B982F}"/>
              </a:ext>
            </a:extLst>
          </p:cNvPr>
          <p:cNvCxnSpPr/>
          <p:nvPr/>
        </p:nvCxnSpPr>
        <p:spPr>
          <a:xfrm>
            <a:off x="-314325" y="1654175"/>
            <a:ext cx="12801600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6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59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D4D3-8E9F-FB48-A22A-214A722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" y="242887"/>
            <a:ext cx="1170146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</a:rPr>
              <a:t>Thorough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CB32-574A-664B-83DA-7A18E5BB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8" y="1840679"/>
            <a:ext cx="11701463" cy="4655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1 Kings 10:2 </a:t>
            </a:r>
            <a:r>
              <a:rPr lang="en-US" sz="3200" b="1" dirty="0">
                <a:solidFill>
                  <a:schemeClr val="bg1"/>
                </a:solidFill>
              </a:rPr>
              <a:t>– The Queen did not fail to take full advantage of the wisdom before her by asking anything that was on her heart.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ask God for wisdom often? – </a:t>
            </a:r>
            <a:r>
              <a:rPr lang="en-US" sz="3200" i="1" dirty="0">
                <a:solidFill>
                  <a:schemeClr val="bg1"/>
                </a:solidFill>
              </a:rPr>
              <a:t>James 1:5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seek the deeper things of God’s wisdom, and ask Him to show us? – </a:t>
            </a:r>
            <a:r>
              <a:rPr lang="en-US" sz="3200" i="1" dirty="0">
                <a:solidFill>
                  <a:schemeClr val="bg1"/>
                </a:solidFill>
              </a:rPr>
              <a:t>Psalm 119:17-19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ask our High Priest questions during all our trials? –     </a:t>
            </a:r>
            <a:r>
              <a:rPr lang="en-US" sz="3200" i="1" dirty="0">
                <a:solidFill>
                  <a:schemeClr val="bg1"/>
                </a:solidFill>
              </a:rPr>
              <a:t>Hebrews 4:14-16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pour our hearts out to God in Christ to find peace? – </a:t>
            </a:r>
            <a:r>
              <a:rPr lang="en-US" sz="3200" i="1" dirty="0">
                <a:solidFill>
                  <a:schemeClr val="bg1"/>
                </a:solidFill>
              </a:rPr>
              <a:t>Philippians 4:6-7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6D1552-CEE2-7E42-80C8-6C32987B982F}"/>
              </a:ext>
            </a:extLst>
          </p:cNvPr>
          <p:cNvCxnSpPr/>
          <p:nvPr/>
        </p:nvCxnSpPr>
        <p:spPr>
          <a:xfrm>
            <a:off x="-314325" y="1654175"/>
            <a:ext cx="12801600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6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5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D4D3-8E9F-FB48-A22A-214A722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" y="242887"/>
            <a:ext cx="1170146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</a:rPr>
              <a:t>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CB32-574A-664B-83DA-7A18E5BB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8" y="1840679"/>
            <a:ext cx="11701463" cy="4655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1 Kings 10:6-9 </a:t>
            </a:r>
            <a:r>
              <a:rPr lang="en-US" sz="3200" b="1" dirty="0">
                <a:solidFill>
                  <a:schemeClr val="bg1"/>
                </a:solidFill>
              </a:rPr>
              <a:t>– Even though the Queen was eager to meet Solomon she had no confirmation of his supposed wisdom beforehand. However, when she spoke with him, she accepted his wisdom without hesitation.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Accept the word like the Thessalonians – </a:t>
            </a:r>
            <a:r>
              <a:rPr lang="en-US" sz="3200" i="1" dirty="0">
                <a:solidFill>
                  <a:schemeClr val="bg1"/>
                </a:solidFill>
              </a:rPr>
              <a:t>1 Thessalonians 2:13; 5:19-22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accept God’s word with meekness and then obey it? –     </a:t>
            </a:r>
            <a:r>
              <a:rPr lang="en-US" sz="3200" i="1" dirty="0">
                <a:solidFill>
                  <a:schemeClr val="bg1"/>
                </a:solidFill>
              </a:rPr>
              <a:t>James 1:19-25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6D1552-CEE2-7E42-80C8-6C32987B982F}"/>
              </a:ext>
            </a:extLst>
          </p:cNvPr>
          <p:cNvCxnSpPr/>
          <p:nvPr/>
        </p:nvCxnSpPr>
        <p:spPr>
          <a:xfrm>
            <a:off x="-314325" y="1654175"/>
            <a:ext cx="12801600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6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21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D4D3-8E9F-FB48-A22A-214A722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" y="242887"/>
            <a:ext cx="1170146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</a:rPr>
              <a:t>Giving and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1CB32-574A-664B-83DA-7A18E5BB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8" y="1840679"/>
            <a:ext cx="11701463" cy="46556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chemeClr val="bg1"/>
                </a:solidFill>
              </a:rPr>
              <a:t>1 Kings 10:6-12 </a:t>
            </a:r>
            <a:r>
              <a:rPr lang="en-US" sz="3200" b="1" dirty="0">
                <a:solidFill>
                  <a:schemeClr val="bg1"/>
                </a:solidFill>
              </a:rPr>
              <a:t>– When the Queen knew the wisdom of Solomon to be true, and from the Lord, she acknowledged it, and gave him gifts.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We need to acknowledge God, and praise Him for His vast wisdom – </a:t>
            </a:r>
            <a:r>
              <a:rPr lang="en-US" sz="3200" i="1" dirty="0">
                <a:solidFill>
                  <a:schemeClr val="bg1"/>
                </a:solidFill>
              </a:rPr>
              <a:t>Romans 11:33-36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We always need to be thankful to God for His word –                            </a:t>
            </a:r>
            <a:r>
              <a:rPr lang="en-US" sz="3200" i="1" dirty="0">
                <a:solidFill>
                  <a:schemeClr val="bg1"/>
                </a:solidFill>
              </a:rPr>
              <a:t>1 Thessalonians 5:16-18; Colossians 3:17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respond to Jesus as a friend as He has been a friend to us? – </a:t>
            </a:r>
            <a:r>
              <a:rPr lang="en-US" sz="3200" i="1" dirty="0">
                <a:solidFill>
                  <a:schemeClr val="bg1"/>
                </a:solidFill>
              </a:rPr>
              <a:t>John 15:14-15</a:t>
            </a:r>
          </a:p>
          <a:p>
            <a:pPr>
              <a:buFont typeface="Zapf Dingbats"/>
              <a:buChar char="✦"/>
            </a:pPr>
            <a:r>
              <a:rPr lang="en-US" sz="3200" dirty="0">
                <a:solidFill>
                  <a:schemeClr val="bg1"/>
                </a:solidFill>
              </a:rPr>
              <a:t>Do we give our lives to God and Christ in response to His mercy? – </a:t>
            </a:r>
            <a:r>
              <a:rPr lang="en-US" sz="3200" i="1" dirty="0">
                <a:solidFill>
                  <a:schemeClr val="bg1"/>
                </a:solidFill>
              </a:rPr>
              <a:t>Romans 12:1-2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6D1552-CEE2-7E42-80C8-6C32987B982F}"/>
              </a:ext>
            </a:extLst>
          </p:cNvPr>
          <p:cNvCxnSpPr/>
          <p:nvPr/>
        </p:nvCxnSpPr>
        <p:spPr>
          <a:xfrm>
            <a:off x="-314325" y="1654175"/>
            <a:ext cx="12801600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0000">
                  <a:schemeClr val="accent1">
                    <a:lumMod val="45000"/>
                    <a:lumOff val="55000"/>
                    <a:alpha val="0"/>
                  </a:schemeClr>
                </a:gs>
                <a:gs pos="60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3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ilding, man, old, holding&#10;&#10;Description automatically generated">
            <a:extLst>
              <a:ext uri="{FF2B5EF4-FFF2-40B4-BE49-F238E27FC236}">
                <a16:creationId xmlns:a16="http://schemas.microsoft.com/office/drawing/2014/main" id="{AD7057F6-A3FA-9A44-9C88-077D33DEB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1927" b="7291"/>
          <a:stretch/>
        </p:blipFill>
        <p:spPr>
          <a:xfrm>
            <a:off x="-14268" y="10"/>
            <a:ext cx="5001951" cy="685799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05D9C-1C95-C742-8147-84FECD3E4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7683" y="309178"/>
            <a:ext cx="6567480" cy="1877602"/>
          </a:xfrm>
        </p:spPr>
        <p:txBody>
          <a:bodyPr vert="horz"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Judgment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9B789D-2205-274B-BC15-90DF3F3D6FCA}"/>
              </a:ext>
            </a:extLst>
          </p:cNvPr>
          <p:cNvSpPr txBox="1">
            <a:spLocks/>
          </p:cNvSpPr>
          <p:nvPr/>
        </p:nvSpPr>
        <p:spPr>
          <a:xfrm>
            <a:off x="5277326" y="1773757"/>
            <a:ext cx="6274591" cy="12465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from the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FF83C98-8300-AD4A-BB0A-FD8B5571B417}"/>
              </a:ext>
            </a:extLst>
          </p:cNvPr>
          <p:cNvSpPr txBox="1">
            <a:spLocks/>
          </p:cNvSpPr>
          <p:nvPr/>
        </p:nvSpPr>
        <p:spPr>
          <a:xfrm>
            <a:off x="4283394" y="2458747"/>
            <a:ext cx="8262453" cy="34830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Queen</a:t>
            </a:r>
          </a:p>
          <a:p>
            <a:r>
              <a:rPr lang="en-US" sz="40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of the</a:t>
            </a:r>
            <a:br>
              <a:rPr lang="en-US" sz="66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</a:br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77"/>
                <a:ea typeface="Impact Label Reversed" pitchFamily="2" charset="0"/>
              </a:rPr>
              <a:t>South</a:t>
            </a:r>
            <a:endParaRPr lang="en-US" sz="6600" dirty="0">
              <a:solidFill>
                <a:schemeClr val="bg1"/>
              </a:solidFill>
              <a:latin typeface="Matura MT Script Capitals" panose="03020802060602070202" pitchFamily="66" charset="77"/>
              <a:ea typeface="Impact Label Reversed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0962E2-5297-B540-B944-766CE8E92792}"/>
              </a:ext>
            </a:extLst>
          </p:cNvPr>
          <p:cNvCxnSpPr/>
          <p:nvPr/>
        </p:nvCxnSpPr>
        <p:spPr>
          <a:xfrm>
            <a:off x="4648668" y="-357188"/>
            <a:ext cx="0" cy="77866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15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438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Matura MT Script Capitals</vt:lpstr>
      <vt:lpstr>Zapf Dingbats</vt:lpstr>
      <vt:lpstr>Office Theme</vt:lpstr>
      <vt:lpstr>PowerPoint Presentation</vt:lpstr>
      <vt:lpstr>Judgment</vt:lpstr>
      <vt:lpstr>Eagerness</vt:lpstr>
      <vt:lpstr>Access</vt:lpstr>
      <vt:lpstr>Thorough Inquiry</vt:lpstr>
      <vt:lpstr>Acceptance</vt:lpstr>
      <vt:lpstr>Giving and Praise</vt:lpstr>
      <vt:lpstr>Judgment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</dc:title>
  <dc:creator>Jeremiah Cox</dc:creator>
  <cp:lastModifiedBy>Jeremiah Cox</cp:lastModifiedBy>
  <cp:revision>9</cp:revision>
  <dcterms:created xsi:type="dcterms:W3CDTF">2019-11-21T20:52:59Z</dcterms:created>
  <dcterms:modified xsi:type="dcterms:W3CDTF">2019-11-22T19:49:47Z</dcterms:modified>
</cp:coreProperties>
</file>