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ODERNSPACE" panose="02000503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549C-C45E-2F4D-A846-793DADF10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BE476-DD3E-0546-8CDF-3DFAB3DAC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92589-C0AD-B544-B9C5-3C5BD90F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0A4F8-7588-2142-AB81-272767F1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542F5-B1F1-2D42-8609-C9E8A2E3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1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39AE-CB69-7841-8C4E-6A8E1BD8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9999C-C7B8-B449-8CA7-6BFCA2309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B24EF-9145-3E46-8FFC-989F64AE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2CC39-E2CC-824F-B30A-731774C9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A8E9E-802B-1B4C-A8C6-A66064C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8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08542-1903-1D45-A5D2-BDD984215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D9E8C-24EA-CC4F-AF96-BED6B85D5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E9EE4-F6C4-CE45-B1A7-72BD6FB0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6CA6-EB14-434D-82CC-2ADCD86C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51A63-E2BF-3143-A60C-B3FF8A6A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2813-646A-6C4A-91D8-5CB00F3E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9BFB6-668A-8C4F-832C-EE391CC2C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7C555-1124-B448-AE90-1B16DFE0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9EEF9-CE4C-394E-9377-834E467C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93CD-ADFE-E147-B95E-9D03FA10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6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1CE2-B87A-D741-A738-8BFDCE67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B4C7B-118C-394C-A451-0EB305E95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5E5B8-AFDF-174F-BF11-9BBE8D09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A955F-B9DD-D64F-9349-B33683BF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C1ED3-3BBF-0D44-9F0D-102ECE37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4B5-24D0-1743-AEA9-24BB0536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EDCD-FEF4-644D-A8E4-C0942FAC2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A5B0A-8621-7348-B4EB-7F42266FC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A816B-3AF1-5447-AF3E-59BAA927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97F1D-C5E3-B847-AA0C-4889E7A7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AF117-5BD2-9340-9000-57DF4D7D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7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31AE-9AD2-6C43-812F-AACEDF11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E53DE-6C3B-D54C-96B6-97B5366CE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C961D-1967-5441-815D-82276117D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66AE9-FDAD-754B-BED7-8AD254985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5EF54-78EA-8449-A717-92074E0E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7073D-23D0-0F49-BBFE-F37D9C0E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8A47FA-6329-EF48-8B03-3DFBAA43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C44A0-79B2-E546-BB4C-2A9DEAC1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1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415A-E91E-5D45-8796-D6047D2D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B034B-F633-4B4B-BE7E-324B8335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3A746-4B2C-1443-8DDA-85ACAB87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E1B05-2263-274B-9ED4-C5F07B52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E4C35-1BB0-BC4A-96B0-374FDEEBE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BFBE6A-D55C-984A-865F-78CE336F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F5867-4046-F24E-8461-C24A31D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2393-1996-CC49-B25D-2572EE0A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E9241-0A54-6142-A22F-B712CE33A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EF260-F6B9-AE47-9E50-874E4D217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13661-E71C-2F46-B8FB-72A2FA93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CEA64-879F-8341-9AF9-B417E7D7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814C7-A27F-2040-9F62-42FD2034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B6DE-4E05-6D4A-A21A-199749FD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A0032-D861-FF48-A370-1FA5A71D6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DB6A9-AE97-2744-9D00-3A9B700F0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9E3C3-C8E9-FB4E-9B99-C98F1CFF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D6C1B-D82D-1D43-B903-EF89046B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D18E0-4564-0D40-B9A3-6CB41D06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5CFB8-EA89-9A4A-869D-AFDCF38A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22A6B-2654-0444-BA7A-BC3F98B9B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078D0-020A-5544-9328-D38E7045C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4FBC-4B1D-6B45-8531-0C5E0AE658F6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7A8D1-F79D-584C-AA01-1E317AF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FBE1F-9A77-BF46-A5E4-525347165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D735-D6F8-234A-A08E-8E57EFBF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9DAD-6050-9947-BADA-5650DD62F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8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F691C1B6-7C6B-FA4B-B32E-59A6AE9F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1930" y="1432670"/>
            <a:ext cx="4148138" cy="3764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937FD-314C-AE4D-9A8D-206891886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044" y="1122363"/>
            <a:ext cx="9967912" cy="368951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Bear</a:t>
            </a:r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            </a:t>
            </a:r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One Another’s</a:t>
            </a:r>
            <a:r>
              <a:rPr lang="en-US" sz="66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  </a:t>
            </a:r>
            <a:r>
              <a:rPr lang="en-US" sz="72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Burdens</a:t>
            </a:r>
            <a:endParaRPr lang="en-US" b="1" dirty="0">
              <a:solidFill>
                <a:schemeClr val="bg1"/>
              </a:solidFill>
              <a:latin typeface="MODERNSPACE" panose="02000503000000000000" pitchFamily="2" charset="0"/>
              <a:cs typeface="Miriam Fixed" panose="020B0509050101010101" pitchFamily="49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97795-1518-A548-8835-D71A76D49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1508" y="6158707"/>
            <a:ext cx="4148138" cy="82788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Galatians 6:1-10</a:t>
            </a:r>
          </a:p>
        </p:txBody>
      </p:sp>
    </p:spTree>
    <p:extLst>
      <p:ext uri="{BB962C8B-B14F-4D97-AF65-F5344CB8AC3E}">
        <p14:creationId xmlns:p14="http://schemas.microsoft.com/office/powerpoint/2010/main" val="29352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7363-A7DE-0444-A867-D6492A4C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8" y="139494"/>
            <a:ext cx="1163781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Call to Bear One Another’s Burdens </a:t>
            </a:r>
            <a:r>
              <a:rPr lang="en-US" sz="3600" b="1" i="1" dirty="0">
                <a:solidFill>
                  <a:schemeClr val="bg1"/>
                </a:solidFill>
                <a:latin typeface="MODERNSPACE" panose="02000503000000000000" pitchFamily="2" charset="0"/>
              </a:rPr>
              <a:t>(vv. 1-5)</a:t>
            </a:r>
            <a:endParaRPr lang="en-US" b="1" i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107E-5A63-7C46-88A6-DC7D9213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7" y="1650670"/>
            <a:ext cx="11637817" cy="4999511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“You who are spiritual” </a:t>
            </a:r>
            <a:r>
              <a:rPr lang="en-US" sz="3600" i="1" dirty="0">
                <a:solidFill>
                  <a:schemeClr val="bg1"/>
                </a:solidFill>
              </a:rPr>
              <a:t>(vv. 1-2)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contrast between the </a:t>
            </a:r>
            <a:r>
              <a:rPr lang="en-US" sz="3200" i="1" dirty="0">
                <a:solidFill>
                  <a:schemeClr val="bg1"/>
                </a:solidFill>
              </a:rPr>
              <a:t>“spiritual”</a:t>
            </a:r>
            <a:r>
              <a:rPr lang="en-US" sz="3200" dirty="0">
                <a:solidFill>
                  <a:schemeClr val="bg1"/>
                </a:solidFill>
              </a:rPr>
              <a:t> one, and one </a:t>
            </a:r>
            <a:r>
              <a:rPr lang="en-US" sz="3200" i="1" dirty="0">
                <a:solidFill>
                  <a:schemeClr val="bg1"/>
                </a:solidFill>
              </a:rPr>
              <a:t>“overtaken in any trespass.”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i="1" dirty="0">
                <a:solidFill>
                  <a:schemeClr val="bg1"/>
                </a:solidFill>
              </a:rPr>
              <a:t>“spiritual” </a:t>
            </a:r>
            <a:r>
              <a:rPr lang="en-US" sz="3200" dirty="0">
                <a:solidFill>
                  <a:schemeClr val="bg1"/>
                </a:solidFill>
              </a:rPr>
              <a:t>one: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5:16-18</a:t>
            </a:r>
            <a:r>
              <a:rPr lang="en-US" sz="3200" dirty="0">
                <a:solidFill>
                  <a:schemeClr val="bg1"/>
                </a:solidFill>
              </a:rPr>
              <a:t> – he is not doing as he pleases according to the flesh.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5:24-25</a:t>
            </a:r>
            <a:r>
              <a:rPr lang="en-US" sz="3200" dirty="0">
                <a:solidFill>
                  <a:schemeClr val="bg1"/>
                </a:solidFill>
              </a:rPr>
              <a:t> – he is walking in the Holy Spirit’s teaching.                          (cf. </a:t>
            </a:r>
            <a:r>
              <a:rPr lang="en-US" sz="3200" i="1" dirty="0">
                <a:solidFill>
                  <a:schemeClr val="bg1"/>
                </a:solidFill>
              </a:rPr>
              <a:t>Romans 8:5-9</a:t>
            </a:r>
            <a:r>
              <a:rPr lang="en-US" sz="3200" dirty="0">
                <a:solidFill>
                  <a:schemeClr val="bg1"/>
                </a:solidFill>
              </a:rPr>
              <a:t> – spiritually minded)</a:t>
            </a:r>
          </a:p>
        </p:txBody>
      </p:sp>
    </p:spTree>
    <p:extLst>
      <p:ext uri="{BB962C8B-B14F-4D97-AF65-F5344CB8AC3E}">
        <p14:creationId xmlns:p14="http://schemas.microsoft.com/office/powerpoint/2010/main" val="11602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7363-A7DE-0444-A867-D6492A4C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8" y="139494"/>
            <a:ext cx="1163781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Call to Bear One Another’s Burdens </a:t>
            </a:r>
            <a:r>
              <a:rPr lang="en-US" sz="3600" b="1" i="1" dirty="0">
                <a:solidFill>
                  <a:schemeClr val="bg1"/>
                </a:solidFill>
                <a:latin typeface="MODERNSPACE" panose="02000503000000000000" pitchFamily="2" charset="0"/>
              </a:rPr>
              <a:t>(vv. 1-5)</a:t>
            </a:r>
            <a:endParaRPr lang="en-US" b="1" i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107E-5A63-7C46-88A6-DC7D9213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7" y="1650670"/>
            <a:ext cx="11637817" cy="4999511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“You who are spiritual” </a:t>
            </a:r>
            <a:r>
              <a:rPr lang="en-US" sz="3600" i="1" dirty="0">
                <a:solidFill>
                  <a:schemeClr val="bg1"/>
                </a:solidFill>
              </a:rPr>
              <a:t>(vv. 1-2)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conflict </a:t>
            </a:r>
            <a:r>
              <a:rPr lang="en-US" sz="3200" i="1" dirty="0">
                <a:solidFill>
                  <a:schemeClr val="bg1"/>
                </a:solidFill>
              </a:rPr>
              <a:t>(6:1) </a:t>
            </a:r>
            <a:r>
              <a:rPr lang="en-US" sz="3200" dirty="0">
                <a:solidFill>
                  <a:schemeClr val="bg1"/>
                </a:solidFill>
              </a:rPr>
              <a:t>– sees a brother who is in sin, i.e. not walking in the Spirit.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Restoration is attempted </a:t>
            </a:r>
            <a:r>
              <a:rPr lang="en-US" sz="3200" i="1" dirty="0">
                <a:solidFill>
                  <a:schemeClr val="bg1"/>
                </a:solidFill>
              </a:rPr>
              <a:t>(v. 1).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This is accomplished through teaching – </a:t>
            </a:r>
            <a:r>
              <a:rPr lang="en-US" sz="3200" i="1" dirty="0">
                <a:solidFill>
                  <a:schemeClr val="bg1"/>
                </a:solidFill>
              </a:rPr>
              <a:t>2 Timothy 3:16; 4:2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 doing so, the </a:t>
            </a:r>
            <a:r>
              <a:rPr lang="en-US" sz="3200" i="1" dirty="0">
                <a:solidFill>
                  <a:schemeClr val="bg1"/>
                </a:solidFill>
              </a:rPr>
              <a:t>“spiritual” </a:t>
            </a:r>
            <a:r>
              <a:rPr lang="en-US" sz="3200" dirty="0">
                <a:solidFill>
                  <a:schemeClr val="bg1"/>
                </a:solidFill>
              </a:rPr>
              <a:t>one is bearing another’s burdens </a:t>
            </a:r>
            <a:r>
              <a:rPr lang="en-US" sz="3200" i="1" dirty="0">
                <a:solidFill>
                  <a:schemeClr val="bg1"/>
                </a:solidFill>
              </a:rPr>
              <a:t>(v. 2).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He is fulfilling the law of Christ – </a:t>
            </a:r>
            <a:r>
              <a:rPr lang="en-US" sz="3200" i="1" dirty="0">
                <a:solidFill>
                  <a:schemeClr val="bg1"/>
                </a:solidFill>
              </a:rPr>
              <a:t>5:14; John 13:34; 1 Peter 4:8; James 5:19-20</a:t>
            </a:r>
          </a:p>
        </p:txBody>
      </p:sp>
    </p:spTree>
    <p:extLst>
      <p:ext uri="{BB962C8B-B14F-4D97-AF65-F5344CB8AC3E}">
        <p14:creationId xmlns:p14="http://schemas.microsoft.com/office/powerpoint/2010/main" val="18324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7363-A7DE-0444-A867-D6492A4C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8" y="139494"/>
            <a:ext cx="1163781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Call to Bear One Another’s Burdens </a:t>
            </a:r>
            <a:r>
              <a:rPr lang="en-US" sz="3600" b="1" i="1" dirty="0">
                <a:solidFill>
                  <a:schemeClr val="bg1"/>
                </a:solidFill>
                <a:latin typeface="MODERNSPACE" panose="02000503000000000000" pitchFamily="2" charset="0"/>
              </a:rPr>
              <a:t>(vv. 1-5)</a:t>
            </a:r>
            <a:endParaRPr lang="en-US" b="1" i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107E-5A63-7C46-88A6-DC7D9213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7" y="1650670"/>
            <a:ext cx="11637817" cy="499951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You who are </a:t>
            </a:r>
            <a:r>
              <a:rPr lang="en-US" sz="3600" b="1" i="1" dirty="0">
                <a:solidFill>
                  <a:schemeClr val="bg1"/>
                </a:solidFill>
              </a:rPr>
              <a:t>“nothing” </a:t>
            </a:r>
            <a:r>
              <a:rPr lang="en-US" sz="3600" i="1" dirty="0">
                <a:solidFill>
                  <a:schemeClr val="bg1"/>
                </a:solidFill>
              </a:rPr>
              <a:t>(vv. 3-5)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NOTE: The spirit possessed by the one doing the restoring – gentleness </a:t>
            </a:r>
            <a:r>
              <a:rPr lang="en-US" sz="3200" i="1" dirty="0">
                <a:solidFill>
                  <a:schemeClr val="bg1"/>
                </a:solidFill>
              </a:rPr>
              <a:t>(v. 1)</a:t>
            </a:r>
            <a:r>
              <a:rPr lang="en-US" sz="3200" dirty="0">
                <a:solidFill>
                  <a:schemeClr val="bg1"/>
                </a:solidFill>
              </a:rPr>
              <a:t>. (</a:t>
            </a:r>
            <a:r>
              <a:rPr lang="en-US" sz="3200" i="1" dirty="0">
                <a:solidFill>
                  <a:schemeClr val="bg1"/>
                </a:solidFill>
              </a:rPr>
              <a:t>5:23</a:t>
            </a:r>
            <a:r>
              <a:rPr lang="en-US" sz="3200" dirty="0">
                <a:solidFill>
                  <a:schemeClr val="bg1"/>
                </a:solidFill>
              </a:rPr>
              <a:t> – of the fruit of the Spirit)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Gentleness – </a:t>
            </a:r>
            <a:r>
              <a:rPr lang="en-US" sz="3200" i="1" dirty="0" err="1">
                <a:solidFill>
                  <a:schemeClr val="bg1"/>
                </a:solidFill>
              </a:rPr>
              <a:t>praotēs</a:t>
            </a:r>
            <a:r>
              <a:rPr lang="en-US" sz="3200" dirty="0">
                <a:solidFill>
                  <a:schemeClr val="bg1"/>
                </a:solidFill>
              </a:rPr>
              <a:t> – the quality of not being overly impressed by a sense of one’s self-importance, gentleness, humility, courtesy, considerateness, meekness. (BDAG)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characteristic of gentleness (</a:t>
            </a:r>
            <a:r>
              <a:rPr lang="en-US" sz="3200" i="1" dirty="0" err="1">
                <a:solidFill>
                  <a:schemeClr val="bg1"/>
                </a:solidFill>
              </a:rPr>
              <a:t>praotēs</a:t>
            </a:r>
            <a:r>
              <a:rPr lang="en-US" sz="3200" dirty="0">
                <a:solidFill>
                  <a:schemeClr val="bg1"/>
                </a:solidFill>
              </a:rPr>
              <a:t>) will lead the </a:t>
            </a:r>
            <a:r>
              <a:rPr lang="en-US" sz="3200" i="1" dirty="0">
                <a:solidFill>
                  <a:schemeClr val="bg1"/>
                </a:solidFill>
              </a:rPr>
              <a:t>“spiritual” </a:t>
            </a:r>
            <a:r>
              <a:rPr lang="en-US" sz="3200" dirty="0">
                <a:solidFill>
                  <a:schemeClr val="bg1"/>
                </a:solidFill>
              </a:rPr>
              <a:t>one to aid his brother by restoring him rather than turning away in pride.</a:t>
            </a:r>
          </a:p>
          <a:p>
            <a:pPr marL="0" indent="0">
              <a:buNone/>
            </a:pP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7363-A7DE-0444-A867-D6492A4C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8" y="139494"/>
            <a:ext cx="1163781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Call to Bear One Another’s Burdens </a:t>
            </a:r>
            <a:r>
              <a:rPr lang="en-US" sz="3600" b="1" i="1" dirty="0">
                <a:solidFill>
                  <a:schemeClr val="bg1"/>
                </a:solidFill>
                <a:latin typeface="MODERNSPACE" panose="02000503000000000000" pitchFamily="2" charset="0"/>
              </a:rPr>
              <a:t>(vv. 1-5)</a:t>
            </a:r>
            <a:endParaRPr lang="en-US" b="1" i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107E-5A63-7C46-88A6-DC7D9213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7" y="1650670"/>
            <a:ext cx="11637817" cy="499951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You who are </a:t>
            </a:r>
            <a:r>
              <a:rPr lang="en-US" sz="3600" b="1" i="1" dirty="0">
                <a:solidFill>
                  <a:schemeClr val="bg1"/>
                </a:solidFill>
              </a:rPr>
              <a:t>“nothing” </a:t>
            </a:r>
            <a:r>
              <a:rPr lang="en-US" sz="3600" i="1" dirty="0">
                <a:solidFill>
                  <a:schemeClr val="bg1"/>
                </a:solidFill>
              </a:rPr>
              <a:t>(vv. 3-5)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characteristic of gentleness (</a:t>
            </a:r>
            <a:r>
              <a:rPr lang="en-US" sz="3200" i="1" dirty="0" err="1">
                <a:solidFill>
                  <a:schemeClr val="bg1"/>
                </a:solidFill>
              </a:rPr>
              <a:t>praotēs</a:t>
            </a:r>
            <a:r>
              <a:rPr lang="en-US" sz="3200" dirty="0">
                <a:solidFill>
                  <a:schemeClr val="bg1"/>
                </a:solidFill>
              </a:rPr>
              <a:t>) will lead the </a:t>
            </a:r>
            <a:r>
              <a:rPr lang="en-US" sz="3200" i="1" dirty="0">
                <a:solidFill>
                  <a:schemeClr val="bg1"/>
                </a:solidFill>
              </a:rPr>
              <a:t>“spiritual” </a:t>
            </a:r>
            <a:r>
              <a:rPr lang="en-US" sz="3200" dirty="0">
                <a:solidFill>
                  <a:schemeClr val="bg1"/>
                </a:solidFill>
              </a:rPr>
              <a:t>one to aid his brother by restoring him rather than turning away in pride.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(vv. 3, 4) </a:t>
            </a:r>
            <a:r>
              <a:rPr lang="en-US" sz="3200" dirty="0">
                <a:solidFill>
                  <a:schemeClr val="bg1"/>
                </a:solidFill>
              </a:rPr>
              <a:t>– Describes the man lacking gentleness (</a:t>
            </a:r>
            <a:r>
              <a:rPr lang="en-US" sz="3200" i="1" dirty="0" err="1">
                <a:solidFill>
                  <a:schemeClr val="bg1"/>
                </a:solidFill>
              </a:rPr>
              <a:t>praotēs</a:t>
            </a:r>
            <a:r>
              <a:rPr lang="en-US" sz="3200" dirty="0">
                <a:solidFill>
                  <a:schemeClr val="bg1"/>
                </a:solidFill>
              </a:rPr>
              <a:t>) who does not bear his brother’s burden. Instead, he evaluates himself by the failure of the one caught in trespass.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(v. 5) </a:t>
            </a:r>
            <a:r>
              <a:rPr lang="en-US" sz="3200" dirty="0">
                <a:solidFill>
                  <a:schemeClr val="bg1"/>
                </a:solidFill>
              </a:rPr>
              <a:t>– Such is unwise because our own </a:t>
            </a:r>
            <a:r>
              <a:rPr lang="en-US" sz="3200" i="1" dirty="0">
                <a:solidFill>
                  <a:schemeClr val="bg1"/>
                </a:solidFill>
              </a:rPr>
              <a:t>“load” </a:t>
            </a:r>
            <a:r>
              <a:rPr lang="en-US" sz="3200" dirty="0">
                <a:solidFill>
                  <a:schemeClr val="bg1"/>
                </a:solidFill>
              </a:rPr>
              <a:t>(obligation, responsibility, task) must be borne ourselves. It is not fulfilled through another’s successes, or failures.</a:t>
            </a:r>
          </a:p>
          <a:p>
            <a:pPr marL="0" indent="0">
              <a:buNone/>
            </a:pP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7363-A7DE-0444-A867-D6492A4C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8" y="139494"/>
            <a:ext cx="1163781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Proper Response to Being Restored </a:t>
            </a:r>
            <a:r>
              <a:rPr lang="en-US" sz="3600" b="1" i="1" dirty="0">
                <a:solidFill>
                  <a:schemeClr val="bg1"/>
                </a:solidFill>
                <a:latin typeface="MODERNSPACE" panose="02000503000000000000" pitchFamily="2" charset="0"/>
              </a:rPr>
              <a:t>(vv. 6-8)</a:t>
            </a:r>
            <a:endParaRPr lang="en-US" b="1" i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107E-5A63-7C46-88A6-DC7D9213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7" y="1650670"/>
            <a:ext cx="11637817" cy="4999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Share in the Spirit’s Teaching </a:t>
            </a:r>
            <a:r>
              <a:rPr lang="en-US" sz="3600" i="1" dirty="0">
                <a:solidFill>
                  <a:schemeClr val="bg1"/>
                </a:solidFill>
              </a:rPr>
              <a:t>(v. 6)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“doing good” (v. 9) </a:t>
            </a:r>
            <a:r>
              <a:rPr lang="en-US" sz="3200" dirty="0">
                <a:solidFill>
                  <a:schemeClr val="bg1"/>
                </a:solidFill>
              </a:rPr>
              <a:t>= sowing to the Spirit </a:t>
            </a:r>
            <a:r>
              <a:rPr lang="en-US" sz="3200" i="1" dirty="0">
                <a:solidFill>
                  <a:schemeClr val="bg1"/>
                </a:solidFill>
              </a:rPr>
              <a:t>(v. 8) </a:t>
            </a:r>
            <a:r>
              <a:rPr lang="en-US" sz="3200" dirty="0">
                <a:solidFill>
                  <a:schemeClr val="bg1"/>
                </a:solidFill>
              </a:rPr>
              <a:t>= </a:t>
            </a:r>
            <a:r>
              <a:rPr lang="en-US" sz="3200" i="1" dirty="0">
                <a:solidFill>
                  <a:schemeClr val="bg1"/>
                </a:solidFill>
              </a:rPr>
              <a:t>“good things” (v. 6)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teacher is the one with the </a:t>
            </a:r>
            <a:r>
              <a:rPr lang="en-US" sz="3200" i="1" dirty="0">
                <a:solidFill>
                  <a:schemeClr val="bg1"/>
                </a:solidFill>
              </a:rPr>
              <a:t>“good things” </a:t>
            </a:r>
            <a:r>
              <a:rPr lang="en-US" sz="3200" dirty="0">
                <a:solidFill>
                  <a:schemeClr val="bg1"/>
                </a:solidFill>
              </a:rPr>
              <a:t>(matters pertaining to the Spirit’s teaching) and the one taught is instructed to participate or share with him in them.</a:t>
            </a:r>
          </a:p>
          <a:p>
            <a:r>
              <a:rPr lang="en-US" sz="3200" dirty="0">
                <a:solidFill>
                  <a:schemeClr val="bg1"/>
                </a:solidFill>
              </a:rPr>
              <a:t>I.e. the one caught in trespass is supposed to accept the teaching, correction, reproof, and/or rebuke of the </a:t>
            </a:r>
            <a:r>
              <a:rPr lang="en-US" sz="3200" i="1" dirty="0">
                <a:solidFill>
                  <a:schemeClr val="bg1"/>
                </a:solidFill>
              </a:rPr>
              <a:t>“spiritual” </a:t>
            </a:r>
            <a:r>
              <a:rPr lang="en-US" sz="3200" dirty="0">
                <a:solidFill>
                  <a:schemeClr val="bg1"/>
                </a:solidFill>
              </a:rPr>
              <a:t>one seeking to restore him and fall in line with the Spirit’s teaching.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Do Not Deceive Yourself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i="1" dirty="0">
                <a:solidFill>
                  <a:schemeClr val="bg1"/>
                </a:solidFill>
              </a:rPr>
              <a:t>(vv. 7-8) </a:t>
            </a:r>
            <a:r>
              <a:rPr lang="en-US" sz="3200" dirty="0">
                <a:solidFill>
                  <a:schemeClr val="bg1"/>
                </a:solidFill>
              </a:rPr>
              <a:t>– warning about failing to respond favorably, and not repenting and sharing in the Spirit’s teaching.</a:t>
            </a:r>
          </a:p>
        </p:txBody>
      </p:sp>
    </p:spTree>
    <p:extLst>
      <p:ext uri="{BB962C8B-B14F-4D97-AF65-F5344CB8AC3E}">
        <p14:creationId xmlns:p14="http://schemas.microsoft.com/office/powerpoint/2010/main" val="22156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7363-A7DE-0444-A867-D6492A4C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8" y="139494"/>
            <a:ext cx="1163781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Proper Perspective of Doing Good </a:t>
            </a:r>
            <a:r>
              <a:rPr lang="en-US" sz="3600" b="1" i="1" dirty="0">
                <a:solidFill>
                  <a:schemeClr val="bg1"/>
                </a:solidFill>
                <a:latin typeface="MODERNSPACE" panose="02000503000000000000" pitchFamily="2" charset="0"/>
              </a:rPr>
              <a:t>(vv. 9-10)</a:t>
            </a:r>
            <a:endParaRPr lang="en-US" b="1" i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107E-5A63-7C46-88A6-DC7D9213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7" y="1650670"/>
            <a:ext cx="11637817" cy="4999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Do Not Lose Heart </a:t>
            </a:r>
            <a:r>
              <a:rPr lang="en-US" sz="3600" i="1" dirty="0">
                <a:solidFill>
                  <a:schemeClr val="bg1"/>
                </a:solidFill>
              </a:rPr>
              <a:t>(v. 9)</a:t>
            </a:r>
          </a:p>
          <a:p>
            <a:r>
              <a:rPr lang="en-US" sz="3200" dirty="0">
                <a:solidFill>
                  <a:schemeClr val="bg1"/>
                </a:solidFill>
              </a:rPr>
              <a:t>General submission to the Spirit’s direction is a constant fight/struggle – </a:t>
            </a:r>
            <a:r>
              <a:rPr lang="en-US" sz="3200" i="1" dirty="0">
                <a:solidFill>
                  <a:schemeClr val="bg1"/>
                </a:solidFill>
              </a:rPr>
              <a:t>5:16-17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Approaching a brother in sin to restore them is never easy – </a:t>
            </a:r>
            <a:r>
              <a:rPr lang="en-US" sz="3200" i="1" dirty="0">
                <a:solidFill>
                  <a:schemeClr val="bg1"/>
                </a:solidFill>
              </a:rPr>
              <a:t>(v. 1)</a:t>
            </a:r>
          </a:p>
          <a:p>
            <a:r>
              <a:rPr lang="en-US" sz="3200" dirty="0">
                <a:solidFill>
                  <a:schemeClr val="bg1"/>
                </a:solidFill>
              </a:rPr>
              <a:t>Being convicted of sin, making the corrections, and doing better is a struggle – </a:t>
            </a:r>
            <a:r>
              <a:rPr lang="en-US" sz="3200" i="1" dirty="0">
                <a:solidFill>
                  <a:schemeClr val="bg1"/>
                </a:solidFill>
              </a:rPr>
              <a:t>(v. 6)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Be Earnest and Diligent in Doing Good </a:t>
            </a:r>
            <a:r>
              <a:rPr lang="en-US" sz="3600" i="1" dirty="0">
                <a:solidFill>
                  <a:schemeClr val="bg1"/>
                </a:solidFill>
              </a:rPr>
              <a:t>(v. 10)</a:t>
            </a:r>
          </a:p>
          <a:p>
            <a:r>
              <a:rPr lang="en-US" sz="3200" dirty="0">
                <a:solidFill>
                  <a:schemeClr val="bg1"/>
                </a:solidFill>
              </a:rPr>
              <a:t>Since we will be rewarded for such, we should be eager to do it.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Especially when it concerns the welfare of our spiritual family           </a:t>
            </a:r>
            <a:r>
              <a:rPr lang="en-US" sz="3200" i="1" dirty="0">
                <a:solidFill>
                  <a:schemeClr val="bg1"/>
                </a:solidFill>
              </a:rPr>
              <a:t>(cf. v. 1).</a:t>
            </a:r>
          </a:p>
        </p:txBody>
      </p:sp>
    </p:spTree>
    <p:extLst>
      <p:ext uri="{BB962C8B-B14F-4D97-AF65-F5344CB8AC3E}">
        <p14:creationId xmlns:p14="http://schemas.microsoft.com/office/powerpoint/2010/main" val="190639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F691C1B6-7C6B-FA4B-B32E-59A6AE9F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1930" y="1432670"/>
            <a:ext cx="4148138" cy="3764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937FD-314C-AE4D-9A8D-206891886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044" y="1122363"/>
            <a:ext cx="9967912" cy="368951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Bear</a:t>
            </a:r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            </a:t>
            </a:r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One Another’s</a:t>
            </a:r>
            <a:r>
              <a:rPr lang="en-US" sz="66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  </a:t>
            </a:r>
            <a:r>
              <a:rPr lang="en-US" sz="72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Burdens</a:t>
            </a:r>
            <a:endParaRPr lang="en-US" b="1" dirty="0">
              <a:solidFill>
                <a:schemeClr val="bg1"/>
              </a:solidFill>
              <a:latin typeface="MODERNSPACE" panose="02000503000000000000" pitchFamily="2" charset="0"/>
              <a:cs typeface="Miriam Fixed" panose="020B0509050101010101" pitchFamily="49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97795-1518-A548-8835-D71A76D49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1508" y="6158707"/>
            <a:ext cx="4148138" cy="82788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Galatians 6:1-10</a:t>
            </a:r>
          </a:p>
        </p:txBody>
      </p:sp>
    </p:spTree>
    <p:extLst>
      <p:ext uri="{BB962C8B-B14F-4D97-AF65-F5344CB8AC3E}">
        <p14:creationId xmlns:p14="http://schemas.microsoft.com/office/powerpoint/2010/main" val="37459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712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MODERNSPACE</vt:lpstr>
      <vt:lpstr>Calibri</vt:lpstr>
      <vt:lpstr>Office Theme</vt:lpstr>
      <vt:lpstr>PowerPoint Presentation</vt:lpstr>
      <vt:lpstr>Bear            One Another’s  Burdens</vt:lpstr>
      <vt:lpstr>The Call to Bear One Another’s Burdens (vv. 1-5)</vt:lpstr>
      <vt:lpstr>The Call to Bear One Another’s Burdens (vv. 1-5)</vt:lpstr>
      <vt:lpstr>The Call to Bear One Another’s Burdens (vv. 1-5)</vt:lpstr>
      <vt:lpstr>The Call to Bear One Another’s Burdens (vv. 1-5)</vt:lpstr>
      <vt:lpstr>The Proper Response to Being Restored (vv. 6-8)</vt:lpstr>
      <vt:lpstr>The Proper Perspective of Doing Good (vv. 9-10)</vt:lpstr>
      <vt:lpstr>Bear            One Another’s  Burdens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13</cp:revision>
  <dcterms:created xsi:type="dcterms:W3CDTF">2019-12-10T18:46:36Z</dcterms:created>
  <dcterms:modified xsi:type="dcterms:W3CDTF">2019-12-15T13:36:19Z</dcterms:modified>
</cp:coreProperties>
</file>