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74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9D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76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86D9-DB0E-164D-8911-F2BB178C1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E6111-793F-114D-8BC3-269C4D31B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14D27-0B45-994B-BFD0-A27FEC97F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FD86B-14DE-EF44-A1B7-7B18D04E6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89768-1F1E-A143-A640-DA3625B09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92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CA306-DD99-104A-9B08-F70D62C89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EC365-BA3A-DE44-A00F-14214E6B7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D95A8-6E33-5846-B722-15D4C480B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B8446-4D1C-3F4A-BB6A-B653870C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5AAB1-C3AF-6C4C-85BC-B8837A13B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82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9C4C-0BD4-E049-94FE-89DB955EE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E4B848-5751-E24E-92C9-BB21F75E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320C1-A584-5040-BADB-07DA7E189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A82D4-C3FF-D547-B37D-0E184CC0E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C654E-9C1D-5B48-B6A1-B5239527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8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0395-F555-3C4B-B0CC-73E5E1921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4EC60-637E-EA47-B11A-718310C09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F36DB-6599-8B4F-8408-0BECDF136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F68D81-E1D0-9044-9403-05C9406C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77E12-1813-C740-9747-5ACC97D9E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97CAE2-39E1-8C43-B751-8937BB99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3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CB74-17E5-A84A-B91C-9631DD188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56048-F986-584E-9BB2-D1B560B98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0609E-9A8E-5940-AC17-AC2733DD9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5C0F8-6CB1-0D4E-BE12-99965E7F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A04D3-365E-4B40-B3B5-5F947DC60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10D2-082B-D34C-9ACB-71780D32E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107D4-3548-A744-BDEF-D7A3A3A0B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C20ED-E87C-7A40-8A9F-FF183935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841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A695-18B2-E548-902D-9FFDC210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6B1B0-D4E3-164C-BDDE-EF1FA27D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45595-165F-0949-B44F-51FDCBCCA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00E8A6-C21C-5A47-B622-DDF52683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99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97F3D7-8143-B14A-B94D-DE0C5625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7C8FB-9905-E049-B329-ECE020FA8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FB6BC-33B8-E045-8BE7-C1DAF17D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09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C395-25AE-004E-A493-C67BB924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EE53E-B5F0-FF49-9C9E-CB6F719D8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101D2A-EBE3-7543-8D01-4877E9CFC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D6A28-A129-ED4B-8901-5D3EC4923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17F586-682F-8C41-BF8A-0AF706A3F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607F9-5781-4F42-A0B3-4F35352F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1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029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F050E-E13F-664F-BB8B-CD361B047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2F5E71-A212-4945-9C72-4D09FA5058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293B68-B08E-3148-917C-51C12574E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1F35B-1661-0A40-8DB9-5BBA0634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5911B-5D54-594E-BD96-B83C605E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B1B5A-32F7-AB48-B7BE-7F8A7AE3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99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5A77-1FA4-444B-897E-DF496853B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4A111-6785-C344-BE88-D6B730246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9ED9B-77F7-EA4B-AEFC-A8906730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C15F30-7875-6A47-9FA0-221458FD9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93704-0C2D-CF44-AEE8-124A338D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3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E6E4DB-477A-394F-B379-C0DBB56EF9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F5BF1-33E5-DA46-BE68-BA79060EB7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D2C8-ADA1-864B-A558-C638071E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164D0-AF88-D444-92C2-0834FBB1D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2A93E-918F-364A-8BB9-199A19D17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6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04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799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5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1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9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81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5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889A8"/>
            </a:gs>
            <a:gs pos="46000">
              <a:srgbClr val="2C4980"/>
            </a:gs>
            <a:gs pos="100000">
              <a:srgbClr val="0F1F3B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F2CF78-BD06-DF4F-96E2-ACC172882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133FD6-A897-C147-B1C1-E39CD9D6A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08084-51EB-764D-B42B-484F7E2492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03CBE-DE6F-0D43-88EE-02F00248C55A}" type="datetimeFigureOut">
              <a:rPr lang="en-US" smtClean="0"/>
              <a:t>12/21/19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14EBD-C85D-2A41-B81D-7E2A4B4C6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BD9A5-3F7A-4E48-BF2A-C6A9253029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F9056-FE96-BF4C-AC95-541A17BEA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8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ADCB-C74A-9240-B5DA-FE8CFCAA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4F74-761F-A44F-90A2-39D0C8FF4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0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EE8AB-4D05-4E3E-8262-EF666BDB9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B40EB-225B-3E40-B93D-E97B5C41D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Autofit/>
          </a:bodyPr>
          <a:lstStyle/>
          <a:p>
            <a:r>
              <a:rPr lang="en-US" sz="4300" dirty="0">
                <a:solidFill>
                  <a:schemeClr val="tx1"/>
                </a:solidFill>
                <a:latin typeface="Copperplate" panose="02000504000000020004" pitchFamily="2" charset="77"/>
              </a:rPr>
              <a:t>Doctrine and Morality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204C2-6F7A-E641-9729-9238DD7DA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Titus 2:11-14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9494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730B-8D31-3744-872B-C7D6527E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73" y="286603"/>
            <a:ext cx="11402854" cy="1450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opperplate" panose="02000504000000020004" pitchFamily="2" charset="77"/>
              </a:rPr>
              <a:t>The Relationship Between Doctrine and 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A829-0EA9-7145-9896-15B999BB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73" y="2022476"/>
            <a:ext cx="11402854" cy="4221162"/>
          </a:xfrm>
        </p:spPr>
        <p:txBody>
          <a:bodyPr/>
          <a:lstStyle/>
          <a:p>
            <a:r>
              <a:rPr lang="en-US" sz="2800" b="1" dirty="0"/>
              <a:t>God Wants Our Obedience in All Things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Luke 6:46; Colossians 3:17 </a:t>
            </a:r>
            <a:r>
              <a:rPr lang="en-US" sz="2400" dirty="0"/>
              <a:t>– comprehensive. No distinction between “doctrinal matters” and “moral matters.”</a:t>
            </a:r>
          </a:p>
          <a:p>
            <a:pPr>
              <a:buFont typeface="Wingdings" pitchFamily="2" charset="2"/>
              <a:buChar char="v"/>
            </a:pPr>
            <a:r>
              <a:rPr lang="en-US" sz="2400" i="1" dirty="0"/>
              <a:t>Matthew 7:21-23 </a:t>
            </a:r>
            <a:r>
              <a:rPr lang="en-US" sz="2400" dirty="0"/>
              <a:t>– these were not guilty of “moral wrong,” but were doing things that were without law, or without the backing of Jesus’ teaching.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0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730B-8D31-3744-872B-C7D6527E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73" y="286603"/>
            <a:ext cx="11402854" cy="1450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opperplate" panose="02000504000000020004" pitchFamily="2" charset="77"/>
              </a:rPr>
              <a:t>The Relationship Between Doctrine and Morality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A829-0EA9-7145-9896-15B999BB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73" y="2022476"/>
            <a:ext cx="11402854" cy="4221162"/>
          </a:xfrm>
        </p:spPr>
        <p:txBody>
          <a:bodyPr/>
          <a:lstStyle/>
          <a:p>
            <a:r>
              <a:rPr lang="en-US" sz="2800" b="1" dirty="0">
                <a:solidFill>
                  <a:srgbClr val="B89D7B"/>
                </a:solidFill>
              </a:rPr>
              <a:t>God Wants Our Obedience in All Things</a:t>
            </a:r>
          </a:p>
          <a:p>
            <a:r>
              <a:rPr lang="en-US" sz="2800" b="1" dirty="0"/>
              <a:t>What is morality?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Jesus to the rich young ruler – </a:t>
            </a:r>
            <a:r>
              <a:rPr lang="en-US" sz="2400" i="1" dirty="0"/>
              <a:t>Matthew 19:16-17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Good – a moral term.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i="1" dirty="0"/>
              <a:t>(v. 17) </a:t>
            </a:r>
            <a:r>
              <a:rPr lang="en-US" sz="2400" dirty="0"/>
              <a:t>– Only God is </a:t>
            </a:r>
            <a:r>
              <a:rPr lang="en-US" sz="2400" i="1" dirty="0"/>
              <a:t>“good.” </a:t>
            </a:r>
            <a:r>
              <a:rPr lang="en-US" sz="2400" dirty="0"/>
              <a:t>He is the standard.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i="1" dirty="0"/>
              <a:t>(v. 16)</a:t>
            </a:r>
            <a:r>
              <a:rPr lang="en-US" sz="2400" dirty="0"/>
              <a:t> – </a:t>
            </a:r>
            <a:r>
              <a:rPr lang="en-US" sz="2400" i="1" dirty="0"/>
              <a:t>“what good thing” </a:t>
            </a:r>
            <a:r>
              <a:rPr lang="en-US" sz="2400" dirty="0"/>
              <a:t>– </a:t>
            </a:r>
            <a:r>
              <a:rPr lang="en-US" sz="2400" i="1" dirty="0"/>
              <a:t>(v. 17) </a:t>
            </a:r>
            <a:r>
              <a:rPr lang="en-US" sz="2400" dirty="0"/>
              <a:t>– </a:t>
            </a:r>
            <a:r>
              <a:rPr lang="en-US" sz="2400" i="1" dirty="0"/>
              <a:t>“keep the commandments” </a:t>
            </a:r>
            <a:r>
              <a:rPr lang="en-US" sz="2400" dirty="0"/>
              <a:t>– they are </a:t>
            </a:r>
            <a:r>
              <a:rPr lang="en-US" sz="2400" i="1" dirty="0"/>
              <a:t>“good.”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421179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730B-8D31-3744-872B-C7D6527E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73" y="286603"/>
            <a:ext cx="11402854" cy="1450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opperplate" panose="02000504000000020004" pitchFamily="2" charset="77"/>
              </a:rPr>
              <a:t>Immorality Follows             Doctrinal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A829-0EA9-7145-9896-15B999BB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73" y="2022476"/>
            <a:ext cx="11402854" cy="422116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When Error is Present Immorality Follows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We must be obedient in all areas, even “doctrinal matters,” or else we don’t have fellowship with God – </a:t>
            </a:r>
            <a:r>
              <a:rPr lang="en-US" sz="2400" i="1" dirty="0"/>
              <a:t>2 John 9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Also, there are logical moral consequences to all doctrinal error: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No resurrection? – </a:t>
            </a:r>
            <a:r>
              <a:rPr lang="en-US" sz="2400" i="1" dirty="0"/>
              <a:t>1 Corinthians 15:30-34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Flesh is inherently sinful? – </a:t>
            </a:r>
            <a:r>
              <a:rPr lang="en-US" sz="2400" i="1" dirty="0"/>
              <a:t>1 John 4:2-3; 1:5-7, 8; 2:29; 3:7-9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/>
              <a:t>Modern examples – Sin in Romans 14; Continuous Cleansing; etc.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324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730B-8D31-3744-872B-C7D6527ED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73" y="286603"/>
            <a:ext cx="11402854" cy="145075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Copperplate" panose="02000504000000020004" pitchFamily="2" charset="77"/>
              </a:rPr>
              <a:t>Immorality Follows             Doctrinal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A829-0EA9-7145-9896-15B999BB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73" y="2022476"/>
            <a:ext cx="11402854" cy="42211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B89D7B"/>
                </a:solidFill>
              </a:rPr>
              <a:t>When Error is Present Immorality Follows</a:t>
            </a:r>
          </a:p>
          <a:p>
            <a:pPr marL="0" indent="0">
              <a:buNone/>
            </a:pPr>
            <a:r>
              <a:rPr lang="en-US" sz="2800" b="1" dirty="0"/>
              <a:t>Failure in “Doctrinal Matters” Manifests Ungodliness in General</a:t>
            </a:r>
            <a:endParaRPr lang="en-US" b="1" dirty="0"/>
          </a:p>
          <a:p>
            <a:pPr>
              <a:buFont typeface="Wingdings" pitchFamily="2" charset="2"/>
              <a:buChar char="v"/>
            </a:pPr>
            <a:r>
              <a:rPr lang="en-US" sz="2400" dirty="0"/>
              <a:t>Nadab and Abihu – </a:t>
            </a:r>
            <a:r>
              <a:rPr lang="en-US" sz="2400" i="1" dirty="0"/>
              <a:t>Leviticus 10:1-3 </a:t>
            </a:r>
            <a:r>
              <a:rPr lang="en-US" sz="2400" dirty="0"/>
              <a:t>– actions not “immoral,” but showed an ungodly character.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/>
              <a:t>Such a display of ungodly character lacks only time to spiral downward to the pit of immorality.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/>
              <a:t>Hophni and Phinehas – </a:t>
            </a:r>
            <a:r>
              <a:rPr lang="en-US" sz="2400" i="1" dirty="0"/>
              <a:t>1 Samuel 2:12-17, 22-23 </a:t>
            </a:r>
            <a:r>
              <a:rPr lang="en-US" sz="2400" dirty="0"/>
              <a:t>– weren’t concerned with following the law, and as a result were terribly immoral.</a:t>
            </a:r>
          </a:p>
        </p:txBody>
      </p:sp>
    </p:spTree>
    <p:extLst>
      <p:ext uri="{BB962C8B-B14F-4D97-AF65-F5344CB8AC3E}">
        <p14:creationId xmlns:p14="http://schemas.microsoft.com/office/powerpoint/2010/main" val="18372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FEE8AB-4D05-4E3E-8262-EF666BDB9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7B40EB-225B-3E40-B93D-E97B5C41D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91" y="3331444"/>
            <a:ext cx="6470692" cy="1229306"/>
          </a:xfrm>
        </p:spPr>
        <p:txBody>
          <a:bodyPr>
            <a:noAutofit/>
          </a:bodyPr>
          <a:lstStyle/>
          <a:p>
            <a:r>
              <a:rPr lang="en-US" sz="4300" dirty="0">
                <a:solidFill>
                  <a:schemeClr val="tx1"/>
                </a:solidFill>
                <a:latin typeface="Copperplate" panose="02000504000000020004" pitchFamily="2" charset="77"/>
              </a:rPr>
              <a:t>Doctrine and Morality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204C2-6F7A-E641-9729-9238DD7DA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91" y="4735799"/>
            <a:ext cx="6470693" cy="60525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Titus 2:11-14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429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C390A367-0330-4E03-9D5F-40308A7975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1256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>
</file>

<file path=ppt/theme/theme1.xml><?xml version="1.0" encoding="utf-8"?>
<a:theme xmlns:a="http://schemas.openxmlformats.org/drawingml/2006/main" name="RetrospectVTI">
  <a:themeElements>
    <a:clrScheme name="AnalogousFromLightSeedRightStep">
      <a:dk1>
        <a:srgbClr val="000000"/>
      </a:dk1>
      <a:lt1>
        <a:srgbClr val="FFFFFF"/>
      </a:lt1>
      <a:dk2>
        <a:srgbClr val="223A3C"/>
      </a:dk2>
      <a:lt2>
        <a:srgbClr val="E2E5E8"/>
      </a:lt2>
      <a:accent1>
        <a:srgbClr val="B89D7B"/>
      </a:accent1>
      <a:accent2>
        <a:srgbClr val="A5A471"/>
      </a:accent2>
      <a:accent3>
        <a:srgbClr val="97A67E"/>
      </a:accent3>
      <a:accent4>
        <a:srgbClr val="81AE77"/>
      </a:accent4>
      <a:accent5>
        <a:srgbClr val="82AB8B"/>
      </a:accent5>
      <a:accent6>
        <a:srgbClr val="76AD9A"/>
      </a:accent6>
      <a:hlink>
        <a:srgbClr val="6383AB"/>
      </a:hlink>
      <a:folHlink>
        <a:srgbClr val="7F7F7F"/>
      </a:folHlink>
    </a:clrScheme>
    <a:fontScheme name="Retrospect">
      <a:majorFont>
        <a:latin typeface="Bembo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 Ligh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316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Nova Light</vt:lpstr>
      <vt:lpstr>Bembo</vt:lpstr>
      <vt:lpstr>Calibri</vt:lpstr>
      <vt:lpstr>Calibri Light</vt:lpstr>
      <vt:lpstr>Copperplate</vt:lpstr>
      <vt:lpstr>Wingdings</vt:lpstr>
      <vt:lpstr>RetrospectVTI</vt:lpstr>
      <vt:lpstr>Office Theme</vt:lpstr>
      <vt:lpstr>PowerPoint Presentation</vt:lpstr>
      <vt:lpstr>Doctrine and Morality</vt:lpstr>
      <vt:lpstr>The Relationship Between Doctrine and Morality</vt:lpstr>
      <vt:lpstr>The Relationship Between Doctrine and Morality</vt:lpstr>
      <vt:lpstr>Immorality Follows             Doctrinal Error</vt:lpstr>
      <vt:lpstr>Immorality Follows             Doctrinal Error</vt:lpstr>
      <vt:lpstr>Doctrine and Morality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2019-12-17T22:18:44Z</dcterms:created>
  <dcterms:modified xsi:type="dcterms:W3CDTF">2019-12-21T18:37:43Z</dcterms:modified>
</cp:coreProperties>
</file>