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A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D91C-35B3-F54D-8063-8875C424D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83D73-8342-4648-A123-9AC7B821A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F08DE-59DD-904B-AD2A-556D121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8D72-96D4-0A45-937C-100D541A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FE987-C173-8A46-B8F0-EDC00E20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7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8E4EF-6D41-DD43-A419-6336DCEA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D9E0C-AF54-E44E-BE2D-95B470E1A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C1C7F-0FEE-B646-8195-B8C01F8F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38EC4-DC0A-6B43-B39B-0849F977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1C510-14B8-3F44-841B-F7D7F92B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80F57E-B5A5-F044-B493-ADC7EDE0E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2B698-8A97-D246-B94C-36BDFD224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556B9-07B4-4A49-B385-98D5CBE5C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1CAEE-CC94-834A-88CB-C48D0762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6974A-26FC-FB46-A181-A71362A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5BF7-4F11-E249-B60A-076A1A1D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A6C07-9DFE-744C-9A51-372276140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32751-6F3A-E246-9641-508BAD0D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06385-8F98-D640-A1A0-3CBDC2B3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BE722-0362-1949-BFDA-7F67BA3F3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7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5CC77-60BD-504C-AE0A-48D99118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F0EC2-CA98-8442-90B0-A36129C2C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1393F-334C-204A-89A5-7589F9A3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FB111-9F5C-FE44-BA8B-BEDBD17A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5B5F0-99F0-CB42-B4F7-BF5016290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0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2E673-576C-D34C-99E2-F5A256764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4A67-2601-F145-8ADA-123CD518E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DCB98-2BE3-614C-B386-EBB308E09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F44E8-6489-7449-AE2A-13C589E8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857CC-AC45-1D43-8B99-D0E0504A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E3CEC-2A3A-CF45-B4A9-7A3610AB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05EB-4A4A-E645-92B7-74A2637A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CCF34-C185-BF46-9909-37C0F9E67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85224-4FA4-974A-9664-4F2DD6973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91565-CC2C-1345-B9F7-A8149048B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A5F8A-E762-A94F-8265-11DED7826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18BDC-9B56-9D42-91E6-541E238B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A2147-0BB1-4B4B-A975-2A6CF1B7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F7C035-0F74-F649-8963-AE0AE734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2B52F-F003-3042-ADA5-EFFD4CFF1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E4BC3-D6AB-3644-AAF8-62E75287A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9203A-F52B-FA4C-B3B9-46A56DC8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1F449-CDCC-AE48-8E63-E055E092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5D092E-0193-EA48-9BDA-0B4822D7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2C4A0-54A7-CF4D-830E-E0DAFD42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FC378-FF17-6D49-AF25-3E9B5649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33D8-7AE3-8C4F-8284-B3B4A0DA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42330-66DA-4D43-B446-62BFE8F36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B3EAC-0220-944B-828E-53BAB107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0414C-DABF-5741-814D-7CD52AD9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EE7C0-956E-8F44-A551-373CFD89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7BAA1-62D1-6644-9CFC-BA119F8E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8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B7A2-5457-2448-A861-55725254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AA3CC-A3E8-C747-8FC0-28C3A6F04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1EFB-A9B9-2E45-896E-7517FC355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417A0-C5E6-4146-AB26-08D8E0CC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31BF1-0017-604A-93EC-29E4ADA7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28313-DF40-8F4E-8EAD-C0561D7E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rgbClr val="6400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EE048C-ECE5-EC4D-AA67-1DF4E477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B34F2-DF04-0E4B-8ECD-03C0DC86F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A2749-1387-FE43-982A-D468BE0DD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A538-0AE7-A74F-A521-E119C3A1A4E1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F8B41-3687-004D-BF49-07358EB12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A69CD-B66D-8D43-9155-344B1F62B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CD1D-54C2-BC4F-B1CC-6D22E51F9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6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F9D7F-B925-0A4D-B22A-4871A5B07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7D97D-4D96-7741-9514-F472A043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2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ABCF709-DA98-1A49-B715-EFDA6574F7A9}"/>
              </a:ext>
            </a:extLst>
          </p:cNvPr>
          <p:cNvGrpSpPr/>
          <p:nvPr/>
        </p:nvGrpSpPr>
        <p:grpSpPr>
          <a:xfrm>
            <a:off x="5102053" y="2128841"/>
            <a:ext cx="1987893" cy="2020084"/>
            <a:chOff x="5102053" y="642937"/>
            <a:chExt cx="1987893" cy="202008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DBCB991-430E-5D45-B8D0-96288B9A2758}"/>
                </a:ext>
              </a:extLst>
            </p:cNvPr>
            <p:cNvSpPr/>
            <p:nvPr/>
          </p:nvSpPr>
          <p:spPr>
            <a:xfrm>
              <a:off x="5102053" y="675128"/>
              <a:ext cx="1987893" cy="19878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Graphic 4" descr="Crown">
              <a:extLst>
                <a:ext uri="{FF2B5EF4-FFF2-40B4-BE49-F238E27FC236}">
                  <a16:creationId xmlns:a16="http://schemas.microsoft.com/office/drawing/2014/main" id="{BB08271C-96F9-984B-8F85-24C47D359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29801" y="642937"/>
              <a:ext cx="1932396" cy="193239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E10A1A-F559-C747-9DB1-159F28774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1718" y="1700215"/>
            <a:ext cx="7548563" cy="4000495"/>
          </a:xfrm>
        </p:spPr>
        <p:txBody>
          <a:bodyPr>
            <a:prstTxWarp prst="textButton">
              <a:avLst>
                <a:gd name="adj" fmla="val 10789223"/>
              </a:avLst>
            </a:prstTxWarp>
            <a:normAutofit/>
          </a:bodyPr>
          <a:lstStyle/>
          <a:p>
            <a:r>
              <a:rPr lang="en-US" sz="7200" dirty="0">
                <a:latin typeface="Engravers MT" panose="02090707080505020304" pitchFamily="18" charset="77"/>
              </a:rPr>
              <a:t>G</a:t>
            </a:r>
            <a:r>
              <a:rPr lang="en-US" sz="5400" dirty="0">
                <a:latin typeface="Engravers MT" panose="02090707080505020304" pitchFamily="18" charset="77"/>
              </a:rPr>
              <a:t>od,</a:t>
            </a:r>
            <a:r>
              <a:rPr lang="en-US" sz="7200" dirty="0">
                <a:latin typeface="Engravers MT" panose="02090707080505020304" pitchFamily="18" charset="77"/>
              </a:rPr>
              <a:t> </a:t>
            </a:r>
            <a:r>
              <a:rPr lang="en-US" sz="5400" dirty="0">
                <a:latin typeface="Engravers MT" panose="02090707080505020304" pitchFamily="18" charset="77"/>
              </a:rPr>
              <a:t>kings</a:t>
            </a:r>
            <a:r>
              <a:rPr lang="en-US" sz="7200" dirty="0">
                <a:latin typeface="Engravers MT" panose="02090707080505020304" pitchFamily="18" charset="77"/>
              </a:rPr>
              <a:t> </a:t>
            </a:r>
            <a:br>
              <a:rPr lang="en-US" sz="7200" dirty="0">
                <a:latin typeface="Engravers MT" panose="02090707080505020304" pitchFamily="18" charset="77"/>
              </a:rPr>
            </a:br>
            <a:br>
              <a:rPr lang="en-US" sz="5400" dirty="0">
                <a:latin typeface="Engravers MT" panose="02090707080505020304" pitchFamily="18" charset="77"/>
              </a:rPr>
            </a:br>
            <a:r>
              <a:rPr lang="en-US" sz="7200" dirty="0">
                <a:latin typeface="Engravers MT" panose="02090707080505020304" pitchFamily="18" charset="77"/>
              </a:rPr>
              <a:t>K</a:t>
            </a:r>
            <a:r>
              <a:rPr lang="en-US" sz="5400" dirty="0">
                <a:latin typeface="Engravers MT" panose="02090707080505020304" pitchFamily="18" charset="77"/>
              </a:rPr>
              <a:t>ing</a:t>
            </a:r>
            <a:endParaRPr lang="en-US" sz="7200" dirty="0">
              <a:latin typeface="Engravers MT" panose="02090707080505020304" pitchFamily="18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F15BBF-791C-924A-AB9C-F6ECF5C2B1EE}"/>
              </a:ext>
            </a:extLst>
          </p:cNvPr>
          <p:cNvSpPr txBox="1"/>
          <p:nvPr/>
        </p:nvSpPr>
        <p:spPr>
          <a:xfrm>
            <a:off x="3517105" y="4295418"/>
            <a:ext cx="5157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Engravers MT" panose="02090707080505020304" pitchFamily="18" charset="77"/>
              </a:rPr>
              <a:t>and the</a:t>
            </a:r>
          </a:p>
        </p:txBody>
      </p:sp>
    </p:spTree>
    <p:extLst>
      <p:ext uri="{BB962C8B-B14F-4D97-AF65-F5344CB8AC3E}">
        <p14:creationId xmlns:p14="http://schemas.microsoft.com/office/powerpoint/2010/main" val="45591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BCC0-27BD-674C-BA20-C850EFD6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175120"/>
            <a:ext cx="11792197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Engravers MT" panose="02090707080505020304" pitchFamily="18" charset="77"/>
              </a:rPr>
              <a:t>The Rejection of Theocracy                  and Establishment of Monarchy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0AC3-2CB9-A64E-9089-D4D2A8AF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576362"/>
            <a:ext cx="11792197" cy="4916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Israel Rejects God and Demands a King</a:t>
            </a:r>
          </a:p>
          <a:p>
            <a:r>
              <a:rPr lang="en-US" sz="3200" dirty="0"/>
              <a:t>God’s original intention – </a:t>
            </a:r>
            <a:r>
              <a:rPr lang="en-US" sz="3200" i="1" dirty="0"/>
              <a:t>Exodus 19:3-6 </a:t>
            </a:r>
            <a:r>
              <a:rPr lang="en-US" sz="3200" dirty="0"/>
              <a:t>– God is their king and would deliver as always.</a:t>
            </a:r>
          </a:p>
          <a:p>
            <a:r>
              <a:rPr lang="en-US" sz="3200" dirty="0"/>
              <a:t>The request for a change – </a:t>
            </a:r>
            <a:r>
              <a:rPr lang="en-US" sz="3200" i="1" dirty="0"/>
              <a:t>1 Samuel 8:1-5</a:t>
            </a:r>
          </a:p>
          <a:p>
            <a:pPr lvl="1"/>
            <a:r>
              <a:rPr lang="en-US" sz="3200" dirty="0"/>
              <a:t>The reaction of Samuel – </a:t>
            </a:r>
            <a:r>
              <a:rPr lang="en-US" sz="3200" i="1" dirty="0"/>
              <a:t>(vv. 6-9) </a:t>
            </a:r>
            <a:r>
              <a:rPr lang="en-US" sz="3200" dirty="0"/>
              <a:t>– the problem is they did not trust God and rejected Him </a:t>
            </a:r>
            <a:r>
              <a:rPr lang="en-US" sz="3200" i="1" dirty="0"/>
              <a:t>(cf. 10:17-19).</a:t>
            </a:r>
          </a:p>
          <a:p>
            <a:pPr lvl="1"/>
            <a:r>
              <a:rPr lang="en-US" sz="3200" dirty="0"/>
              <a:t>The warning about the king – </a:t>
            </a:r>
            <a:r>
              <a:rPr lang="en-US" sz="3200" i="1" dirty="0"/>
              <a:t>(vv. 9-18)</a:t>
            </a:r>
            <a:r>
              <a:rPr lang="en-US" sz="3200" dirty="0"/>
              <a:t> – the burden on the people would be great.</a:t>
            </a:r>
          </a:p>
          <a:p>
            <a:pPr lvl="1"/>
            <a:r>
              <a:rPr lang="en-US" sz="3200" dirty="0"/>
              <a:t>Consider: with such power, what would happen if the king did not have the best interest of the people, or God, at heart?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C82F51-47C0-FB4C-B9CA-E257C30F5DDF}"/>
              </a:ext>
            </a:extLst>
          </p:cNvPr>
          <p:cNvGrpSpPr/>
          <p:nvPr/>
        </p:nvGrpSpPr>
        <p:grpSpPr>
          <a:xfrm>
            <a:off x="10284031" y="225217"/>
            <a:ext cx="1579796" cy="1605378"/>
            <a:chOff x="5102053" y="642937"/>
            <a:chExt cx="1987893" cy="202008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6B9C33A-3262-544A-8308-573718E22587}"/>
                </a:ext>
              </a:extLst>
            </p:cNvPr>
            <p:cNvSpPr/>
            <p:nvPr/>
          </p:nvSpPr>
          <p:spPr>
            <a:xfrm>
              <a:off x="5102053" y="675128"/>
              <a:ext cx="1987893" cy="19878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Crown">
              <a:extLst>
                <a:ext uri="{FF2B5EF4-FFF2-40B4-BE49-F238E27FC236}">
                  <a16:creationId xmlns:a16="http://schemas.microsoft.com/office/drawing/2014/main" id="{1F31BEEF-EB6F-5947-8FAF-210D034CB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29801" y="642937"/>
              <a:ext cx="1932396" cy="1932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396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BCC0-27BD-674C-BA20-C850EFD6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175120"/>
            <a:ext cx="11792197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Engravers MT" panose="02090707080505020304" pitchFamily="18" charset="77"/>
              </a:rPr>
              <a:t>The Rejection of Theocracy                  and Establishment of Monarchy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0AC3-2CB9-A64E-9089-D4D2A8AF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576362"/>
            <a:ext cx="11792197" cy="4916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Israel Rejects God and Demands a King</a:t>
            </a:r>
          </a:p>
          <a:p>
            <a:pPr marL="0" indent="0">
              <a:buNone/>
            </a:pPr>
            <a:r>
              <a:rPr lang="en-US" sz="3600" b="1" dirty="0"/>
              <a:t>The Failures of Israel’s Kings</a:t>
            </a:r>
          </a:p>
          <a:p>
            <a:r>
              <a:rPr lang="en-US" sz="3200" b="1" dirty="0"/>
              <a:t>Saul</a:t>
            </a:r>
            <a:r>
              <a:rPr lang="en-US" sz="3200" dirty="0"/>
              <a:t> – unlawful sacrifice </a:t>
            </a:r>
            <a:r>
              <a:rPr lang="en-US" sz="3200" i="1" dirty="0"/>
              <a:t>(1 Samuel 13)</a:t>
            </a:r>
            <a:r>
              <a:rPr lang="en-US" sz="3200" dirty="0"/>
              <a:t>; failed to destroy Amalek </a:t>
            </a:r>
            <a:r>
              <a:rPr lang="en-US" sz="3200" i="1" dirty="0"/>
              <a:t>(15)</a:t>
            </a:r>
          </a:p>
          <a:p>
            <a:r>
              <a:rPr lang="en-US" sz="3200" b="1" dirty="0"/>
              <a:t>Solomon</a:t>
            </a:r>
            <a:r>
              <a:rPr lang="en-US" sz="3200" dirty="0"/>
              <a:t> – married foreign wives, turned to their gods </a:t>
            </a:r>
            <a:r>
              <a:rPr lang="en-US" sz="3200" i="1" dirty="0"/>
              <a:t>(1 Kings 11)</a:t>
            </a:r>
          </a:p>
          <a:p>
            <a:r>
              <a:rPr lang="en-US" sz="3200" b="1" dirty="0"/>
              <a:t>Rehoboam</a:t>
            </a:r>
            <a:r>
              <a:rPr lang="en-US" sz="3200" dirty="0"/>
              <a:t> (Judah) – divided the kingdom, turned to idolatry                </a:t>
            </a:r>
            <a:r>
              <a:rPr lang="en-US" sz="3200" i="1" dirty="0"/>
              <a:t>(1 Kings 12; 2 Chronicles 12:14)</a:t>
            </a:r>
          </a:p>
          <a:p>
            <a:r>
              <a:rPr lang="en-US" sz="3200" b="1" dirty="0"/>
              <a:t>Jeroboam</a:t>
            </a:r>
            <a:r>
              <a:rPr lang="en-US" sz="3200" dirty="0"/>
              <a:t> (Israel) – didn’t trust in God, turned to idolatry                        </a:t>
            </a:r>
            <a:r>
              <a:rPr lang="en-US" sz="3200" i="1" dirty="0"/>
              <a:t>(1 Kings 12)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C82F51-47C0-FB4C-B9CA-E257C30F5DDF}"/>
              </a:ext>
            </a:extLst>
          </p:cNvPr>
          <p:cNvGrpSpPr/>
          <p:nvPr/>
        </p:nvGrpSpPr>
        <p:grpSpPr>
          <a:xfrm>
            <a:off x="10284031" y="225217"/>
            <a:ext cx="1579796" cy="1605378"/>
            <a:chOff x="5102053" y="642937"/>
            <a:chExt cx="1987893" cy="202008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6B9C33A-3262-544A-8308-573718E22587}"/>
                </a:ext>
              </a:extLst>
            </p:cNvPr>
            <p:cNvSpPr/>
            <p:nvPr/>
          </p:nvSpPr>
          <p:spPr>
            <a:xfrm>
              <a:off x="5102053" y="675128"/>
              <a:ext cx="1987893" cy="19878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Crown">
              <a:extLst>
                <a:ext uri="{FF2B5EF4-FFF2-40B4-BE49-F238E27FC236}">
                  <a16:creationId xmlns:a16="http://schemas.microsoft.com/office/drawing/2014/main" id="{1F31BEEF-EB6F-5947-8FAF-210D034CB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29801" y="642937"/>
              <a:ext cx="1932396" cy="1932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143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BCC0-27BD-674C-BA20-C850EFD6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175120"/>
            <a:ext cx="11792197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Engravers MT" panose="02090707080505020304" pitchFamily="18" charset="77"/>
              </a:rPr>
              <a:t>The Establishment of a           Theocratic Monarchy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0AC3-2CB9-A64E-9089-D4D2A8AF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576362"/>
            <a:ext cx="11792197" cy="4916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Kingdom of Prophecy</a:t>
            </a:r>
          </a:p>
          <a:p>
            <a:r>
              <a:rPr lang="en-US" sz="3200" dirty="0"/>
              <a:t>David’s throne promised forever – </a:t>
            </a:r>
            <a:r>
              <a:rPr lang="en-US" sz="3200" i="1" dirty="0"/>
              <a:t>2 Samuel 7:12-16</a:t>
            </a:r>
          </a:p>
          <a:p>
            <a:r>
              <a:rPr lang="en-US" sz="3200" dirty="0"/>
              <a:t>A Child is born to rule on David’s throne – </a:t>
            </a:r>
            <a:r>
              <a:rPr lang="en-US" sz="3200" i="1" dirty="0"/>
              <a:t>Isaiah 9:6-7</a:t>
            </a:r>
          </a:p>
          <a:p>
            <a:r>
              <a:rPr lang="en-US" sz="3200" dirty="0"/>
              <a:t>Fulfilled in Christ – </a:t>
            </a:r>
            <a:r>
              <a:rPr lang="en-US" sz="3200" i="1" dirty="0"/>
              <a:t>Acts 2:25-32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C82F51-47C0-FB4C-B9CA-E257C30F5DDF}"/>
              </a:ext>
            </a:extLst>
          </p:cNvPr>
          <p:cNvGrpSpPr/>
          <p:nvPr/>
        </p:nvGrpSpPr>
        <p:grpSpPr>
          <a:xfrm>
            <a:off x="10284031" y="225217"/>
            <a:ext cx="1579796" cy="1605378"/>
            <a:chOff x="5102053" y="642937"/>
            <a:chExt cx="1987893" cy="202008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6B9C33A-3262-544A-8308-573718E22587}"/>
                </a:ext>
              </a:extLst>
            </p:cNvPr>
            <p:cNvSpPr/>
            <p:nvPr/>
          </p:nvSpPr>
          <p:spPr>
            <a:xfrm>
              <a:off x="5102053" y="675128"/>
              <a:ext cx="1987893" cy="19878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Crown">
              <a:extLst>
                <a:ext uri="{FF2B5EF4-FFF2-40B4-BE49-F238E27FC236}">
                  <a16:creationId xmlns:a16="http://schemas.microsoft.com/office/drawing/2014/main" id="{1F31BEEF-EB6F-5947-8FAF-210D034CB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29801" y="642937"/>
              <a:ext cx="1932396" cy="1932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173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BCC0-27BD-674C-BA20-C850EFD6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175120"/>
            <a:ext cx="11792197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Engravers MT" panose="02090707080505020304" pitchFamily="18" charset="77"/>
              </a:rPr>
              <a:t>The Establishment of a           Theocratic Monarchy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0AC3-2CB9-A64E-9089-D4D2A8AF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576362"/>
            <a:ext cx="11792197" cy="4916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Kingdom of Prophecy</a:t>
            </a:r>
          </a:p>
          <a:p>
            <a:pPr marL="0" indent="0">
              <a:buNone/>
            </a:pPr>
            <a:r>
              <a:rPr lang="en-US" sz="3600" b="1" dirty="0"/>
              <a:t>The </a:t>
            </a:r>
            <a:r>
              <a:rPr lang="en-US" sz="3600" b="1"/>
              <a:t>God King – Jesus</a:t>
            </a:r>
            <a:endParaRPr lang="en-US" sz="3600" b="1" dirty="0"/>
          </a:p>
          <a:p>
            <a:r>
              <a:rPr lang="en-US" sz="3200" i="1" dirty="0"/>
              <a:t>Psalm 110 </a:t>
            </a:r>
            <a:r>
              <a:rPr lang="en-US" sz="3200" dirty="0"/>
              <a:t>– a key messianic prophecy of the eternal kingdom.</a:t>
            </a:r>
          </a:p>
          <a:p>
            <a:r>
              <a:rPr lang="en-US" sz="3200" dirty="0"/>
              <a:t>The Messiah is the Son of God </a:t>
            </a:r>
            <a:r>
              <a:rPr lang="en-US" sz="3200" i="1" dirty="0"/>
              <a:t>(Psalm 110:1)</a:t>
            </a:r>
            <a:r>
              <a:rPr lang="en-US" sz="3200" dirty="0"/>
              <a:t> – </a:t>
            </a:r>
            <a:r>
              <a:rPr lang="en-US" sz="3200" i="1" dirty="0"/>
              <a:t>Matthew 22:41-46</a:t>
            </a:r>
          </a:p>
          <a:p>
            <a:r>
              <a:rPr lang="en-US" sz="3200" dirty="0"/>
              <a:t>The Messiah is more than a King, but also High Priest </a:t>
            </a:r>
            <a:r>
              <a:rPr lang="en-US" sz="3200" i="1" dirty="0"/>
              <a:t>(Psalm 110:4) </a:t>
            </a:r>
            <a:r>
              <a:rPr lang="en-US" sz="3200" dirty="0"/>
              <a:t>– </a:t>
            </a:r>
            <a:r>
              <a:rPr lang="en-US" sz="3200" i="1" dirty="0"/>
              <a:t>Hebrews 5:9-11; 7</a:t>
            </a:r>
            <a:r>
              <a:rPr lang="en-US" sz="3200" dirty="0"/>
              <a:t> – necessitates the establishment of a new, better law.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C82F51-47C0-FB4C-B9CA-E257C30F5DDF}"/>
              </a:ext>
            </a:extLst>
          </p:cNvPr>
          <p:cNvGrpSpPr/>
          <p:nvPr/>
        </p:nvGrpSpPr>
        <p:grpSpPr>
          <a:xfrm>
            <a:off x="10284031" y="225217"/>
            <a:ext cx="1579796" cy="1605378"/>
            <a:chOff x="5102053" y="642937"/>
            <a:chExt cx="1987893" cy="202008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6B9C33A-3262-544A-8308-573718E22587}"/>
                </a:ext>
              </a:extLst>
            </p:cNvPr>
            <p:cNvSpPr/>
            <p:nvPr/>
          </p:nvSpPr>
          <p:spPr>
            <a:xfrm>
              <a:off x="5102053" y="675128"/>
              <a:ext cx="1987893" cy="19878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Crown">
              <a:extLst>
                <a:ext uri="{FF2B5EF4-FFF2-40B4-BE49-F238E27FC236}">
                  <a16:creationId xmlns:a16="http://schemas.microsoft.com/office/drawing/2014/main" id="{1F31BEEF-EB6F-5947-8FAF-210D034CB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29801" y="642937"/>
              <a:ext cx="1932396" cy="1932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29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BCC0-27BD-674C-BA20-C850EFD6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81" y="175120"/>
            <a:ext cx="11792197" cy="132556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Engravers MT" panose="02090707080505020304" pitchFamily="18" charset="77"/>
              </a:rPr>
              <a:t>The Nature of the King’s Reign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0AC3-2CB9-A64E-9089-D4D2A8AF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576362"/>
            <a:ext cx="11792197" cy="4916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It is Spiritual </a:t>
            </a:r>
            <a:r>
              <a:rPr lang="en-US" sz="3200" dirty="0"/>
              <a:t>– </a:t>
            </a:r>
            <a:r>
              <a:rPr lang="en-US" sz="3200" i="1"/>
              <a:t>John 18:33-37 </a:t>
            </a:r>
            <a:r>
              <a:rPr lang="en-US" sz="3200" dirty="0"/>
              <a:t>– via truth.</a:t>
            </a:r>
          </a:p>
          <a:p>
            <a:pPr marL="0" indent="0">
              <a:buNone/>
            </a:pPr>
            <a:r>
              <a:rPr lang="en-US" sz="3600" b="1" dirty="0"/>
              <a:t>It is Within Us</a:t>
            </a:r>
          </a:p>
          <a:p>
            <a:r>
              <a:rPr lang="en-US" sz="3200" i="1" dirty="0"/>
              <a:t>Luke 17:20-21 </a:t>
            </a:r>
            <a:r>
              <a:rPr lang="en-US" sz="3200" dirty="0"/>
              <a:t>– kingdom within people.</a:t>
            </a:r>
          </a:p>
          <a:p>
            <a:r>
              <a:rPr lang="en-US" sz="3200" i="1" dirty="0"/>
              <a:t>Galatians 2:20 </a:t>
            </a:r>
            <a:r>
              <a:rPr lang="en-US" sz="3200" dirty="0"/>
              <a:t>– when Christ is allowed to reign within.</a:t>
            </a:r>
          </a:p>
          <a:p>
            <a:r>
              <a:rPr lang="en-US" sz="3200" i="1" dirty="0"/>
              <a:t>1 Peter 3:15 </a:t>
            </a:r>
            <a:r>
              <a:rPr lang="en-US" sz="3200" dirty="0"/>
              <a:t>– when Christ is sanctified as Lord in the heart.</a:t>
            </a:r>
          </a:p>
          <a:p>
            <a:r>
              <a:rPr lang="en-US" sz="3200" dirty="0"/>
              <a:t>Some set up another king – </a:t>
            </a:r>
            <a:r>
              <a:rPr lang="en-US" sz="3200" i="1" dirty="0"/>
              <a:t>Philippians 3:19 </a:t>
            </a:r>
            <a:r>
              <a:rPr lang="en-US" sz="3200" dirty="0"/>
              <a:t>(own belly);         </a:t>
            </a:r>
            <a:r>
              <a:rPr lang="en-US" sz="3200" i="1" dirty="0"/>
              <a:t>Ephesians 2:1-2 </a:t>
            </a:r>
            <a:r>
              <a:rPr lang="en-US" sz="3200" dirty="0"/>
              <a:t>(Satan)</a:t>
            </a:r>
          </a:p>
          <a:p>
            <a:r>
              <a:rPr lang="en-US" sz="3200" dirty="0"/>
              <a:t>We must trust in Christ as King and obey Him to gain victory – </a:t>
            </a:r>
            <a:r>
              <a:rPr lang="en-US" sz="3200" i="1" dirty="0"/>
              <a:t>Revelation 17:14 </a:t>
            </a:r>
            <a:r>
              <a:rPr lang="en-US" sz="3200" dirty="0"/>
              <a:t>– He will not fail us!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0C82F51-47C0-FB4C-B9CA-E257C30F5DDF}"/>
              </a:ext>
            </a:extLst>
          </p:cNvPr>
          <p:cNvGrpSpPr/>
          <p:nvPr/>
        </p:nvGrpSpPr>
        <p:grpSpPr>
          <a:xfrm>
            <a:off x="10284031" y="225217"/>
            <a:ext cx="1579796" cy="1605378"/>
            <a:chOff x="5102053" y="642937"/>
            <a:chExt cx="1987893" cy="202008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6B9C33A-3262-544A-8308-573718E22587}"/>
                </a:ext>
              </a:extLst>
            </p:cNvPr>
            <p:cNvSpPr/>
            <p:nvPr/>
          </p:nvSpPr>
          <p:spPr>
            <a:xfrm>
              <a:off x="5102053" y="675128"/>
              <a:ext cx="1987893" cy="19878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Crown">
              <a:extLst>
                <a:ext uri="{FF2B5EF4-FFF2-40B4-BE49-F238E27FC236}">
                  <a16:creationId xmlns:a16="http://schemas.microsoft.com/office/drawing/2014/main" id="{1F31BEEF-EB6F-5947-8FAF-210D034CB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29801" y="642937"/>
              <a:ext cx="1932396" cy="19323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860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ABCF709-DA98-1A49-B715-EFDA6574F7A9}"/>
              </a:ext>
            </a:extLst>
          </p:cNvPr>
          <p:cNvGrpSpPr/>
          <p:nvPr/>
        </p:nvGrpSpPr>
        <p:grpSpPr>
          <a:xfrm>
            <a:off x="5102053" y="2128841"/>
            <a:ext cx="1987893" cy="2020084"/>
            <a:chOff x="5102053" y="642937"/>
            <a:chExt cx="1987893" cy="202008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DBCB991-430E-5D45-B8D0-96288B9A2758}"/>
                </a:ext>
              </a:extLst>
            </p:cNvPr>
            <p:cNvSpPr/>
            <p:nvPr/>
          </p:nvSpPr>
          <p:spPr>
            <a:xfrm>
              <a:off x="5102053" y="675128"/>
              <a:ext cx="1987893" cy="19878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Graphic 4" descr="Crown">
              <a:extLst>
                <a:ext uri="{FF2B5EF4-FFF2-40B4-BE49-F238E27FC236}">
                  <a16:creationId xmlns:a16="http://schemas.microsoft.com/office/drawing/2014/main" id="{BB08271C-96F9-984B-8F85-24C47D359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29801" y="642937"/>
              <a:ext cx="1932396" cy="193239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E10A1A-F559-C747-9DB1-159F28774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1718" y="1700215"/>
            <a:ext cx="7548563" cy="4000495"/>
          </a:xfrm>
        </p:spPr>
        <p:txBody>
          <a:bodyPr>
            <a:prstTxWarp prst="textButton">
              <a:avLst>
                <a:gd name="adj" fmla="val 10789223"/>
              </a:avLst>
            </a:prstTxWarp>
            <a:normAutofit/>
          </a:bodyPr>
          <a:lstStyle/>
          <a:p>
            <a:r>
              <a:rPr lang="en-US" sz="7200" dirty="0">
                <a:latin typeface="Engravers MT" panose="02090707080505020304" pitchFamily="18" charset="77"/>
              </a:rPr>
              <a:t>G</a:t>
            </a:r>
            <a:r>
              <a:rPr lang="en-US" sz="5400" dirty="0">
                <a:latin typeface="Engravers MT" panose="02090707080505020304" pitchFamily="18" charset="77"/>
              </a:rPr>
              <a:t>od,</a:t>
            </a:r>
            <a:r>
              <a:rPr lang="en-US" sz="7200" dirty="0">
                <a:latin typeface="Engravers MT" panose="02090707080505020304" pitchFamily="18" charset="77"/>
              </a:rPr>
              <a:t> </a:t>
            </a:r>
            <a:r>
              <a:rPr lang="en-US" sz="5400" dirty="0">
                <a:latin typeface="Engravers MT" panose="02090707080505020304" pitchFamily="18" charset="77"/>
              </a:rPr>
              <a:t>kings</a:t>
            </a:r>
            <a:r>
              <a:rPr lang="en-US" sz="7200" dirty="0">
                <a:latin typeface="Engravers MT" panose="02090707080505020304" pitchFamily="18" charset="77"/>
              </a:rPr>
              <a:t> </a:t>
            </a:r>
            <a:br>
              <a:rPr lang="en-US" sz="7200" dirty="0">
                <a:latin typeface="Engravers MT" panose="02090707080505020304" pitchFamily="18" charset="77"/>
              </a:rPr>
            </a:br>
            <a:br>
              <a:rPr lang="en-US" sz="5400" dirty="0">
                <a:latin typeface="Engravers MT" panose="02090707080505020304" pitchFamily="18" charset="77"/>
              </a:rPr>
            </a:br>
            <a:r>
              <a:rPr lang="en-US" sz="7200" dirty="0">
                <a:latin typeface="Engravers MT" panose="02090707080505020304" pitchFamily="18" charset="77"/>
              </a:rPr>
              <a:t>K</a:t>
            </a:r>
            <a:r>
              <a:rPr lang="en-US" sz="5400" dirty="0">
                <a:latin typeface="Engravers MT" panose="02090707080505020304" pitchFamily="18" charset="77"/>
              </a:rPr>
              <a:t>ing</a:t>
            </a:r>
            <a:endParaRPr lang="en-US" sz="7200" dirty="0">
              <a:latin typeface="Engravers MT" panose="02090707080505020304" pitchFamily="18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F15BBF-791C-924A-AB9C-F6ECF5C2B1EE}"/>
              </a:ext>
            </a:extLst>
          </p:cNvPr>
          <p:cNvSpPr txBox="1"/>
          <p:nvPr/>
        </p:nvSpPr>
        <p:spPr>
          <a:xfrm>
            <a:off x="3517105" y="4295418"/>
            <a:ext cx="5157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Engravers MT" panose="02090707080505020304" pitchFamily="18" charset="77"/>
              </a:rPr>
              <a:t>and the</a:t>
            </a:r>
          </a:p>
        </p:txBody>
      </p:sp>
    </p:spTree>
    <p:extLst>
      <p:ext uri="{BB962C8B-B14F-4D97-AF65-F5344CB8AC3E}">
        <p14:creationId xmlns:p14="http://schemas.microsoft.com/office/powerpoint/2010/main" val="76646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424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Engravers MT</vt:lpstr>
      <vt:lpstr>Office Theme</vt:lpstr>
      <vt:lpstr>PowerPoint Presentation</vt:lpstr>
      <vt:lpstr>God, kings   King</vt:lpstr>
      <vt:lpstr>The Rejection of Theocracy                  and Establishment of Monarchy</vt:lpstr>
      <vt:lpstr>The Rejection of Theocracy                  and Establishment of Monarchy</vt:lpstr>
      <vt:lpstr>The Establishment of a           Theocratic Monarchy</vt:lpstr>
      <vt:lpstr>The Establishment of a           Theocratic Monarchy</vt:lpstr>
      <vt:lpstr>The Nature of the King’s Reign</vt:lpstr>
      <vt:lpstr>God, kings   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8</cp:revision>
  <dcterms:created xsi:type="dcterms:W3CDTF">2019-12-06T16:48:03Z</dcterms:created>
  <dcterms:modified xsi:type="dcterms:W3CDTF">2019-12-08T14:30:34Z</dcterms:modified>
</cp:coreProperties>
</file>