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49E0"/>
    <a:srgbClr val="6A3798"/>
    <a:srgbClr val="5C2F80"/>
    <a:srgbClr val="462262"/>
    <a:srgbClr val="8641BC"/>
    <a:srgbClr val="2E1541"/>
    <a:srgbClr val="AC4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8"/>
  </p:normalViewPr>
  <p:slideViewPr>
    <p:cSldViewPr snapToGrid="0" snapToObjects="1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7BEA-9956-D04E-89C7-C2524D62D145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F97AA-ED66-C547-99C3-8E8B55D6B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F97AA-ED66-C547-99C3-8E8B55D6B1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4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F97AA-ED66-C547-99C3-8E8B55D6B1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1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F97AA-ED66-C547-99C3-8E8B55D6B1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5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F97AA-ED66-C547-99C3-8E8B55D6B1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9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100F-F826-1541-93B9-3805340B2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6C78A-D3D9-154D-9EED-8D1D38F2D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DE3A7-314F-764C-85B9-9230C483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0AEF-6B20-6D47-96E9-B25D3B9D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64828-69D0-6940-B269-823C7D8F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5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F502-2D93-224A-A399-FE8E6314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D9ECB-7C3E-5E4B-9FC6-58C119D1A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E969-2078-E749-B920-C9E5D04B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8F931-A312-5447-8466-6FAB3DEA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0FE48-F3E6-9148-9B39-70ADBEAA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1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AD79B-A83B-AF47-952A-49131A449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7E457-4EDC-644D-9845-4CE3CEE86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974A-066E-9949-BE82-F0B0CE10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4068A-9A3C-F641-8476-49939EB0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0ABE7-741B-1544-9B74-5A57583B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1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B2D6-4393-AE47-BBC8-4F04596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AEED7-6E23-7C44-A93B-1D1C3F74F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C7950-27EC-BC4E-8CCA-7B51BCCC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28ECC-B1A5-D64C-9B51-501E18B6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283EB-CEA2-864A-AC54-A1B49F14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46F3-30FC-4A49-8220-44F33C93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A6450-BA0A-2246-930E-AA046EBA6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5C7E-8A72-CF43-A6DE-E5E687E9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EE26A-C0B0-D141-BC66-EB908B3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F9E18-6EE3-414C-AAA7-F0353D8D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C46B-FCE5-E041-A8C8-701761D1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79AEF-ED68-D140-BA27-BDD72684F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BBC5B-82A3-B34E-A7D0-BBA76972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F3935-6338-634D-AA4C-FD6BD40C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E02A1-ECB9-A041-A77C-FF615C96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79DBA-53AF-B14B-BD18-3E81EFC5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6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44FC-1D50-E649-8CBD-6FF03841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372F-8650-BA4C-B6DC-85F1DE582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9ACCE-E318-0042-BBB8-91DF517AD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888C3-049E-384A-A696-CD766C84C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E7369-14EB-B14E-933E-7D1A0B16D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27F1D-DD96-1647-9C4C-06E6226E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877CE-C4A3-0B4A-8FFF-196CE927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529A48-45D8-3143-94DF-9A5FBEB4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6074-94FD-8649-8F4E-92A1CF6D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5CD74-1482-7443-BAA8-3A580362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80E8C-32A0-E74B-8603-C561B5B7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F3491-7B82-954B-AE2F-30274194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9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9FBB2-46D5-8541-9082-3D34B4E1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43B90-E5BC-824F-A4CA-FDFA28A6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14026-0276-314A-B66C-A853B9C9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E2E1-DF6B-5D4C-A24F-83E7BE4E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FCFE-23FE-2E4C-9D31-4520757A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D9D56-CFED-4C42-8006-71E977A55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9C22F-F407-7E46-9BC8-5A4C66A6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4D378-4AC9-1B41-806A-65B697B1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478D8-ED80-684A-94E7-EDF8E2F1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F8E8-0B56-C64E-B5D6-81BF57A8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47C46-7EF9-9545-8538-EF6BC3C35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93922-E812-594A-9384-2F2FCFA05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6ED85-C8FD-414A-9790-EF6951EA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A2C84-4BC1-AC45-BE1F-EDB72CCC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56527-F87D-924B-817C-E4C80E86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EFF617-C91E-8E4B-8BA0-17B8B82A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99286-9AFE-8441-B8AA-21291B4E8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05069-C559-5E48-82B5-3939A61C8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8877-E9A7-A14E-89A8-5D0E9FC711EF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42BBF-D1DA-754D-922C-C0DDAE13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8EA4E-B295-B742-8869-4365D5942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DA2D-191B-9A46-BCAF-DBA608C6E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A6F0-ED90-A847-9AA4-28969F97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62186-6B92-FB41-89B2-D8D66614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Accepted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Understand God’s Ways are the Best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Husband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Wife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Subject to the husband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5:22-24</a:t>
            </a:r>
          </a:p>
          <a:p>
            <a:pPr marL="6858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Not inferior, but respects the husband’s God-given role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(v. 33)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Obedient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Titus 2:5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Homemaker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Titus 2:4-5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her priority, and glory.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92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Accepted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Understand God’s Ways are the Best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Husband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Wife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Children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Subject and obedient to parents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6:1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Honor the parents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6:2-3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779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Love and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Love for God is Key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greatest command, and the second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Matthew 22:36-40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Relationships in the home will thrive with individual resolve to do God’s will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Colossians 3:17-25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Our love for God is motivated by His love for us which also motivates love for each other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1 John 4:7-11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Families must apply the “golden rule”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Matthew 7:12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127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Love and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Love for God is Key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Self-Denial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We must be able and willing to deny ourselves to be a good family member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Mark 8:34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Estimate the needs of others greater than your own –      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Philippians 2:3-4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Servitude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Romans 12:4-6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like the body of Christ.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65000"/>
                  </a:prst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63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Good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Good communication is essential in any relationship.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Everyone Must be Inclined to Listen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Swift to hear, slow to speak, slow to wrath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James 1:19-20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We must be careful how we hear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Luke 8:18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702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Good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Good communication is essential in any relationship.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Everyone Must be Inclined to Listen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Everyone Must be Transparent and Vocal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Listening well may require asking questions. Consider young Jesus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Luke 2:46-47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There should be the desire to understand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1 Peter 3:7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Especially transparency in spiritual matters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James 5:16</a:t>
            </a:r>
            <a:endParaRPr lang="en-US" sz="36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65000"/>
                  </a:prst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6736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Good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Good communication is essential in any relationship.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Everyone Must be Inclined to Listen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Everyone Must be Transparent and Vocal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Speech Must be Seasoned with Salt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Words with positive intent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Colossians 4:6; Ephesians 4:29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Carefully chosen words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Matthew 12:36-37</a:t>
            </a:r>
            <a:endParaRPr lang="en-US" sz="36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65000"/>
                  </a:prst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98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Discipline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Father’s Calling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God has placed the father as the spiritual leader, and up bringer of children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6:4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Training and admonition:</a:t>
            </a:r>
          </a:p>
          <a:p>
            <a:pPr marL="9144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Training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– providing guidance and instruction, but with the accompanying force of chastening.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cf. Hebrews 12:5-6, 11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)</a:t>
            </a:r>
          </a:p>
          <a:p>
            <a:pPr marL="9144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Admonition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–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nouthesia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– lit., “a putting in mind”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nous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, “mind,”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tithemi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, “to put”). (VINE)</a:t>
            </a:r>
          </a:p>
          <a:p>
            <a:pPr marL="9144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“discipline and instruction of the Lord”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(NASB)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65000"/>
                  </a:prst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9288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Discipline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1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Father’s Calling</a:t>
            </a:r>
          </a:p>
          <a:p>
            <a:pPr marL="0" indent="0">
              <a:buNone/>
            </a:pPr>
            <a:r>
              <a:rPr lang="en-US" sz="51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Biblical Discipline </a:t>
            </a:r>
            <a:r>
              <a:rPr lang="en-US" sz="51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“of the Lord” (Ephesians 6:4)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13:24</a:t>
            </a:r>
            <a:r>
              <a:rPr lang="en-US" sz="4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– physical discipline out of love.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19:18 </a:t>
            </a:r>
            <a:r>
              <a:rPr lang="en-US" sz="4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physical discipline while there is time, and for their future.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22:15</a:t>
            </a:r>
            <a:r>
              <a:rPr lang="en-US" sz="4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 – physical discipline to purge foolishness.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23:13-14 </a:t>
            </a:r>
            <a:r>
              <a:rPr lang="en-US" sz="4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physical discipline with the understanding that it will not ruin the child but save the child.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4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29:15 </a:t>
            </a:r>
            <a:r>
              <a:rPr lang="en-US" sz="4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physical discipline lest the child be abandoned (left to himself) leading to shame.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3905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Discipline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Father’s Calling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Biblical Discipline </a:t>
            </a:r>
            <a:r>
              <a:rPr lang="en-US" sz="36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“of the Lord” (Ephesians 6:4)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Vigilance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To find teaching opportunities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Deuteronomy 6:4-9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To notice decline or struggle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Deuteronomy 6:12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To notice negative influences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1 Corinthians 15:33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201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C967DB84-265D-0045-9665-0ACDA019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</a:extLst>
          </a:blip>
          <a:srcRect r="15703"/>
          <a:stretch/>
        </p:blipFill>
        <p:spPr>
          <a:xfrm>
            <a:off x="1914525" y="0"/>
            <a:ext cx="1027747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6FDA12-8F68-3543-B514-DAFEBD2C3A03}"/>
              </a:ext>
            </a:extLst>
          </p:cNvPr>
          <p:cNvSpPr/>
          <p:nvPr/>
        </p:nvSpPr>
        <p:spPr>
          <a:xfrm>
            <a:off x="0" y="0"/>
            <a:ext cx="5857875" cy="68580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52000">
                <a:schemeClr val="bg1"/>
              </a:gs>
              <a:gs pos="74000">
                <a:schemeClr val="bg1"/>
              </a:gs>
              <a:gs pos="85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1FAD4-DFD0-3344-A5CD-85DDCD13FEA6}"/>
              </a:ext>
            </a:extLst>
          </p:cNvPr>
          <p:cNvSpPr/>
          <p:nvPr/>
        </p:nvSpPr>
        <p:spPr>
          <a:xfrm>
            <a:off x="0" y="0"/>
            <a:ext cx="758666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4000">
                <a:srgbClr val="9E49E0">
                  <a:alpha val="60000"/>
                </a:srgbClr>
              </a:gs>
              <a:gs pos="50000">
                <a:srgbClr val="9E49E0">
                  <a:alpha val="85000"/>
                </a:srgbClr>
              </a:gs>
              <a:gs pos="77000">
                <a:srgbClr val="9E49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31663-D13A-254C-BE72-282C514C4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844" y="639759"/>
            <a:ext cx="4619625" cy="487997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Memories</a:t>
            </a:r>
            <a:b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</a:br>
            <a:b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</a:br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0625C-79EF-6D42-A865-8A870BCD6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7" y="3008307"/>
            <a:ext cx="2738438" cy="1099344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from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Scriptina" panose="02000505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26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C967DB84-265D-0045-9665-0ACDA019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</a:extLst>
          </a:blip>
          <a:srcRect r="15703"/>
          <a:stretch/>
        </p:blipFill>
        <p:spPr>
          <a:xfrm>
            <a:off x="1914525" y="0"/>
            <a:ext cx="1027747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6FDA12-8F68-3543-B514-DAFEBD2C3A03}"/>
              </a:ext>
            </a:extLst>
          </p:cNvPr>
          <p:cNvSpPr/>
          <p:nvPr/>
        </p:nvSpPr>
        <p:spPr>
          <a:xfrm>
            <a:off x="0" y="0"/>
            <a:ext cx="5857875" cy="68580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52000">
                <a:schemeClr val="bg1"/>
              </a:gs>
              <a:gs pos="74000">
                <a:schemeClr val="bg1"/>
              </a:gs>
              <a:gs pos="85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1FAD4-DFD0-3344-A5CD-85DDCD13FEA6}"/>
              </a:ext>
            </a:extLst>
          </p:cNvPr>
          <p:cNvSpPr/>
          <p:nvPr/>
        </p:nvSpPr>
        <p:spPr>
          <a:xfrm>
            <a:off x="0" y="0"/>
            <a:ext cx="758666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4000">
                <a:srgbClr val="9E49E0">
                  <a:alpha val="60000"/>
                </a:srgbClr>
              </a:gs>
              <a:gs pos="50000">
                <a:srgbClr val="9E49E0">
                  <a:alpha val="85000"/>
                </a:srgbClr>
              </a:gs>
              <a:gs pos="77000">
                <a:srgbClr val="9E49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31663-D13A-254C-BE72-282C514C4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844" y="639759"/>
            <a:ext cx="4619625" cy="487997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Memories</a:t>
            </a:r>
            <a:b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</a:br>
            <a:b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</a:br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0625C-79EF-6D42-A865-8A870BCD6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7" y="3008307"/>
            <a:ext cx="2738438" cy="1099344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from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Scriptina" panose="02000505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71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 God-Fearing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Fear of the Lord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It is the purpose of man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Ecclesiastes 12:13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Awe of God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Psalm 47:2; 66:3, 5; 111:9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Reverence for God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Psalm 89:7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Fear of disobeying God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Ecclesiastes 12:13-14; Matthew 10:28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Desire to always do His will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Deuteronomy 10:12-13;                      2 Corinthians 5:9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36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 God-Fearing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Fear of the Lord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It Starts at the Top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atmosphere of fearing the Lord will start with the leader of the home.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Shown by example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1 Peter 5:2-3; 1 Timothy 3:4-5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(domestic qualification of elder)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Diligently taught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Deuteronomy 6:20-25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677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 God-Fearing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Fear of the Lord</a:t>
            </a:r>
          </a:p>
          <a:p>
            <a:pPr marL="0" indent="0">
              <a:buNone/>
            </a:pPr>
            <a:r>
              <a:rPr lang="en-US" sz="39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It Starts at the Top</a:t>
            </a:r>
          </a:p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God-Fearing Home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Will prioritize pleasing God –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Matthew 6:33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Will study together –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2 Timothy 2:15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Will pray together –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1 Thessalonians 5:17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Will hold each other accountable –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Hebrews 3:12-14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Will be faithful in assembling with the saints for worship –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Hebrews 10:24-25; Psalm 122:1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96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 Solid 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Marriage is the Foundation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home starts when two are joined as one, not simply when they have children –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Genesis 2:24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“one flesh” 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a joining of two lives as one, and all that such entails.</a:t>
            </a:r>
          </a:p>
          <a:p>
            <a:pPr marL="6858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Man needed a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“helper” 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Genesis 2:18 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– such help will come in like-mindedness.</a:t>
            </a:r>
          </a:p>
          <a:p>
            <a:pPr marL="6858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When like-mindedness is missing –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Genesis 6:1-2, 5</a:t>
            </a:r>
          </a:p>
          <a:p>
            <a:pPr marL="6858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solid marriage is built on the word of Christ –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Matthew 7:24-27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Children will be a part of a godly home if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“the way” 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they should go is agreed to be the way of the Lord –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Proverbs 22:6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5777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 Solid 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Marriage is the Foundation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Marriage Comes First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Since the marriage is the foundation it must be nurtured. Nothing should come between spouses (including children).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Jesus showed the priority of marriage with the intended duration from the beginning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Matthew 19:3-11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Christ is the key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Luke 14:26; Colossians 3:23-24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An end in divorce is destructive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Malachi 2:16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984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Accepted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Understand God’s Ways are the Best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All in the home must trust that God’s ways are superior –          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Isaiah 55:8-9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A godly home will be abnormal today, but we must not give in to the temptation to be conformed to the world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Romans 12:2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681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9E49E0"/>
            </a:gs>
            <a:gs pos="68000">
              <a:srgbClr val="9E49E0"/>
            </a:gs>
            <a:gs pos="99000">
              <a:srgbClr val="9E49E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CE-9869-9B45-8417-0E6F8291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7" y="190004"/>
            <a:ext cx="1151164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Scriptina" panose="02000505020000020004" pitchFamily="2" charset="77"/>
              </a:rPr>
              <a:t>A Home with Accepted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52B-EC75-0649-8C64-6D6507EB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78" y="1733797"/>
            <a:ext cx="11511643" cy="486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Understand God’s Ways are the Best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Husband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The head of the home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5:23, 25-28</a:t>
            </a:r>
          </a:p>
          <a:p>
            <a:pPr marL="685800" lvl="2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Love – not the word for affection, but especially the love described by Christ’s actions.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Spiritual leader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Ephesians 6:4</a:t>
            </a:r>
          </a:p>
          <a:p>
            <a:pPr marL="228600" lvl="1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Provider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</a:rPr>
              <a:t>1 Timothy 5:8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FF88B-8C97-344A-AF36-D213E6845825}"/>
              </a:ext>
            </a:extLst>
          </p:cNvPr>
          <p:cNvCxnSpPr>
            <a:cxnSpLocks/>
          </p:cNvCxnSpPr>
          <p:nvPr/>
        </p:nvCxnSpPr>
        <p:spPr>
          <a:xfrm>
            <a:off x="-166382" y="1620053"/>
            <a:ext cx="8450407" cy="0"/>
          </a:xfrm>
          <a:prstGeom prst="line">
            <a:avLst/>
          </a:prstGeom>
          <a:ln w="158750" cmpd="thickThin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bg1">
                    <a:alpha val="78000"/>
                  </a:schemeClr>
                </a:gs>
                <a:gs pos="83000">
                  <a:schemeClr val="bg1">
                    <a:alpha val="69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13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{6D506AA1-F965-8249-96FB-7C0D7CD624FE}tf10001062</Template>
  <TotalTime>125</TotalTime>
  <Words>1055</Words>
  <Application>Microsoft Macintosh PowerPoint</Application>
  <PresentationFormat>Widescreen</PresentationFormat>
  <Paragraphs>124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Scriptina</vt:lpstr>
      <vt:lpstr>Wingdings</vt:lpstr>
      <vt:lpstr>Office Theme</vt:lpstr>
      <vt:lpstr>PowerPoint Presentation</vt:lpstr>
      <vt:lpstr>Memories  Home</vt:lpstr>
      <vt:lpstr>A Home with a God-Fearing Atmosphere</vt:lpstr>
      <vt:lpstr>A Home with a God-Fearing Atmosphere</vt:lpstr>
      <vt:lpstr>A Home with a God-Fearing Atmosphere</vt:lpstr>
      <vt:lpstr>A Home with a Solid Marriage</vt:lpstr>
      <vt:lpstr>A Home with a Solid Marriage</vt:lpstr>
      <vt:lpstr>A Home with Accepted Roles</vt:lpstr>
      <vt:lpstr>A Home with Accepted Roles</vt:lpstr>
      <vt:lpstr>A Home with Accepted Roles</vt:lpstr>
      <vt:lpstr>A Home with Accepted Roles</vt:lpstr>
      <vt:lpstr>A Home with Love and Respect</vt:lpstr>
      <vt:lpstr>A Home with Love and Respect</vt:lpstr>
      <vt:lpstr>A Home with Good Communication</vt:lpstr>
      <vt:lpstr>A Home with Good Communication</vt:lpstr>
      <vt:lpstr>A Home with Good Communication</vt:lpstr>
      <vt:lpstr>A Home with Discipline and Training</vt:lpstr>
      <vt:lpstr>A Home with Discipline and Training</vt:lpstr>
      <vt:lpstr>A Home with Discipline and Training</vt:lpstr>
      <vt:lpstr>Memories 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14</cp:revision>
  <dcterms:created xsi:type="dcterms:W3CDTF">2019-12-16T18:36:04Z</dcterms:created>
  <dcterms:modified xsi:type="dcterms:W3CDTF">2019-12-26T18:58:37Z</dcterms:modified>
</cp:coreProperties>
</file>